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tags/tag8.xml" ContentType="application/vnd.openxmlformats-officedocument.presentationml.tags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notesSlides/notesSlide16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tags/tag16.xml" ContentType="application/vnd.openxmlformats-officedocument.presentationml.tags+xml"/>
  <Override PartName="/ppt/notesSlides/notesSlide23.xml" ContentType="application/vnd.openxmlformats-officedocument.presentationml.notesSlide+xml"/>
  <Override PartName="/ppt/tags/tag27.xml" ContentType="application/vnd.openxmlformats-officedocument.presentationml.tags+xml"/>
  <Override PartName="/ppt/notesSlides/notesSlide12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tags/tag12.xml" ContentType="application/vnd.openxmlformats-officedocument.presentationml.tags+xml"/>
  <Override PartName="/ppt/tags/tag23.xml" ContentType="application/vnd.openxmlformats-officedocument.presentationml.tags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21.xml" ContentType="application/vnd.openxmlformats-officedocument.presentationml.tags+xml"/>
  <Override PartName="/ppt/tags/tag30.xml" ContentType="application/vnd.openxmlformats-officedocument.presentationml.tag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tags/tag7.xml" ContentType="application/vnd.openxmlformats-officedocument.presentationml.tags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ags/tag5.xml" ContentType="application/vnd.openxmlformats-officedocument.presentationml.tags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Override PartName="/ppt/tags/tag3.xml" ContentType="application/vnd.openxmlformats-officedocument.presentationml.tags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tags/tag19.xml" ContentType="application/vnd.openxmlformats-officedocument.presentationml.tags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tags/tag28.xml" ContentType="application/vnd.openxmlformats-officedocument.presentationml.tags+xml"/>
  <Override PartName="/ppt/notesSlides/notesSlide3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tags/tag17.xml" ContentType="application/vnd.openxmlformats-officedocument.presentationml.tags+xml"/>
  <Override PartName="/ppt/notesSlides/notesSlide22.xml" ContentType="application/vnd.openxmlformats-officedocument.presentationml.notesSlide+xml"/>
  <Override PartName="/ppt/tags/tag26.xml" ContentType="application/vnd.openxmlformats-officedocument.presentationml.tags+xml"/>
  <Override PartName="/ppt/notesSlides/notesSlide3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Default Extension="vml" ContentType="application/vnd.openxmlformats-officedocument.vmlDrawing"/>
  <Override PartName="/ppt/tags/tag15.xml" ContentType="application/vnd.openxmlformats-officedocument.presentationml.tags+xml"/>
  <Override PartName="/ppt/notesSlides/notesSlide20.xml" ContentType="application/vnd.openxmlformats-officedocument.presentationml.notesSlide+xml"/>
  <Override PartName="/ppt/tags/tag24.xml" ContentType="application/vnd.openxmlformats-officedocument.presentationml.tags+xml"/>
  <Override PartName="/ppt/notesSlides/notesSlide31.xml" ContentType="application/vnd.openxmlformats-officedocument.presentationml.notesSlide+xml"/>
  <Override PartName="/ppt/tags/tag33.xml" ContentType="application/vnd.openxmlformats-officedocument.presentationml.tags+xml"/>
  <Override PartName="/ppt/notesSlides/notesSlide6.xml" ContentType="application/vnd.openxmlformats-officedocument.presentationml.notesSlide+xml"/>
  <Override PartName="/ppt/tags/tag13.xml" ContentType="application/vnd.openxmlformats-officedocument.presentationml.tags+xml"/>
  <Override PartName="/ppt/tags/tag22.xml" ContentType="application/vnd.openxmlformats-officedocument.presentationml.tags+xml"/>
  <Override PartName="/ppt/tags/tag31.xml" ContentType="application/vnd.openxmlformats-officedocument.presentationml.tags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ppt/tags/tag11.xml" ContentType="application/vnd.openxmlformats-officedocument.presentationml.tags+xml"/>
  <Override PartName="/ppt/tags/tag20.xml" ContentType="application/vnd.openxmlformats-officedocument.presentationml.tags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tags/tag6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tags/tag2.xml" ContentType="application/vnd.openxmlformats-officedocument.presentationml.tags+xml"/>
  <Default Extension="wmf" ContentType="image/x-wmf"/>
  <Override PartName="/ppt/notesSlides/notesSlide18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notesSlides/notesSlide25.xml" ContentType="application/vnd.openxmlformats-officedocument.presentationml.notesSlide+xml"/>
  <Override PartName="/ppt/tags/tag29.xml" ContentType="application/vnd.openxmlformats-officedocument.presentationml.tags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tags/tag18.xml" ContentType="application/vnd.openxmlformats-officedocument.presentationml.tags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tags/tag14.xml" ContentType="application/vnd.openxmlformats-officedocument.presentationml.tags+xml"/>
  <Override PartName="/ppt/notesSlides/notesSlide21.xml" ContentType="application/vnd.openxmlformats-officedocument.presentationml.notesSlide+xml"/>
  <Override PartName="/ppt/tags/tag25.xml" ContentType="application/vnd.openxmlformats-officedocument.presentationml.tags+xml"/>
  <Override PartName="/ppt/notesSlides/notesSlide10.xml" ContentType="application/vnd.openxmlformats-officedocument.presentationml.notesSlide+xml"/>
  <Override PartName="/ppt/tags/tag32.xml" ContentType="application/vnd.openxmlformats-officedocument.presentationml.tag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8"/>
  </p:notesMasterIdLst>
  <p:handoutMasterIdLst>
    <p:handoutMasterId r:id="rId39"/>
  </p:handoutMasterIdLst>
  <p:sldIdLst>
    <p:sldId id="306" r:id="rId2"/>
    <p:sldId id="321" r:id="rId3"/>
    <p:sldId id="257" r:id="rId4"/>
    <p:sldId id="259" r:id="rId5"/>
    <p:sldId id="260" r:id="rId6"/>
    <p:sldId id="314" r:id="rId7"/>
    <p:sldId id="262" r:id="rId8"/>
    <p:sldId id="288" r:id="rId9"/>
    <p:sldId id="297" r:id="rId10"/>
    <p:sldId id="301" r:id="rId11"/>
    <p:sldId id="258" r:id="rId12"/>
    <p:sldId id="289" r:id="rId13"/>
    <p:sldId id="290" r:id="rId14"/>
    <p:sldId id="261" r:id="rId15"/>
    <p:sldId id="264" r:id="rId16"/>
    <p:sldId id="304" r:id="rId17"/>
    <p:sldId id="266" r:id="rId18"/>
    <p:sldId id="267" r:id="rId19"/>
    <p:sldId id="319" r:id="rId20"/>
    <p:sldId id="299" r:id="rId21"/>
    <p:sldId id="318" r:id="rId22"/>
    <p:sldId id="270" r:id="rId23"/>
    <p:sldId id="271" r:id="rId24"/>
    <p:sldId id="272" r:id="rId25"/>
    <p:sldId id="302" r:id="rId26"/>
    <p:sldId id="279" r:id="rId27"/>
    <p:sldId id="293" r:id="rId28"/>
    <p:sldId id="307" r:id="rId29"/>
    <p:sldId id="282" r:id="rId30"/>
    <p:sldId id="281" r:id="rId31"/>
    <p:sldId id="275" r:id="rId32"/>
    <p:sldId id="273" r:id="rId33"/>
    <p:sldId id="280" r:id="rId34"/>
    <p:sldId id="315" r:id="rId35"/>
    <p:sldId id="284" r:id="rId36"/>
    <p:sldId id="320" r:id="rId37"/>
  </p:sldIdLst>
  <p:sldSz cx="9144000" cy="6858000" type="screen4x3"/>
  <p:notesSz cx="6858000" cy="9296400"/>
  <p:custDataLst>
    <p:tags r:id="rId40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FF"/>
    <a:srgbClr val="FF0000"/>
    <a:srgbClr val="FF5050"/>
    <a:srgbClr val="FF9933"/>
    <a:srgbClr val="DDDDDD"/>
    <a:srgbClr val="3366FF"/>
    <a:srgbClr val="FFFFFF"/>
    <a:srgbClr val="FF0066"/>
    <a:srgbClr val="33CC33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57" autoAdjust="0"/>
    <p:restoredTop sz="72263" autoAdjust="0"/>
  </p:normalViewPr>
  <p:slideViewPr>
    <p:cSldViewPr>
      <p:cViewPr>
        <p:scale>
          <a:sx n="60" d="100"/>
          <a:sy n="60" d="100"/>
        </p:scale>
        <p:origin x="-768" y="-62"/>
      </p:cViewPr>
      <p:guideLst>
        <p:guide orient="horz" pos="2160"/>
        <p:guide pos="2880"/>
      </p:guideLst>
    </p:cSldViewPr>
  </p:slideViewPr>
  <p:outlineViewPr>
    <p:cViewPr>
      <p:scale>
        <a:sx n="50" d="100"/>
        <a:sy n="50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image" Target="../media/image1.wmf"/><Relationship Id="rId4" Type="http://schemas.openxmlformats.org/officeDocument/2006/relationships/image" Target="../media/image4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1580"/>
            <a:ext cx="297180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831580"/>
            <a:ext cx="297180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64EBA6D3-927D-4A17-8AAA-EA1F0736F09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3074955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40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049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415790"/>
            <a:ext cx="5029200" cy="4183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1580"/>
            <a:ext cx="297180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831580"/>
            <a:ext cx="297180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52E556B2-7C6B-424F-8F9B-E404AF73BA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74457459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1D0008B-FBA2-4C25-B94F-905BBEA7ACF6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45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DCFB29B-680C-45CE-84BC-32AA212ED685}" type="slidenum">
              <a:rPr lang="en-US" smtClean="0"/>
              <a:pPr/>
              <a:t>10</a:t>
            </a:fld>
            <a:endParaRPr lang="en-US" smtClean="0"/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AA2182E-DB4B-441A-BCE8-A7156EF6C66A}" type="slidenum">
              <a:rPr lang="en-US" smtClean="0"/>
              <a:pPr/>
              <a:t>11</a:t>
            </a:fld>
            <a:endParaRPr lang="en-US" smtClean="0"/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B558913-1DB9-4754-962A-B3BA0609E275}" type="slidenum">
              <a:rPr lang="en-US" smtClean="0"/>
              <a:pPr/>
              <a:t>12</a:t>
            </a:fld>
            <a:endParaRPr lang="en-US" smtClean="0"/>
          </a:p>
        </p:txBody>
      </p:sp>
      <p:sp>
        <p:nvSpPr>
          <p:cNvPr id="57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106EE90-9E68-42DB-B4F5-E50937856C1E}" type="slidenum">
              <a:rPr lang="en-US" smtClean="0"/>
              <a:pPr/>
              <a:t>13</a:t>
            </a:fld>
            <a:endParaRPr lang="en-US" smtClean="0"/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2925D15-E56D-4DB5-B94C-56B830E1ED96}" type="slidenum">
              <a:rPr lang="en-US" smtClean="0"/>
              <a:pPr/>
              <a:t>14</a:t>
            </a:fld>
            <a:endParaRPr lang="en-US" smtClean="0"/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3582A19-8E1F-4837-B2ED-9D8D03E186EE}" type="slidenum">
              <a:rPr lang="en-US" smtClean="0"/>
              <a:pPr/>
              <a:t>15</a:t>
            </a:fld>
            <a:endParaRPr lang="en-US" smtClean="0"/>
          </a:p>
        </p:txBody>
      </p:sp>
      <p:sp>
        <p:nvSpPr>
          <p:cNvPr id="593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  <a:spcAft>
                <a:spcPct val="30000"/>
              </a:spcAft>
            </a:pPr>
            <a:endParaRPr lang="en-US" dirty="0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0E6E683-4483-46A8-993C-9CE6FA9CA63D}" type="slidenum">
              <a:rPr lang="en-US" smtClean="0"/>
              <a:pPr/>
              <a:t>16</a:t>
            </a:fld>
            <a:endParaRPr lang="en-US" smtClean="0"/>
          </a:p>
        </p:txBody>
      </p:sp>
      <p:sp>
        <p:nvSpPr>
          <p:cNvPr id="604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>
              <a:solidFill>
                <a:srgbClr val="FF0066"/>
              </a:solidFill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0160873-295E-4D1E-B9FD-AAB17047E23A}" type="slidenum">
              <a:rPr lang="en-US" smtClean="0"/>
              <a:pPr/>
              <a:t>17</a:t>
            </a:fld>
            <a:endParaRPr lang="en-US" smtClean="0"/>
          </a:p>
        </p:txBody>
      </p:sp>
      <p:sp>
        <p:nvSpPr>
          <p:cNvPr id="614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BF9F55E-A68A-4302-8243-C806675108A1}" type="slidenum">
              <a:rPr lang="en-US" smtClean="0"/>
              <a:pPr/>
              <a:t>18</a:t>
            </a:fld>
            <a:endParaRPr lang="en-US" smtClean="0"/>
          </a:p>
        </p:txBody>
      </p:sp>
      <p:sp>
        <p:nvSpPr>
          <p:cNvPr id="624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AB68FF5-34F6-494E-BB18-FB5373C9E523}" type="slidenum">
              <a:rPr lang="en-US" smtClean="0"/>
              <a:pPr/>
              <a:t>19</a:t>
            </a:fld>
            <a:endParaRPr lang="en-US" smtClean="0"/>
          </a:p>
        </p:txBody>
      </p:sp>
      <p:sp>
        <p:nvSpPr>
          <p:cNvPr id="634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2E556B2-7C6B-424F-8F9B-E404AF73BA6D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3B2B8C2-1725-4BD6-AC64-3C18BA4FD45A}" type="slidenum">
              <a:rPr lang="en-US" smtClean="0"/>
              <a:pPr/>
              <a:t>20</a:t>
            </a:fld>
            <a:endParaRPr lang="en-US" smtClean="0"/>
          </a:p>
        </p:txBody>
      </p:sp>
      <p:sp>
        <p:nvSpPr>
          <p:cNvPr id="645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6BEC0E1-5100-47F6-9A6F-05720ABCE12D}" type="slidenum">
              <a:rPr lang="en-US" smtClean="0"/>
              <a:pPr/>
              <a:t>22</a:t>
            </a:fld>
            <a:endParaRPr lang="en-US" smtClean="0"/>
          </a:p>
        </p:txBody>
      </p:sp>
      <p:sp>
        <p:nvSpPr>
          <p:cNvPr id="655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17C0A6A-6A40-4947-8FF4-5F20F4837314}" type="slidenum">
              <a:rPr lang="en-US" smtClean="0"/>
              <a:pPr/>
              <a:t>23</a:t>
            </a:fld>
            <a:endParaRPr lang="en-US" smtClean="0"/>
          </a:p>
        </p:txBody>
      </p:sp>
      <p:sp>
        <p:nvSpPr>
          <p:cNvPr id="665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5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E7A61F7-7B24-4F66-AB01-0307A495B59F}" type="slidenum">
              <a:rPr lang="en-US" smtClean="0"/>
              <a:pPr/>
              <a:t>24</a:t>
            </a:fld>
            <a:endParaRPr lang="en-US" smtClean="0"/>
          </a:p>
        </p:txBody>
      </p:sp>
      <p:sp>
        <p:nvSpPr>
          <p:cNvPr id="675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4964F45-7619-483C-9134-A42EC9A50A7B}" type="slidenum">
              <a:rPr lang="en-US" smtClean="0"/>
              <a:pPr/>
              <a:t>25</a:t>
            </a:fld>
            <a:endParaRPr lang="en-US" smtClean="0"/>
          </a:p>
        </p:txBody>
      </p:sp>
      <p:sp>
        <p:nvSpPr>
          <p:cNvPr id="686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6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4C9F8D8-1D19-429F-81B4-81010F069463}" type="slidenum">
              <a:rPr lang="en-US" smtClean="0"/>
              <a:pPr/>
              <a:t>26</a:t>
            </a:fld>
            <a:endParaRPr lang="en-US" smtClean="0"/>
          </a:p>
        </p:txBody>
      </p:sp>
      <p:sp>
        <p:nvSpPr>
          <p:cNvPr id="696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577C6BC-0E00-4CFB-B2A3-961A7D603279}" type="slidenum">
              <a:rPr lang="en-US" smtClean="0"/>
              <a:pPr/>
              <a:t>27</a:t>
            </a:fld>
            <a:endParaRPr lang="en-US" smtClean="0"/>
          </a:p>
        </p:txBody>
      </p:sp>
      <p:sp>
        <p:nvSpPr>
          <p:cNvPr id="706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4E62995-3B73-480F-BAF6-593F6C1A3EBA}" type="slidenum">
              <a:rPr lang="en-US" smtClean="0"/>
              <a:pPr/>
              <a:t>28</a:t>
            </a:fld>
            <a:endParaRPr lang="en-US" smtClean="0"/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65C6CFF-DD16-44B2-86AF-05BC6D7157C1}" type="slidenum">
              <a:rPr lang="en-US" smtClean="0"/>
              <a:pPr/>
              <a:t>29</a:t>
            </a:fld>
            <a:endParaRPr lang="en-US" smtClean="0"/>
          </a:p>
        </p:txBody>
      </p:sp>
      <p:sp>
        <p:nvSpPr>
          <p:cNvPr id="727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9D0D480-606F-4A10-A5EC-7FF6C5EADB68}" type="slidenum">
              <a:rPr lang="en-US" smtClean="0"/>
              <a:pPr/>
              <a:t>30</a:t>
            </a:fld>
            <a:endParaRPr lang="en-US" smtClean="0"/>
          </a:p>
        </p:txBody>
      </p:sp>
      <p:sp>
        <p:nvSpPr>
          <p:cNvPr id="737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B9EA1A3-94CB-4864-A5DE-9B2185A451AC}" type="slidenum">
              <a:rPr lang="en-US" smtClean="0"/>
              <a:pPr/>
              <a:t>3</a:t>
            </a:fld>
            <a:endParaRPr lang="en-US" smtClean="0"/>
          </a:p>
        </p:txBody>
      </p:sp>
      <p:sp>
        <p:nvSpPr>
          <p:cNvPr id="481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4382C94-3F06-4A9C-A3AC-B694C5D03BA7}" type="slidenum">
              <a:rPr lang="en-US" smtClean="0"/>
              <a:pPr/>
              <a:t>31</a:t>
            </a:fld>
            <a:endParaRPr lang="en-US" smtClean="0"/>
          </a:p>
        </p:txBody>
      </p:sp>
      <p:sp>
        <p:nvSpPr>
          <p:cNvPr id="747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47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F8E716A-7A3C-4FE0-A33F-E4AAFCF72AAB}" type="slidenum">
              <a:rPr lang="en-US" smtClean="0"/>
              <a:pPr/>
              <a:t>32</a:t>
            </a:fld>
            <a:endParaRPr lang="en-US" smtClean="0"/>
          </a:p>
        </p:txBody>
      </p:sp>
      <p:sp>
        <p:nvSpPr>
          <p:cNvPr id="75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9E5819B-D6EB-4245-A00E-3697DEF61BDA}" type="slidenum">
              <a:rPr lang="en-US" smtClean="0"/>
              <a:pPr/>
              <a:t>33</a:t>
            </a:fld>
            <a:endParaRPr lang="en-US" smtClean="0"/>
          </a:p>
        </p:txBody>
      </p:sp>
      <p:sp>
        <p:nvSpPr>
          <p:cNvPr id="768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8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0FEDB35-9034-4FF1-A451-78813C16BBAF}" type="slidenum">
              <a:rPr lang="en-US" smtClean="0"/>
              <a:pPr/>
              <a:t>34</a:t>
            </a:fld>
            <a:endParaRPr lang="en-US" smtClean="0"/>
          </a:p>
        </p:txBody>
      </p:sp>
      <p:sp>
        <p:nvSpPr>
          <p:cNvPr id="778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78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D9F5C8D-F232-492F-A6F8-82F64DE4327E}" type="slidenum">
              <a:rPr lang="en-US" smtClean="0"/>
              <a:pPr/>
              <a:t>35</a:t>
            </a:fld>
            <a:endParaRPr lang="en-US" smtClean="0"/>
          </a:p>
        </p:txBody>
      </p:sp>
      <p:sp>
        <p:nvSpPr>
          <p:cNvPr id="788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8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>
              <a:spcBef>
                <a:spcPct val="0"/>
              </a:spcBef>
            </a:pPr>
            <a:endParaRPr lang="en-US" b="0" dirty="0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DB3A675-7295-44D3-A268-51231A21E7B2}" type="slidenum">
              <a:rPr lang="en-US" smtClean="0"/>
              <a:pPr/>
              <a:t>36</a:t>
            </a:fld>
            <a:endParaRPr lang="en-US" smtClean="0"/>
          </a:p>
        </p:txBody>
      </p:sp>
      <p:sp>
        <p:nvSpPr>
          <p:cNvPr id="798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98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F2905BD-7E1F-4189-83EE-2A30F43C099A}" type="slidenum">
              <a:rPr lang="en-US" smtClean="0"/>
              <a:pPr/>
              <a:t>4</a:t>
            </a:fld>
            <a:endParaRPr lang="en-US" smtClean="0"/>
          </a:p>
        </p:txBody>
      </p:sp>
      <p:sp>
        <p:nvSpPr>
          <p:cNvPr id="491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4DA76A4-1AE5-41B8-B2CF-87BA27408520}" type="slidenum">
              <a:rPr lang="en-US" smtClean="0"/>
              <a:pPr/>
              <a:t>5</a:t>
            </a:fld>
            <a:endParaRPr lang="en-US" smtClean="0"/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A47A527-9A83-496D-847D-10FE2E17A485}" type="slidenum">
              <a:rPr lang="en-US" smtClean="0"/>
              <a:pPr/>
              <a:t>6</a:t>
            </a:fld>
            <a:endParaRPr lang="en-US" smtClean="0"/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8D13D3F-340E-4C00-81E5-B366C3E7104C}" type="slidenum">
              <a:rPr lang="en-US" smtClean="0"/>
              <a:pPr/>
              <a:t>7</a:t>
            </a:fld>
            <a:endParaRPr lang="en-US" smtClean="0"/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325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  <p:sp>
        <p:nvSpPr>
          <p:cNvPr id="5325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0E8D0E9-A9C7-4557-87FB-21B505DAA8D3}" type="slidenum">
              <a:rPr lang="en-US" smtClean="0"/>
              <a:pPr/>
              <a:t>8</a:t>
            </a:fld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0F62C23-0B6D-406D-8163-B0FCE0227785}" type="slidenum">
              <a:rPr lang="en-US" smtClean="0"/>
              <a:pPr/>
              <a:t>9</a:t>
            </a:fld>
            <a:endParaRPr lang="en-US" smtClean="0"/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141413"/>
            <a:ext cx="2057400" cy="49847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1413"/>
            <a:ext cx="6019800" cy="49847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1141413"/>
            <a:ext cx="3659187" cy="38258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endParaRPr lang="en-US" noProof="0" smtClean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1141413"/>
            <a:ext cx="3659187" cy="38258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4213" y="1141413"/>
            <a:ext cx="3659187" cy="382587"/>
          </a:xfrm>
          <a:prstGeom prst="rect">
            <a:avLst/>
          </a:prstGeom>
          <a:solidFill>
            <a:schemeClr val="bg1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4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.bin"/><Relationship Id="rId3" Type="http://schemas.openxmlformats.org/officeDocument/2006/relationships/slideLayout" Target="../slideLayouts/slideLayout13.xml"/><Relationship Id="rId7" Type="http://schemas.openxmlformats.org/officeDocument/2006/relationships/oleObject" Target="../embeddings/oleObject3.bin"/><Relationship Id="rId2" Type="http://schemas.openxmlformats.org/officeDocument/2006/relationships/tags" Target="../tags/tag15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oleObject" Target="../embeddings/oleObject1.bin"/><Relationship Id="rId4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20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2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2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2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2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6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25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7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2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8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2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9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28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0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29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1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30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2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31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4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33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4"/>
          <p:cNvSpPr>
            <a:spLocks noGrp="1" noChangeArrowheads="1"/>
          </p:cNvSpPr>
          <p:nvPr>
            <p:ph type="title"/>
          </p:nvPr>
        </p:nvSpPr>
        <p:spPr>
          <a:xfrm>
            <a:off x="2019300" y="304800"/>
            <a:ext cx="5029200" cy="382588"/>
          </a:xfrm>
        </p:spPr>
        <p:txBody>
          <a:bodyPr/>
          <a:lstStyle/>
          <a:p>
            <a:pPr eaLnBrk="1" hangingPunct="1"/>
            <a:r>
              <a:rPr lang="en-US" dirty="0" smtClean="0"/>
              <a:t>Integrated control of the cardiovascular system</a:t>
            </a:r>
          </a:p>
        </p:txBody>
      </p:sp>
      <p:sp>
        <p:nvSpPr>
          <p:cNvPr id="8195" name="Text Box 5"/>
          <p:cNvSpPr txBox="1">
            <a:spLocks noChangeArrowheads="1"/>
          </p:cNvSpPr>
          <p:nvPr/>
        </p:nvSpPr>
        <p:spPr bwMode="auto">
          <a:xfrm>
            <a:off x="990600" y="1250950"/>
            <a:ext cx="7086600" cy="3213100"/>
          </a:xfrm>
          <a:prstGeom prst="rect">
            <a:avLst/>
          </a:prstGeom>
          <a:solidFill>
            <a:schemeClr val="bg1"/>
          </a:solidFill>
          <a:ln w="15875" algn="ctr">
            <a:solidFill>
              <a:srgbClr val="000000"/>
            </a:solidFill>
            <a:miter lim="800000"/>
            <a:headEnd/>
            <a:tailEnd type="none" w="lg" len="lg"/>
          </a:ln>
        </p:spPr>
        <p:txBody>
          <a:bodyPr lIns="45720" rIns="45720" anchor="ctr" anchorCtr="1">
            <a:spAutoFit/>
          </a:bodyPr>
          <a:lstStyle/>
          <a:p>
            <a:pPr defTabSz="511175">
              <a:lnSpc>
                <a:spcPct val="120000"/>
              </a:lnSpc>
              <a:spcAft>
                <a:spcPts val="600"/>
              </a:spcAft>
            </a:pPr>
            <a:r>
              <a:rPr lang="en-US" sz="1700" dirty="0">
                <a:latin typeface="Arial" charset="0"/>
                <a:cs typeface="Arial" charset="0"/>
              </a:rPr>
              <a:t>Integrated control of the cardiovascular system acts to </a:t>
            </a:r>
            <a:r>
              <a:rPr lang="en-US" sz="1700" dirty="0" smtClean="0">
                <a:latin typeface="Arial" charset="0"/>
                <a:cs typeface="Arial" charset="0"/>
              </a:rPr>
              <a:t>adjust cardiac </a:t>
            </a:r>
            <a:r>
              <a:rPr lang="en-US" sz="1700" dirty="0">
                <a:latin typeface="Arial" charset="0"/>
                <a:cs typeface="Arial" charset="0"/>
              </a:rPr>
              <a:t>output </a:t>
            </a:r>
            <a:r>
              <a:rPr lang="en-US" sz="1700" dirty="0" smtClean="0">
                <a:latin typeface="Arial" charset="0"/>
                <a:cs typeface="Arial" charset="0"/>
              </a:rPr>
              <a:t>to support metabolism in </a:t>
            </a:r>
            <a:r>
              <a:rPr lang="en-US" sz="1700" dirty="0">
                <a:latin typeface="Arial" charset="0"/>
                <a:cs typeface="Arial" charset="0"/>
              </a:rPr>
              <a:t>the face of</a:t>
            </a:r>
          </a:p>
          <a:p>
            <a:pPr defTabSz="511175">
              <a:lnSpc>
                <a:spcPct val="120000"/>
              </a:lnSpc>
              <a:spcAft>
                <a:spcPts val="600"/>
              </a:spcAft>
            </a:pPr>
            <a:r>
              <a:rPr lang="en-US" sz="1700" dirty="0">
                <a:latin typeface="Arial" charset="0"/>
                <a:cs typeface="Arial" charset="0"/>
              </a:rPr>
              <a:t>   Wide variations in metabolic demands (rest vs. exercise)</a:t>
            </a:r>
          </a:p>
          <a:p>
            <a:pPr defTabSz="511175">
              <a:lnSpc>
                <a:spcPct val="120000"/>
              </a:lnSpc>
              <a:spcAft>
                <a:spcPts val="600"/>
              </a:spcAft>
            </a:pPr>
            <a:r>
              <a:rPr lang="en-US" sz="1700" dirty="0">
                <a:latin typeface="Arial" charset="0"/>
                <a:cs typeface="Arial" charset="0"/>
              </a:rPr>
              <a:t>   Diseases that may compromise cardiac or vascular function</a:t>
            </a:r>
          </a:p>
          <a:p>
            <a:pPr defTabSz="511175">
              <a:lnSpc>
                <a:spcPct val="120000"/>
              </a:lnSpc>
              <a:spcAft>
                <a:spcPts val="600"/>
              </a:spcAft>
            </a:pPr>
            <a:r>
              <a:rPr lang="en-US" sz="1700" dirty="0">
                <a:latin typeface="Arial" charset="0"/>
                <a:cs typeface="Arial" charset="0"/>
              </a:rPr>
              <a:t>To understand how cardiac output is maintained first consider the function of individual components (heart, capacitance veins, arterioles, blood volume, baroreflexes</a:t>
            </a:r>
            <a:r>
              <a:rPr lang="en-US" sz="1700" dirty="0" smtClean="0">
                <a:latin typeface="Arial" charset="0"/>
                <a:cs typeface="Arial" charset="0"/>
              </a:rPr>
              <a:t>)</a:t>
            </a:r>
            <a:endParaRPr lang="en-US" sz="1700" dirty="0">
              <a:latin typeface="Arial" charset="0"/>
              <a:cs typeface="Arial" charset="0"/>
            </a:endParaRPr>
          </a:p>
          <a:p>
            <a:pPr defTabSz="511175">
              <a:lnSpc>
                <a:spcPct val="120000"/>
              </a:lnSpc>
              <a:spcAft>
                <a:spcPts val="600"/>
              </a:spcAft>
            </a:pPr>
            <a:r>
              <a:rPr lang="en-US" sz="1700" dirty="0">
                <a:latin typeface="Arial" charset="0"/>
                <a:cs typeface="Arial" charset="0"/>
              </a:rPr>
              <a:t>Then consider how these factors interact during (for example) exercise or heart failure.</a:t>
            </a:r>
          </a:p>
        </p:txBody>
      </p:sp>
    </p:spTree>
    <p:custDataLst>
      <p:tags r:id="rId1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4"/>
          <p:cNvSpPr>
            <a:spLocks noGrp="1" noChangeArrowheads="1"/>
          </p:cNvSpPr>
          <p:nvPr>
            <p:ph type="title"/>
          </p:nvPr>
        </p:nvSpPr>
        <p:spPr>
          <a:xfrm>
            <a:off x="2743200" y="168498"/>
            <a:ext cx="3543300" cy="369332"/>
          </a:xfrm>
        </p:spPr>
        <p:txBody>
          <a:bodyPr anchorCtr="0"/>
          <a:lstStyle/>
          <a:p>
            <a:pPr eaLnBrk="1" hangingPunct="1"/>
            <a:r>
              <a:rPr lang="en-US" dirty="0" smtClean="0"/>
              <a:t>Venous pressure &amp; capacitance</a:t>
            </a:r>
          </a:p>
        </p:txBody>
      </p:sp>
      <p:sp>
        <p:nvSpPr>
          <p:cNvPr id="1029" name="Text Box 5"/>
          <p:cNvSpPr txBox="1">
            <a:spLocks noChangeArrowheads="1"/>
          </p:cNvSpPr>
          <p:nvPr/>
        </p:nvSpPr>
        <p:spPr bwMode="auto">
          <a:xfrm>
            <a:off x="1143000" y="1143000"/>
            <a:ext cx="7239000" cy="2706895"/>
          </a:xfrm>
          <a:prstGeom prst="rect">
            <a:avLst/>
          </a:prstGeom>
          <a:solidFill>
            <a:schemeClr val="bg1"/>
          </a:solidFill>
          <a:ln w="15875" algn="ctr">
            <a:solidFill>
              <a:srgbClr val="000000"/>
            </a:solidFill>
            <a:miter lim="800000"/>
            <a:headEnd/>
            <a:tailEnd type="none" w="lg" len="lg"/>
          </a:ln>
        </p:spPr>
        <p:txBody>
          <a:bodyPr wrap="square" lIns="182880" rIns="91440" anchor="ctr">
            <a:spAutoFit/>
          </a:bodyPr>
          <a:lstStyle/>
          <a:p>
            <a:pPr defTabSz="511175">
              <a:spcBef>
                <a:spcPts val="600"/>
              </a:spcBef>
              <a:spcAft>
                <a:spcPts val="600"/>
              </a:spcAft>
            </a:pPr>
            <a:r>
              <a:rPr lang="en-US" sz="1700" b="1" u="sng" dirty="0" smtClean="0">
                <a:latin typeface="Arial" charset="0"/>
                <a:cs typeface="Arial" charset="0"/>
              </a:rPr>
              <a:t>Venous </a:t>
            </a:r>
            <a:r>
              <a:rPr lang="en-US" sz="1700" b="1" u="sng" dirty="0">
                <a:latin typeface="Arial" charset="0"/>
                <a:cs typeface="Arial" charset="0"/>
              </a:rPr>
              <a:t>pressure</a:t>
            </a:r>
            <a:r>
              <a:rPr lang="en-US" sz="1700" b="1" dirty="0">
                <a:latin typeface="Arial" charset="0"/>
                <a:cs typeface="Arial" charset="0"/>
              </a:rPr>
              <a:t> </a:t>
            </a:r>
            <a:r>
              <a:rPr lang="en-US" sz="1700" dirty="0">
                <a:latin typeface="Arial" charset="0"/>
                <a:cs typeface="Arial" charset="0"/>
              </a:rPr>
              <a:t>is determined by the volume of blood in the venous circulation and the capacitance of the venous system.</a:t>
            </a:r>
          </a:p>
          <a:p>
            <a:pPr defTabSz="511175">
              <a:lnSpc>
                <a:spcPct val="110000"/>
              </a:lnSpc>
            </a:pPr>
            <a:r>
              <a:rPr lang="en-US" sz="1700" b="1" u="sng" dirty="0">
                <a:latin typeface="Arial" charset="0"/>
                <a:cs typeface="Arial" charset="0"/>
              </a:rPr>
              <a:t>Venous capacitance is determined by</a:t>
            </a:r>
          </a:p>
          <a:p>
            <a:pPr lvl="1" defTabSz="511175">
              <a:lnSpc>
                <a:spcPct val="110000"/>
              </a:lnSpc>
            </a:pPr>
            <a:r>
              <a:rPr lang="en-US" sz="1700" dirty="0">
                <a:latin typeface="Arial" charset="0"/>
                <a:cs typeface="Arial" charset="0"/>
              </a:rPr>
              <a:t>The structure of the veins and surrounding tissue</a:t>
            </a:r>
            <a:endParaRPr lang="en-US" sz="1700" i="1" dirty="0">
              <a:latin typeface="Arial" charset="0"/>
              <a:cs typeface="Arial" charset="0"/>
            </a:endParaRPr>
          </a:p>
          <a:p>
            <a:pPr lvl="1" defTabSz="511175">
              <a:lnSpc>
                <a:spcPct val="110000"/>
              </a:lnSpc>
            </a:pPr>
            <a:r>
              <a:rPr lang="en-US" sz="1700" dirty="0">
                <a:latin typeface="Arial" charset="0"/>
                <a:cs typeface="Arial" charset="0"/>
              </a:rPr>
              <a:t>Sympathetic nerve activity.</a:t>
            </a:r>
          </a:p>
          <a:p>
            <a:pPr defTabSz="511175">
              <a:lnSpc>
                <a:spcPct val="110000"/>
              </a:lnSpc>
            </a:pPr>
            <a:r>
              <a:rPr lang="en-US" sz="1700" b="1" u="sng" dirty="0">
                <a:latin typeface="Arial" charset="0"/>
                <a:cs typeface="Arial" charset="0"/>
              </a:rPr>
              <a:t>Sympathetic stimulation</a:t>
            </a:r>
          </a:p>
          <a:p>
            <a:pPr lvl="1" defTabSz="511175">
              <a:lnSpc>
                <a:spcPct val="110000"/>
              </a:lnSpc>
            </a:pPr>
            <a:r>
              <a:rPr lang="en-US" sz="1700" dirty="0">
                <a:latin typeface="Arial" charset="0"/>
                <a:cs typeface="Arial" charset="0"/>
              </a:rPr>
              <a:t>constricts veins</a:t>
            </a:r>
          </a:p>
          <a:p>
            <a:pPr lvl="1" defTabSz="511175">
              <a:lnSpc>
                <a:spcPct val="110000"/>
              </a:lnSpc>
            </a:pPr>
            <a:r>
              <a:rPr lang="en-US" sz="1700" dirty="0">
                <a:latin typeface="Arial" charset="0"/>
                <a:cs typeface="Arial" charset="0"/>
              </a:rPr>
              <a:t>decreases venous capacitance</a:t>
            </a:r>
          </a:p>
          <a:p>
            <a:pPr lvl="1" defTabSz="511175">
              <a:lnSpc>
                <a:spcPct val="110000"/>
              </a:lnSpc>
            </a:pPr>
            <a:r>
              <a:rPr lang="en-US" sz="1700" dirty="0">
                <a:latin typeface="Arial" charset="0"/>
                <a:cs typeface="Arial" charset="0"/>
              </a:rPr>
              <a:t>decreases venous compliance (</a:t>
            </a:r>
            <a:r>
              <a:rPr lang="en-US" sz="1700" dirty="0" smtClean="0">
                <a:latin typeface="Arial" charset="0"/>
                <a:cs typeface="Arial" charset="0"/>
              </a:rPr>
              <a:t>constriction makes vessels stiffer)</a:t>
            </a:r>
            <a:endParaRPr lang="en-US" sz="1700" dirty="0">
              <a:latin typeface="Arial" charset="0"/>
              <a:cs typeface="Arial" charset="0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1600200" y="118003"/>
            <a:ext cx="5867400" cy="720197"/>
          </a:xfrm>
        </p:spPr>
        <p:txBody>
          <a:bodyPr/>
          <a:lstStyle/>
          <a:p>
            <a:pPr marL="342900" lvl="0" indent="-342900" defTabSz="511175" eaLnBrk="1" hangingPunct="1">
              <a:lnSpc>
                <a:spcPct val="120000"/>
              </a:lnSpc>
              <a:spcAft>
                <a:spcPts val="300"/>
              </a:spcAft>
            </a:pPr>
            <a:r>
              <a:rPr lang="en-US" b="1" kern="1600" spc="100" dirty="0" smtClean="0">
                <a:solidFill>
                  <a:srgbClr val="000000"/>
                </a:solidFill>
                <a:latin typeface="Arial" charset="0"/>
                <a:ea typeface="+mn-ea"/>
                <a:cs typeface="Arial" charset="0"/>
              </a:rPr>
              <a:t>3. The relation between CVP and CO is shown by the vascular function curve.</a:t>
            </a:r>
          </a:p>
        </p:txBody>
      </p:sp>
      <p:grpSp>
        <p:nvGrpSpPr>
          <p:cNvPr id="76" name="Group 75"/>
          <p:cNvGrpSpPr/>
          <p:nvPr/>
        </p:nvGrpSpPr>
        <p:grpSpPr>
          <a:xfrm>
            <a:off x="533399" y="1041054"/>
            <a:ext cx="8229601" cy="5477221"/>
            <a:chOff x="533399" y="1041054"/>
            <a:chExt cx="8229601" cy="5477221"/>
          </a:xfrm>
        </p:grpSpPr>
        <p:sp>
          <p:nvSpPr>
            <p:cNvPr id="16389" name="Text Box 149"/>
            <p:cNvSpPr txBox="1">
              <a:spLocks noChangeArrowheads="1"/>
            </p:cNvSpPr>
            <p:nvPr/>
          </p:nvSpPr>
          <p:spPr bwMode="auto">
            <a:xfrm>
              <a:off x="1066800" y="1041054"/>
              <a:ext cx="6934200" cy="380104"/>
            </a:xfrm>
            <a:prstGeom prst="rect">
              <a:avLst/>
            </a:prstGeom>
            <a:solidFill>
              <a:schemeClr val="bg1"/>
            </a:solidFill>
            <a:ln w="15875" algn="ctr">
              <a:solidFill>
                <a:srgbClr val="000000"/>
              </a:solidFill>
              <a:miter lim="800000"/>
              <a:headEnd/>
              <a:tailEnd type="none" w="lg" len="lg"/>
            </a:ln>
          </p:spPr>
          <p:txBody>
            <a:bodyPr wrap="square" lIns="45720" rIns="45720" anchor="ctr" anchorCtr="1">
              <a:spAutoFit/>
            </a:bodyPr>
            <a:lstStyle/>
            <a:p>
              <a:pPr defTabSz="511175">
                <a:lnSpc>
                  <a:spcPct val="110000"/>
                </a:lnSpc>
              </a:pPr>
              <a:r>
                <a:rPr lang="en-US" sz="1700" b="1" i="1" dirty="0" smtClean="0">
                  <a:latin typeface="Arial" charset="0"/>
                  <a:cs typeface="Arial" charset="0"/>
                </a:rPr>
                <a:t>This graph of CVP as a function of CO is a vascular function curve</a:t>
              </a:r>
              <a:endParaRPr lang="en-US" sz="1700" b="1" i="1" dirty="0">
                <a:latin typeface="Arial" charset="0"/>
                <a:cs typeface="Arial" charset="0"/>
              </a:endParaRPr>
            </a:p>
          </p:txBody>
        </p:sp>
        <p:sp>
          <p:nvSpPr>
            <p:cNvPr id="16390" name="Rectangle 72"/>
            <p:cNvSpPr>
              <a:spLocks noChangeArrowheads="1"/>
            </p:cNvSpPr>
            <p:nvPr/>
          </p:nvSpPr>
          <p:spPr bwMode="auto">
            <a:xfrm>
              <a:off x="2546350" y="6172200"/>
              <a:ext cx="2033588" cy="346075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45720" rIns="45720" anchor="ctr">
              <a:spAutoFit/>
            </a:bodyPr>
            <a:lstStyle/>
            <a:p>
              <a:r>
                <a:rPr lang="en-US" sz="1600">
                  <a:solidFill>
                    <a:srgbClr val="000000"/>
                  </a:solidFill>
                  <a:latin typeface="Arial" charset="0"/>
                </a:rPr>
                <a:t>Cardiac output, L/min</a:t>
              </a:r>
              <a:endParaRPr lang="en-US"/>
            </a:p>
          </p:txBody>
        </p:sp>
        <p:sp>
          <p:nvSpPr>
            <p:cNvPr id="16391" name="Text Box 13"/>
            <p:cNvSpPr txBox="1">
              <a:spLocks noChangeAspect="1" noChangeArrowheads="1"/>
            </p:cNvSpPr>
            <p:nvPr/>
          </p:nvSpPr>
          <p:spPr bwMode="auto">
            <a:xfrm rot="16200000" flipH="1">
              <a:off x="-842963" y="3662363"/>
              <a:ext cx="3105150" cy="352425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 lIns="45720" rIns="45720" anchor="ctr">
              <a:spAutoFit/>
            </a:bodyPr>
            <a:lstStyle/>
            <a:p>
              <a:r>
                <a:rPr lang="en-US" sz="1600">
                  <a:latin typeface="Arial" charset="0"/>
                </a:rPr>
                <a:t>Central venous pressure, mm Hg</a:t>
              </a:r>
            </a:p>
          </p:txBody>
        </p:sp>
        <p:grpSp>
          <p:nvGrpSpPr>
            <p:cNvPr id="16392" name="Group 29"/>
            <p:cNvGrpSpPr>
              <a:grpSpLocks/>
            </p:cNvGrpSpPr>
            <p:nvPr/>
          </p:nvGrpSpPr>
          <p:grpSpPr bwMode="auto">
            <a:xfrm>
              <a:off x="1490663" y="1600200"/>
              <a:ext cx="3646488" cy="366713"/>
              <a:chOff x="864" y="422"/>
              <a:chExt cx="2302" cy="251"/>
            </a:xfrm>
          </p:grpSpPr>
          <p:sp>
            <p:nvSpPr>
              <p:cNvPr id="16431" name="Text Box 15"/>
              <p:cNvSpPr txBox="1">
                <a:spLocks noChangeArrowheads="1"/>
              </p:cNvSpPr>
              <p:nvPr/>
            </p:nvSpPr>
            <p:spPr bwMode="auto">
              <a:xfrm>
                <a:off x="1200" y="422"/>
                <a:ext cx="1966" cy="251"/>
              </a:xfrm>
              <a:prstGeom prst="rect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miter lim="800000"/>
                <a:headEnd/>
                <a:tailEnd type="none" w="lg" len="lg"/>
              </a:ln>
            </p:spPr>
            <p:txBody>
              <a:bodyPr lIns="45720" rIns="45720" anchor="ctr">
                <a:spAutoFit/>
              </a:bodyPr>
              <a:lstStyle/>
              <a:p>
                <a:pPr defTabSz="511175"/>
                <a:r>
                  <a:rPr lang="en-US" sz="1700">
                    <a:latin typeface="Arial" charset="0"/>
                    <a:cs typeface="Arial" charset="0"/>
                  </a:rPr>
                  <a:t>CO = zero, MCFP = 7 mm Hg</a:t>
                </a:r>
              </a:p>
            </p:txBody>
          </p:sp>
          <p:sp>
            <p:nvSpPr>
              <p:cNvPr id="16432" name="Line 16"/>
              <p:cNvSpPr>
                <a:spLocks noChangeShapeType="1"/>
              </p:cNvSpPr>
              <p:nvPr/>
            </p:nvSpPr>
            <p:spPr bwMode="auto">
              <a:xfrm flipH="1">
                <a:off x="864" y="528"/>
                <a:ext cx="336" cy="144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 type="stealth" w="lg" len="lg"/>
              </a:ln>
            </p:spPr>
            <p:txBody>
              <a:bodyPr lIns="45720" rIns="45720" anchor="ctr">
                <a:spAutoFit/>
              </a:bodyPr>
              <a:lstStyle/>
              <a:p>
                <a:endParaRPr lang="en-US"/>
              </a:p>
            </p:txBody>
          </p:sp>
        </p:grpSp>
        <p:sp>
          <p:nvSpPr>
            <p:cNvPr id="16393" name="Text Box 20"/>
            <p:cNvSpPr txBox="1">
              <a:spLocks noChangeArrowheads="1"/>
            </p:cNvSpPr>
            <p:nvPr/>
          </p:nvSpPr>
          <p:spPr bwMode="auto">
            <a:xfrm>
              <a:off x="5334000" y="3657600"/>
              <a:ext cx="3117850" cy="366713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 lIns="45720" rIns="45720" anchor="ctr">
              <a:spAutoFit/>
            </a:bodyPr>
            <a:lstStyle/>
            <a:p>
              <a:pPr defTabSz="511175"/>
              <a:r>
                <a:rPr lang="en-US" sz="1700">
                  <a:latin typeface="Arial" charset="0"/>
                  <a:cs typeface="Arial" charset="0"/>
                </a:rPr>
                <a:t>CO = 5 L/min, CVP = 2 mm Hg</a:t>
              </a:r>
            </a:p>
          </p:txBody>
        </p:sp>
        <p:sp>
          <p:nvSpPr>
            <p:cNvPr id="16394" name="Line 44"/>
            <p:cNvSpPr>
              <a:spLocks noChangeShapeType="1"/>
            </p:cNvSpPr>
            <p:nvPr/>
          </p:nvSpPr>
          <p:spPr bwMode="auto">
            <a:xfrm>
              <a:off x="1385888" y="5646738"/>
              <a:ext cx="5099050" cy="0"/>
            </a:xfrm>
            <a:prstGeom prst="line">
              <a:avLst/>
            </a:prstGeom>
            <a:noFill/>
            <a:ln w="17463">
              <a:solidFill>
                <a:schemeClr val="tx1"/>
              </a:solidFill>
              <a:round/>
              <a:headEnd/>
              <a:tailEnd/>
            </a:ln>
          </p:spPr>
          <p:txBody>
            <a:bodyPr lIns="45720" rIns="45720" anchor="ctr"/>
            <a:lstStyle/>
            <a:p>
              <a:endParaRPr lang="en-US"/>
            </a:p>
          </p:txBody>
        </p:sp>
        <p:sp>
          <p:nvSpPr>
            <p:cNvPr id="16395" name="Line 22"/>
            <p:cNvSpPr>
              <a:spLocks noChangeShapeType="1"/>
            </p:cNvSpPr>
            <p:nvPr/>
          </p:nvSpPr>
          <p:spPr bwMode="auto">
            <a:xfrm>
              <a:off x="5826125" y="4665663"/>
              <a:ext cx="3175" cy="99060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prstDash val="dash"/>
              <a:round/>
              <a:headEnd type="stealth" w="lg" len="lg"/>
              <a:tailEnd type="stealth" w="lg" len="lg"/>
            </a:ln>
          </p:spPr>
          <p:txBody>
            <a:bodyPr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16396" name="Line 23"/>
            <p:cNvSpPr>
              <a:spLocks noChangeShapeType="1"/>
            </p:cNvSpPr>
            <p:nvPr/>
          </p:nvSpPr>
          <p:spPr bwMode="auto">
            <a:xfrm rot="16200000" flipH="1" flipV="1">
              <a:off x="3571875" y="2474913"/>
              <a:ext cx="7938" cy="4265613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prstDash val="dash"/>
              <a:round/>
              <a:headEnd type="stealth" w="lg" len="lg"/>
              <a:tailEnd type="stealth" w="lg" len="lg"/>
            </a:ln>
          </p:spPr>
          <p:txBody>
            <a:bodyPr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16397" name="Line 34"/>
            <p:cNvSpPr>
              <a:spLocks noChangeShapeType="1"/>
            </p:cNvSpPr>
            <p:nvPr/>
          </p:nvSpPr>
          <p:spPr bwMode="auto">
            <a:xfrm>
              <a:off x="1408113" y="1916113"/>
              <a:ext cx="1588" cy="4244975"/>
            </a:xfrm>
            <a:prstGeom prst="line">
              <a:avLst/>
            </a:prstGeom>
            <a:noFill/>
            <a:ln w="17463">
              <a:solidFill>
                <a:schemeClr val="tx1"/>
              </a:solidFill>
              <a:round/>
              <a:headEnd/>
              <a:tailEnd/>
            </a:ln>
          </p:spPr>
          <p:txBody>
            <a:bodyPr lIns="45720" rIns="45720" anchor="ctr"/>
            <a:lstStyle/>
            <a:p>
              <a:endParaRPr lang="en-US"/>
            </a:p>
          </p:txBody>
        </p:sp>
        <p:sp>
          <p:nvSpPr>
            <p:cNvPr id="16398" name="Line 35"/>
            <p:cNvSpPr>
              <a:spLocks noChangeShapeType="1"/>
            </p:cNvSpPr>
            <p:nvPr/>
          </p:nvSpPr>
          <p:spPr bwMode="auto">
            <a:xfrm>
              <a:off x="1350963" y="6161088"/>
              <a:ext cx="57150" cy="1588"/>
            </a:xfrm>
            <a:prstGeom prst="line">
              <a:avLst/>
            </a:prstGeom>
            <a:noFill/>
            <a:ln w="17463">
              <a:solidFill>
                <a:schemeClr val="tx1"/>
              </a:solidFill>
              <a:round/>
              <a:headEnd/>
              <a:tailEnd/>
            </a:ln>
          </p:spPr>
          <p:txBody>
            <a:bodyPr lIns="45720" rIns="45720" anchor="ctr"/>
            <a:lstStyle/>
            <a:p>
              <a:endParaRPr lang="en-US"/>
            </a:p>
          </p:txBody>
        </p:sp>
        <p:sp>
          <p:nvSpPr>
            <p:cNvPr id="16399" name="Line 36"/>
            <p:cNvSpPr>
              <a:spLocks noChangeShapeType="1"/>
            </p:cNvSpPr>
            <p:nvPr/>
          </p:nvSpPr>
          <p:spPr bwMode="auto">
            <a:xfrm>
              <a:off x="1350963" y="5645150"/>
              <a:ext cx="57150" cy="0"/>
            </a:xfrm>
            <a:prstGeom prst="line">
              <a:avLst/>
            </a:prstGeom>
            <a:noFill/>
            <a:ln w="17463">
              <a:solidFill>
                <a:schemeClr val="tx1"/>
              </a:solidFill>
              <a:round/>
              <a:headEnd/>
              <a:tailEnd/>
            </a:ln>
          </p:spPr>
          <p:txBody>
            <a:bodyPr lIns="45720" rIns="45720" anchor="ctr"/>
            <a:lstStyle/>
            <a:p>
              <a:endParaRPr lang="en-US"/>
            </a:p>
          </p:txBody>
        </p:sp>
        <p:sp>
          <p:nvSpPr>
            <p:cNvPr id="16400" name="Line 37"/>
            <p:cNvSpPr>
              <a:spLocks noChangeShapeType="1"/>
            </p:cNvSpPr>
            <p:nvPr/>
          </p:nvSpPr>
          <p:spPr bwMode="auto">
            <a:xfrm>
              <a:off x="1350963" y="5126038"/>
              <a:ext cx="57150" cy="1588"/>
            </a:xfrm>
            <a:prstGeom prst="line">
              <a:avLst/>
            </a:prstGeom>
            <a:noFill/>
            <a:ln w="17463">
              <a:solidFill>
                <a:schemeClr val="tx1"/>
              </a:solidFill>
              <a:round/>
              <a:headEnd/>
              <a:tailEnd/>
            </a:ln>
          </p:spPr>
          <p:txBody>
            <a:bodyPr lIns="45720" rIns="45720" anchor="ctr"/>
            <a:lstStyle/>
            <a:p>
              <a:endParaRPr lang="en-US"/>
            </a:p>
          </p:txBody>
        </p:sp>
        <p:sp>
          <p:nvSpPr>
            <p:cNvPr id="16401" name="Line 38"/>
            <p:cNvSpPr>
              <a:spLocks noChangeShapeType="1"/>
            </p:cNvSpPr>
            <p:nvPr/>
          </p:nvSpPr>
          <p:spPr bwMode="auto">
            <a:xfrm>
              <a:off x="1350963" y="4610100"/>
              <a:ext cx="57150" cy="1588"/>
            </a:xfrm>
            <a:prstGeom prst="line">
              <a:avLst/>
            </a:prstGeom>
            <a:noFill/>
            <a:ln w="17463">
              <a:solidFill>
                <a:schemeClr val="tx1"/>
              </a:solidFill>
              <a:round/>
              <a:headEnd/>
              <a:tailEnd/>
            </a:ln>
          </p:spPr>
          <p:txBody>
            <a:bodyPr lIns="45720" rIns="45720" anchor="ctr"/>
            <a:lstStyle/>
            <a:p>
              <a:endParaRPr lang="en-US"/>
            </a:p>
          </p:txBody>
        </p:sp>
        <p:sp>
          <p:nvSpPr>
            <p:cNvPr id="16402" name="Line 39"/>
            <p:cNvSpPr>
              <a:spLocks noChangeShapeType="1"/>
            </p:cNvSpPr>
            <p:nvPr/>
          </p:nvSpPr>
          <p:spPr bwMode="auto">
            <a:xfrm>
              <a:off x="1350963" y="4094163"/>
              <a:ext cx="57150" cy="1588"/>
            </a:xfrm>
            <a:prstGeom prst="line">
              <a:avLst/>
            </a:prstGeom>
            <a:noFill/>
            <a:ln w="17463">
              <a:solidFill>
                <a:schemeClr val="tx1"/>
              </a:solidFill>
              <a:round/>
              <a:headEnd/>
              <a:tailEnd/>
            </a:ln>
          </p:spPr>
          <p:txBody>
            <a:bodyPr lIns="45720" rIns="45720" anchor="ctr"/>
            <a:lstStyle/>
            <a:p>
              <a:endParaRPr lang="en-US"/>
            </a:p>
          </p:txBody>
        </p:sp>
        <p:sp>
          <p:nvSpPr>
            <p:cNvPr id="16403" name="Line 40"/>
            <p:cNvSpPr>
              <a:spLocks noChangeShapeType="1"/>
            </p:cNvSpPr>
            <p:nvPr/>
          </p:nvSpPr>
          <p:spPr bwMode="auto">
            <a:xfrm>
              <a:off x="1350963" y="3568700"/>
              <a:ext cx="57150" cy="1588"/>
            </a:xfrm>
            <a:prstGeom prst="line">
              <a:avLst/>
            </a:prstGeom>
            <a:noFill/>
            <a:ln w="17463">
              <a:solidFill>
                <a:schemeClr val="tx1"/>
              </a:solidFill>
              <a:round/>
              <a:headEnd/>
              <a:tailEnd/>
            </a:ln>
          </p:spPr>
          <p:txBody>
            <a:bodyPr lIns="45720" rIns="45720" anchor="ctr"/>
            <a:lstStyle/>
            <a:p>
              <a:endParaRPr lang="en-US"/>
            </a:p>
          </p:txBody>
        </p:sp>
        <p:sp>
          <p:nvSpPr>
            <p:cNvPr id="16404" name="Line 41"/>
            <p:cNvSpPr>
              <a:spLocks noChangeShapeType="1"/>
            </p:cNvSpPr>
            <p:nvPr/>
          </p:nvSpPr>
          <p:spPr bwMode="auto">
            <a:xfrm>
              <a:off x="1350963" y="3052763"/>
              <a:ext cx="57150" cy="1588"/>
            </a:xfrm>
            <a:prstGeom prst="line">
              <a:avLst/>
            </a:prstGeom>
            <a:noFill/>
            <a:ln w="17463">
              <a:solidFill>
                <a:schemeClr val="tx1"/>
              </a:solidFill>
              <a:round/>
              <a:headEnd/>
              <a:tailEnd/>
            </a:ln>
          </p:spPr>
          <p:txBody>
            <a:bodyPr lIns="45720" rIns="45720" anchor="ctr"/>
            <a:lstStyle/>
            <a:p>
              <a:endParaRPr lang="en-US"/>
            </a:p>
          </p:txBody>
        </p:sp>
        <p:sp>
          <p:nvSpPr>
            <p:cNvPr id="16405" name="Line 42"/>
            <p:cNvSpPr>
              <a:spLocks noChangeShapeType="1"/>
            </p:cNvSpPr>
            <p:nvPr/>
          </p:nvSpPr>
          <p:spPr bwMode="auto">
            <a:xfrm>
              <a:off x="1350963" y="2536825"/>
              <a:ext cx="57150" cy="1588"/>
            </a:xfrm>
            <a:prstGeom prst="line">
              <a:avLst/>
            </a:prstGeom>
            <a:noFill/>
            <a:ln w="17463">
              <a:solidFill>
                <a:schemeClr val="tx1"/>
              </a:solidFill>
              <a:round/>
              <a:headEnd/>
              <a:tailEnd/>
            </a:ln>
          </p:spPr>
          <p:txBody>
            <a:bodyPr lIns="45720" rIns="45720" anchor="ctr"/>
            <a:lstStyle/>
            <a:p>
              <a:endParaRPr lang="en-US"/>
            </a:p>
          </p:txBody>
        </p:sp>
        <p:sp>
          <p:nvSpPr>
            <p:cNvPr id="16406" name="Line 43"/>
            <p:cNvSpPr>
              <a:spLocks noChangeShapeType="1"/>
            </p:cNvSpPr>
            <p:nvPr/>
          </p:nvSpPr>
          <p:spPr bwMode="auto">
            <a:xfrm>
              <a:off x="1350963" y="2019300"/>
              <a:ext cx="57150" cy="1588"/>
            </a:xfrm>
            <a:prstGeom prst="line">
              <a:avLst/>
            </a:prstGeom>
            <a:noFill/>
            <a:ln w="17463">
              <a:solidFill>
                <a:schemeClr val="tx1"/>
              </a:solidFill>
              <a:round/>
              <a:headEnd/>
              <a:tailEnd/>
            </a:ln>
          </p:spPr>
          <p:txBody>
            <a:bodyPr lIns="45720" rIns="45720" anchor="ctr"/>
            <a:lstStyle/>
            <a:p>
              <a:endParaRPr lang="en-US"/>
            </a:p>
          </p:txBody>
        </p:sp>
        <p:sp>
          <p:nvSpPr>
            <p:cNvPr id="16407" name="Line 45"/>
            <p:cNvSpPr>
              <a:spLocks noChangeShapeType="1"/>
            </p:cNvSpPr>
            <p:nvPr/>
          </p:nvSpPr>
          <p:spPr bwMode="auto">
            <a:xfrm flipV="1">
              <a:off x="1408113" y="5645150"/>
              <a:ext cx="1588" cy="55563"/>
            </a:xfrm>
            <a:prstGeom prst="line">
              <a:avLst/>
            </a:prstGeom>
            <a:noFill/>
            <a:ln w="17463">
              <a:solidFill>
                <a:schemeClr val="tx1"/>
              </a:solidFill>
              <a:round/>
              <a:headEnd/>
              <a:tailEnd/>
            </a:ln>
          </p:spPr>
          <p:txBody>
            <a:bodyPr lIns="45720" rIns="45720" anchor="ctr"/>
            <a:lstStyle/>
            <a:p>
              <a:endParaRPr lang="en-US"/>
            </a:p>
          </p:txBody>
        </p:sp>
        <p:sp>
          <p:nvSpPr>
            <p:cNvPr id="16408" name="Rectangle 55"/>
            <p:cNvSpPr>
              <a:spLocks noChangeArrowheads="1"/>
            </p:cNvSpPr>
            <p:nvPr/>
          </p:nvSpPr>
          <p:spPr bwMode="auto">
            <a:xfrm>
              <a:off x="1022350" y="6029325"/>
              <a:ext cx="258763" cy="31273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45720" rIns="45720" anchor="ctr"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  <a:latin typeface="Arial" charset="0"/>
                </a:rPr>
                <a:t>-1</a:t>
              </a:r>
              <a:endParaRPr lang="en-US"/>
            </a:p>
          </p:txBody>
        </p:sp>
        <p:sp>
          <p:nvSpPr>
            <p:cNvPr id="16409" name="Rectangle 56"/>
            <p:cNvSpPr>
              <a:spLocks noChangeArrowheads="1"/>
            </p:cNvSpPr>
            <p:nvPr/>
          </p:nvSpPr>
          <p:spPr bwMode="auto">
            <a:xfrm>
              <a:off x="1022350" y="5511800"/>
              <a:ext cx="200025" cy="314325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45720" rIns="45720" anchor="ctr"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  <a:latin typeface="Arial" charset="0"/>
                </a:rPr>
                <a:t>0</a:t>
              </a:r>
              <a:endParaRPr lang="en-US"/>
            </a:p>
          </p:txBody>
        </p:sp>
        <p:sp>
          <p:nvSpPr>
            <p:cNvPr id="16410" name="Rectangle 57"/>
            <p:cNvSpPr>
              <a:spLocks noChangeArrowheads="1"/>
            </p:cNvSpPr>
            <p:nvPr/>
          </p:nvSpPr>
          <p:spPr bwMode="auto">
            <a:xfrm>
              <a:off x="1022350" y="4995863"/>
              <a:ext cx="200025" cy="314325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45720" rIns="45720" anchor="ctr"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  <a:latin typeface="Arial" charset="0"/>
                </a:rPr>
                <a:t>1</a:t>
              </a:r>
              <a:endParaRPr lang="en-US"/>
            </a:p>
          </p:txBody>
        </p:sp>
        <p:sp>
          <p:nvSpPr>
            <p:cNvPr id="16411" name="Rectangle 58"/>
            <p:cNvSpPr>
              <a:spLocks noChangeArrowheads="1"/>
            </p:cNvSpPr>
            <p:nvPr/>
          </p:nvSpPr>
          <p:spPr bwMode="auto">
            <a:xfrm>
              <a:off x="1022350" y="4476750"/>
              <a:ext cx="200025" cy="314325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45720" rIns="45720" anchor="ctr"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  <a:latin typeface="Arial" charset="0"/>
                </a:rPr>
                <a:t>2</a:t>
              </a:r>
              <a:endParaRPr lang="en-US"/>
            </a:p>
          </p:txBody>
        </p:sp>
        <p:sp>
          <p:nvSpPr>
            <p:cNvPr id="16412" name="Rectangle 59"/>
            <p:cNvSpPr>
              <a:spLocks noChangeArrowheads="1"/>
            </p:cNvSpPr>
            <p:nvPr/>
          </p:nvSpPr>
          <p:spPr bwMode="auto">
            <a:xfrm>
              <a:off x="1022350" y="3960813"/>
              <a:ext cx="200025" cy="314325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45720" rIns="45720" anchor="ctr"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  <a:latin typeface="Arial" charset="0"/>
                </a:rPr>
                <a:t>3</a:t>
              </a:r>
              <a:endParaRPr lang="en-US"/>
            </a:p>
          </p:txBody>
        </p:sp>
        <p:sp>
          <p:nvSpPr>
            <p:cNvPr id="16413" name="Rectangle 60"/>
            <p:cNvSpPr>
              <a:spLocks noChangeArrowheads="1"/>
            </p:cNvSpPr>
            <p:nvPr/>
          </p:nvSpPr>
          <p:spPr bwMode="auto">
            <a:xfrm>
              <a:off x="1022350" y="3436938"/>
              <a:ext cx="200025" cy="314325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45720" rIns="45720" anchor="ctr"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  <a:latin typeface="Arial" charset="0"/>
                </a:rPr>
                <a:t>4</a:t>
              </a:r>
              <a:endParaRPr lang="en-US"/>
            </a:p>
          </p:txBody>
        </p:sp>
        <p:sp>
          <p:nvSpPr>
            <p:cNvPr id="16414" name="Rectangle 61"/>
            <p:cNvSpPr>
              <a:spLocks noChangeArrowheads="1"/>
            </p:cNvSpPr>
            <p:nvPr/>
          </p:nvSpPr>
          <p:spPr bwMode="auto">
            <a:xfrm>
              <a:off x="1022350" y="2919413"/>
              <a:ext cx="200025" cy="314325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45720" rIns="45720" anchor="ctr"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  <a:latin typeface="Arial" charset="0"/>
                </a:rPr>
                <a:t>5</a:t>
              </a:r>
              <a:endParaRPr lang="en-US"/>
            </a:p>
          </p:txBody>
        </p:sp>
        <p:sp>
          <p:nvSpPr>
            <p:cNvPr id="16415" name="Rectangle 62"/>
            <p:cNvSpPr>
              <a:spLocks noChangeArrowheads="1"/>
            </p:cNvSpPr>
            <p:nvPr/>
          </p:nvSpPr>
          <p:spPr bwMode="auto">
            <a:xfrm>
              <a:off x="1022350" y="2403475"/>
              <a:ext cx="200025" cy="314325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45720" rIns="45720" anchor="ctr"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  <a:latin typeface="Arial" charset="0"/>
                </a:rPr>
                <a:t>6</a:t>
              </a:r>
              <a:endParaRPr lang="en-US"/>
            </a:p>
          </p:txBody>
        </p:sp>
        <p:sp>
          <p:nvSpPr>
            <p:cNvPr id="16416" name="Rectangle 63"/>
            <p:cNvSpPr>
              <a:spLocks noChangeArrowheads="1"/>
            </p:cNvSpPr>
            <p:nvPr/>
          </p:nvSpPr>
          <p:spPr bwMode="auto">
            <a:xfrm>
              <a:off x="1022350" y="1885950"/>
              <a:ext cx="200025" cy="314325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45720" rIns="45720" anchor="ctr"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  <a:latin typeface="Arial" charset="0"/>
                </a:rPr>
                <a:t>7</a:t>
              </a:r>
              <a:endParaRPr lang="en-US"/>
            </a:p>
          </p:txBody>
        </p:sp>
        <p:sp>
          <p:nvSpPr>
            <p:cNvPr id="16417" name="Oval 26"/>
            <p:cNvSpPr>
              <a:spLocks noChangeArrowheads="1"/>
            </p:cNvSpPr>
            <p:nvPr/>
          </p:nvSpPr>
          <p:spPr bwMode="auto">
            <a:xfrm>
              <a:off x="1338263" y="1965325"/>
              <a:ext cx="152400" cy="141288"/>
            </a:xfrm>
            <a:prstGeom prst="ellipse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16419" name="Oval 27"/>
            <p:cNvSpPr>
              <a:spLocks noChangeArrowheads="1"/>
            </p:cNvSpPr>
            <p:nvPr/>
          </p:nvSpPr>
          <p:spPr bwMode="auto">
            <a:xfrm>
              <a:off x="5767388" y="4524375"/>
              <a:ext cx="142875" cy="139700"/>
            </a:xfrm>
            <a:prstGeom prst="ellipse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16420" name="Line 53"/>
            <p:cNvSpPr>
              <a:spLocks noChangeShapeType="1"/>
            </p:cNvSpPr>
            <p:nvPr/>
          </p:nvSpPr>
          <p:spPr bwMode="auto">
            <a:xfrm>
              <a:off x="1408113" y="2019300"/>
              <a:ext cx="4502150" cy="2574925"/>
            </a:xfrm>
            <a:prstGeom prst="line">
              <a:avLst/>
            </a:prstGeom>
            <a:noFill/>
            <a:ln w="17463">
              <a:solidFill>
                <a:schemeClr val="tx1"/>
              </a:solidFill>
              <a:round/>
              <a:headEnd/>
              <a:tailEnd/>
            </a:ln>
          </p:spPr>
          <p:txBody>
            <a:bodyPr lIns="45720" rIns="45720" anchor="ctr"/>
            <a:lstStyle/>
            <a:p>
              <a:endParaRPr lang="en-US"/>
            </a:p>
          </p:txBody>
        </p:sp>
        <p:sp>
          <p:nvSpPr>
            <p:cNvPr id="16421" name="Line 46"/>
            <p:cNvSpPr>
              <a:spLocks noChangeShapeType="1"/>
            </p:cNvSpPr>
            <p:nvPr/>
          </p:nvSpPr>
          <p:spPr bwMode="auto">
            <a:xfrm flipV="1">
              <a:off x="2293938" y="5645150"/>
              <a:ext cx="1588" cy="55563"/>
            </a:xfrm>
            <a:prstGeom prst="line">
              <a:avLst/>
            </a:prstGeom>
            <a:noFill/>
            <a:ln w="17463">
              <a:solidFill>
                <a:schemeClr val="tx1"/>
              </a:solidFill>
              <a:round/>
              <a:headEnd/>
              <a:tailEnd/>
            </a:ln>
          </p:spPr>
          <p:txBody>
            <a:bodyPr lIns="45720" rIns="45720" anchor="ctr"/>
            <a:lstStyle/>
            <a:p>
              <a:endParaRPr lang="en-US"/>
            </a:p>
          </p:txBody>
        </p:sp>
        <p:sp>
          <p:nvSpPr>
            <p:cNvPr id="16422" name="Line 47"/>
            <p:cNvSpPr>
              <a:spLocks noChangeShapeType="1"/>
            </p:cNvSpPr>
            <p:nvPr/>
          </p:nvSpPr>
          <p:spPr bwMode="auto">
            <a:xfrm flipV="1">
              <a:off x="3181350" y="5645150"/>
              <a:ext cx="1588" cy="55563"/>
            </a:xfrm>
            <a:prstGeom prst="line">
              <a:avLst/>
            </a:prstGeom>
            <a:noFill/>
            <a:ln w="17463">
              <a:solidFill>
                <a:schemeClr val="tx1"/>
              </a:solidFill>
              <a:round/>
              <a:headEnd/>
              <a:tailEnd/>
            </a:ln>
          </p:spPr>
          <p:txBody>
            <a:bodyPr lIns="45720" rIns="45720" anchor="ctr"/>
            <a:lstStyle/>
            <a:p>
              <a:endParaRPr lang="en-US"/>
            </a:p>
          </p:txBody>
        </p:sp>
        <p:sp>
          <p:nvSpPr>
            <p:cNvPr id="16423" name="Line 48"/>
            <p:cNvSpPr>
              <a:spLocks noChangeShapeType="1"/>
            </p:cNvSpPr>
            <p:nvPr/>
          </p:nvSpPr>
          <p:spPr bwMode="auto">
            <a:xfrm flipV="1">
              <a:off x="4059238" y="5645150"/>
              <a:ext cx="1588" cy="55563"/>
            </a:xfrm>
            <a:prstGeom prst="line">
              <a:avLst/>
            </a:prstGeom>
            <a:noFill/>
            <a:ln w="17463">
              <a:solidFill>
                <a:schemeClr val="tx1"/>
              </a:solidFill>
              <a:round/>
              <a:headEnd/>
              <a:tailEnd/>
            </a:ln>
          </p:spPr>
          <p:txBody>
            <a:bodyPr lIns="45720" rIns="45720" anchor="ctr"/>
            <a:lstStyle/>
            <a:p>
              <a:endParaRPr lang="en-US"/>
            </a:p>
          </p:txBody>
        </p:sp>
        <p:sp>
          <p:nvSpPr>
            <p:cNvPr id="16424" name="Line 49"/>
            <p:cNvSpPr>
              <a:spLocks noChangeShapeType="1"/>
            </p:cNvSpPr>
            <p:nvPr/>
          </p:nvSpPr>
          <p:spPr bwMode="auto">
            <a:xfrm flipV="1">
              <a:off x="4945063" y="5645150"/>
              <a:ext cx="1588" cy="55563"/>
            </a:xfrm>
            <a:prstGeom prst="line">
              <a:avLst/>
            </a:prstGeom>
            <a:noFill/>
            <a:ln w="17463">
              <a:solidFill>
                <a:schemeClr val="tx1"/>
              </a:solidFill>
              <a:round/>
              <a:headEnd/>
              <a:tailEnd/>
            </a:ln>
          </p:spPr>
          <p:txBody>
            <a:bodyPr lIns="45720" rIns="45720" anchor="ctr"/>
            <a:lstStyle/>
            <a:p>
              <a:endParaRPr lang="en-US"/>
            </a:p>
          </p:txBody>
        </p:sp>
        <p:sp>
          <p:nvSpPr>
            <p:cNvPr id="16425" name="Line 50"/>
            <p:cNvSpPr>
              <a:spLocks noChangeShapeType="1"/>
            </p:cNvSpPr>
            <p:nvPr/>
          </p:nvSpPr>
          <p:spPr bwMode="auto">
            <a:xfrm flipV="1">
              <a:off x="5830888" y="5645150"/>
              <a:ext cx="1588" cy="55563"/>
            </a:xfrm>
            <a:prstGeom prst="line">
              <a:avLst/>
            </a:prstGeom>
            <a:noFill/>
            <a:ln w="17463">
              <a:solidFill>
                <a:schemeClr val="tx1"/>
              </a:solidFill>
              <a:round/>
              <a:headEnd/>
              <a:tailEnd/>
            </a:ln>
          </p:spPr>
          <p:txBody>
            <a:bodyPr lIns="45720" rIns="45720" anchor="ctr"/>
            <a:lstStyle/>
            <a:p>
              <a:endParaRPr lang="en-US"/>
            </a:p>
          </p:txBody>
        </p:sp>
        <p:sp>
          <p:nvSpPr>
            <p:cNvPr id="16426" name="Rectangle 65"/>
            <p:cNvSpPr>
              <a:spLocks noChangeArrowheads="1"/>
            </p:cNvSpPr>
            <p:nvPr/>
          </p:nvSpPr>
          <p:spPr bwMode="auto">
            <a:xfrm>
              <a:off x="2193925" y="5751513"/>
              <a:ext cx="200025" cy="314325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45720" rIns="45720" anchor="ctr"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  <a:latin typeface="Arial" charset="0"/>
                </a:rPr>
                <a:t>1</a:t>
              </a:r>
              <a:endParaRPr lang="en-US"/>
            </a:p>
          </p:txBody>
        </p:sp>
        <p:sp>
          <p:nvSpPr>
            <p:cNvPr id="16427" name="Rectangle 66"/>
            <p:cNvSpPr>
              <a:spLocks noChangeArrowheads="1"/>
            </p:cNvSpPr>
            <p:nvPr/>
          </p:nvSpPr>
          <p:spPr bwMode="auto">
            <a:xfrm>
              <a:off x="3079750" y="5751513"/>
              <a:ext cx="200025" cy="314325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45720" rIns="45720" anchor="ctr"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  <a:latin typeface="Arial" charset="0"/>
                </a:rPr>
                <a:t>2</a:t>
              </a:r>
              <a:endParaRPr lang="en-US"/>
            </a:p>
          </p:txBody>
        </p:sp>
        <p:sp>
          <p:nvSpPr>
            <p:cNvPr id="16428" name="Rectangle 67"/>
            <p:cNvSpPr>
              <a:spLocks noChangeArrowheads="1"/>
            </p:cNvSpPr>
            <p:nvPr/>
          </p:nvSpPr>
          <p:spPr bwMode="auto">
            <a:xfrm>
              <a:off x="3957638" y="5751513"/>
              <a:ext cx="200025" cy="314325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45720" rIns="45720" anchor="ctr"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  <a:latin typeface="Arial" charset="0"/>
                </a:rPr>
                <a:t>3</a:t>
              </a:r>
              <a:endParaRPr lang="en-US"/>
            </a:p>
          </p:txBody>
        </p:sp>
        <p:sp>
          <p:nvSpPr>
            <p:cNvPr id="16429" name="Rectangle 68"/>
            <p:cNvSpPr>
              <a:spLocks noChangeArrowheads="1"/>
            </p:cNvSpPr>
            <p:nvPr/>
          </p:nvSpPr>
          <p:spPr bwMode="auto">
            <a:xfrm>
              <a:off x="4843463" y="5751513"/>
              <a:ext cx="200025" cy="314325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45720" rIns="45720" anchor="ctr"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  <a:latin typeface="Arial" charset="0"/>
                </a:rPr>
                <a:t>4</a:t>
              </a:r>
              <a:endParaRPr lang="en-US"/>
            </a:p>
          </p:txBody>
        </p:sp>
        <p:sp>
          <p:nvSpPr>
            <p:cNvPr id="16430" name="Rectangle 69"/>
            <p:cNvSpPr>
              <a:spLocks noChangeArrowheads="1"/>
            </p:cNvSpPr>
            <p:nvPr/>
          </p:nvSpPr>
          <p:spPr bwMode="auto">
            <a:xfrm>
              <a:off x="5730875" y="5751513"/>
              <a:ext cx="200025" cy="314325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45720" rIns="45720" anchor="ctr"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  <a:latin typeface="Arial" charset="0"/>
                </a:rPr>
                <a:t>5</a:t>
              </a:r>
              <a:endParaRPr lang="en-US"/>
            </a:p>
          </p:txBody>
        </p:sp>
        <p:sp>
          <p:nvSpPr>
            <p:cNvPr id="16388" name="Rectangle 71"/>
            <p:cNvSpPr>
              <a:spLocks noChangeArrowheads="1"/>
            </p:cNvSpPr>
            <p:nvPr/>
          </p:nvSpPr>
          <p:spPr bwMode="auto">
            <a:xfrm>
              <a:off x="6842125" y="5130800"/>
              <a:ext cx="0" cy="365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endParaRPr lang="en-US"/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5181600" y="2024694"/>
              <a:ext cx="3581400" cy="1175706"/>
            </a:xfrm>
            <a:prstGeom prst="rect">
              <a:avLst/>
            </a:prstGeom>
            <a:solidFill>
              <a:schemeClr val="bg1"/>
            </a:solidFill>
            <a:ln w="15875" algn="ctr">
              <a:solidFill>
                <a:srgbClr val="000000"/>
              </a:solidFill>
              <a:miter lim="800000"/>
              <a:headEnd/>
              <a:tailEnd type="none" w="lg" len="lg"/>
            </a:ln>
          </p:spPr>
          <p:txBody>
            <a:bodyPr wrap="square" lIns="45720" rIns="45720" anchor="ctr" anchorCtr="1">
              <a:spAutoFit/>
            </a:bodyPr>
            <a:lstStyle/>
            <a:p>
              <a:pPr defTabSz="511175">
                <a:lnSpc>
                  <a:spcPct val="110000"/>
                </a:lnSpc>
              </a:pPr>
              <a:r>
                <a:rPr lang="en-US" sz="1600" b="1" i="1" dirty="0" smtClean="0">
                  <a:latin typeface="Arial" charset="0"/>
                  <a:cs typeface="Arial" charset="0"/>
                </a:rPr>
                <a:t>3a. The vascular function curve may be defined by two points:</a:t>
              </a:r>
            </a:p>
            <a:p>
              <a:pPr defTabSz="511175">
                <a:lnSpc>
                  <a:spcPct val="110000"/>
                </a:lnSpc>
              </a:pPr>
              <a:r>
                <a:rPr lang="en-US" sz="1600" b="1" i="1" dirty="0" smtClean="0">
                  <a:latin typeface="Arial" charset="0"/>
                  <a:cs typeface="Arial" charset="0"/>
                </a:rPr>
                <a:t>venous pressure when CO = zero and when CO = 5 L/min.</a:t>
              </a:r>
            </a:p>
          </p:txBody>
        </p:sp>
        <p:cxnSp>
          <p:nvCxnSpPr>
            <p:cNvPr id="53" name="Straight Arrow Connector 52"/>
            <p:cNvCxnSpPr>
              <a:stCxn id="49" idx="2"/>
              <a:endCxn id="16393" idx="0"/>
            </p:cNvCxnSpPr>
            <p:nvPr/>
          </p:nvCxnSpPr>
          <p:spPr bwMode="auto">
            <a:xfrm flipH="1">
              <a:off x="6892925" y="3200400"/>
              <a:ext cx="79375" cy="457200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stealth" w="lg" len="lg"/>
            </a:ln>
          </p:spPr>
        </p:cxnSp>
        <p:cxnSp>
          <p:nvCxnSpPr>
            <p:cNvPr id="69" name="Shape 68"/>
            <p:cNvCxnSpPr>
              <a:stCxn id="49" idx="1"/>
              <a:endCxn id="16431" idx="2"/>
            </p:cNvCxnSpPr>
            <p:nvPr/>
          </p:nvCxnSpPr>
          <p:spPr bwMode="auto">
            <a:xfrm rot="10800000">
              <a:off x="3580028" y="1966913"/>
              <a:ext cx="1601572" cy="645634"/>
            </a:xfrm>
            <a:prstGeom prst="bentConnector2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stealth" w="lg" len="lg"/>
            </a:ln>
          </p:spPr>
        </p:cxnSp>
        <p:cxnSp>
          <p:nvCxnSpPr>
            <p:cNvPr id="71" name="Straight Arrow Connector 70"/>
            <p:cNvCxnSpPr>
              <a:stCxn id="16393" idx="2"/>
              <a:endCxn id="16420" idx="1"/>
            </p:cNvCxnSpPr>
            <p:nvPr/>
          </p:nvCxnSpPr>
          <p:spPr bwMode="auto">
            <a:xfrm flipH="1">
              <a:off x="5910263" y="4024313"/>
              <a:ext cx="982662" cy="569912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stealth" w="lg" len="lg"/>
            </a:ln>
          </p:spPr>
        </p:cxnSp>
      </p:grp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152400"/>
            <a:ext cx="5943600" cy="382588"/>
          </a:xfrm>
        </p:spPr>
        <p:txBody>
          <a:bodyPr/>
          <a:lstStyle/>
          <a:p>
            <a:pPr algn="l" eaLnBrk="1" hangingPunct="1"/>
            <a:r>
              <a:rPr lang="en-US" dirty="0" smtClean="0"/>
              <a:t>Theoretically cardiac output is limited by CVP = zero</a:t>
            </a:r>
          </a:p>
        </p:txBody>
      </p:sp>
      <p:sp>
        <p:nvSpPr>
          <p:cNvPr id="18435" name="Text Box 118"/>
          <p:cNvSpPr txBox="1">
            <a:spLocks noChangeArrowheads="1"/>
          </p:cNvSpPr>
          <p:nvPr/>
        </p:nvSpPr>
        <p:spPr bwMode="auto">
          <a:xfrm>
            <a:off x="3962400" y="833438"/>
            <a:ext cx="4953000" cy="2062103"/>
          </a:xfrm>
          <a:prstGeom prst="rect">
            <a:avLst/>
          </a:prstGeom>
          <a:solidFill>
            <a:schemeClr val="bg1"/>
          </a:solidFill>
          <a:ln w="15875" algn="ctr">
            <a:solidFill>
              <a:schemeClr val="tx1"/>
            </a:solidFill>
            <a:miter lim="800000"/>
            <a:headEnd/>
            <a:tailEnd type="none" w="lg" len="lg"/>
          </a:ln>
        </p:spPr>
        <p:txBody>
          <a:bodyPr wrap="square" lIns="45720" rIns="45720" anchorCtr="1">
            <a:spAutoFit/>
          </a:bodyPr>
          <a:lstStyle/>
          <a:p>
            <a:r>
              <a:rPr lang="en-US" sz="1600" u="sng" dirty="0">
                <a:latin typeface="Arial" charset="0"/>
                <a:cs typeface="Arial" charset="0"/>
              </a:rPr>
              <a:t>As CO increases, CVP decreases</a:t>
            </a:r>
            <a:r>
              <a:rPr lang="en-US" sz="1600" dirty="0">
                <a:latin typeface="Arial" charset="0"/>
                <a:cs typeface="Arial" charset="0"/>
              </a:rPr>
              <a:t>.</a:t>
            </a:r>
          </a:p>
          <a:p>
            <a:r>
              <a:rPr lang="en-US" sz="1600" dirty="0">
                <a:latin typeface="Arial" charset="0"/>
                <a:cs typeface="Arial" charset="0"/>
              </a:rPr>
              <a:t>Hypothetically, at CVP = zero</a:t>
            </a:r>
            <a:r>
              <a:rPr lang="en-US" sz="1600" dirty="0" smtClean="0">
                <a:latin typeface="Arial" charset="0"/>
                <a:cs typeface="Arial" charset="0"/>
              </a:rPr>
              <a:t>,</a:t>
            </a:r>
          </a:p>
          <a:p>
            <a:r>
              <a:rPr lang="en-US" sz="1600" dirty="0" smtClean="0">
                <a:latin typeface="Arial" charset="0"/>
                <a:cs typeface="Arial" charset="0"/>
              </a:rPr>
              <a:t>distending </a:t>
            </a:r>
            <a:r>
              <a:rPr lang="en-US" sz="1600" dirty="0">
                <a:latin typeface="Arial" charset="0"/>
                <a:cs typeface="Arial" charset="0"/>
              </a:rPr>
              <a:t>pressure = </a:t>
            </a:r>
            <a:r>
              <a:rPr lang="en-US" sz="1600" dirty="0" smtClean="0">
                <a:latin typeface="Arial" charset="0"/>
                <a:cs typeface="Arial" charset="0"/>
              </a:rPr>
              <a:t>0</a:t>
            </a:r>
          </a:p>
          <a:p>
            <a:r>
              <a:rPr lang="en-US" sz="1600" dirty="0" smtClean="0">
                <a:latin typeface="Arial" charset="0"/>
                <a:cs typeface="Arial" charset="0"/>
              </a:rPr>
              <a:t>large </a:t>
            </a:r>
            <a:r>
              <a:rPr lang="en-US" sz="1600" dirty="0">
                <a:latin typeface="Arial" charset="0"/>
                <a:cs typeface="Arial" charset="0"/>
              </a:rPr>
              <a:t>veins collapse &amp; CO = 0.</a:t>
            </a:r>
          </a:p>
          <a:p>
            <a:endParaRPr lang="en-US" sz="1600" dirty="0">
              <a:latin typeface="Arial" charset="0"/>
              <a:cs typeface="Arial" charset="0"/>
            </a:endParaRPr>
          </a:p>
          <a:p>
            <a:r>
              <a:rPr lang="en-US" sz="1600" b="1" i="1" dirty="0">
                <a:latin typeface="Arial" charset="0"/>
                <a:cs typeface="Arial" charset="0"/>
              </a:rPr>
              <a:t>Physiologically, CO may increase above 7 L/min due to changes in blood volume or vascular function.</a:t>
            </a:r>
          </a:p>
        </p:txBody>
      </p:sp>
      <p:cxnSp>
        <p:nvCxnSpPr>
          <p:cNvPr id="18538" name="AutoShape 121"/>
          <p:cNvCxnSpPr>
            <a:cxnSpLocks noChangeShapeType="1"/>
            <a:stCxn id="18437" idx="1"/>
            <a:endCxn id="18438" idx="6"/>
          </p:cNvCxnSpPr>
          <p:nvPr/>
        </p:nvCxnSpPr>
        <p:spPr bwMode="auto">
          <a:xfrm flipH="1">
            <a:off x="1150938" y="1441450"/>
            <a:ext cx="288925" cy="539750"/>
          </a:xfrm>
          <a:prstGeom prst="straightConnector1">
            <a:avLst/>
          </a:prstGeom>
          <a:noFill/>
          <a:ln w="15875">
            <a:solidFill>
              <a:schemeClr val="tx1"/>
            </a:solidFill>
            <a:round/>
            <a:headEnd/>
            <a:tailEnd type="stealth" w="lg" len="lg"/>
          </a:ln>
        </p:spPr>
      </p:cxnSp>
      <p:grpSp>
        <p:nvGrpSpPr>
          <p:cNvPr id="113" name="Group 112"/>
          <p:cNvGrpSpPr/>
          <p:nvPr/>
        </p:nvGrpSpPr>
        <p:grpSpPr>
          <a:xfrm>
            <a:off x="152399" y="1143000"/>
            <a:ext cx="8305802" cy="5291138"/>
            <a:chOff x="152399" y="1143000"/>
            <a:chExt cx="8305802" cy="5291138"/>
          </a:xfrm>
        </p:grpSpPr>
        <p:sp>
          <p:nvSpPr>
            <p:cNvPr id="18437" name="Text Box 31"/>
            <p:cNvSpPr txBox="1">
              <a:spLocks noChangeArrowheads="1"/>
            </p:cNvSpPr>
            <p:nvPr/>
          </p:nvSpPr>
          <p:spPr bwMode="auto">
            <a:xfrm>
              <a:off x="1447800" y="1143000"/>
              <a:ext cx="2209800" cy="596900"/>
            </a:xfrm>
            <a:prstGeom prst="rect">
              <a:avLst/>
            </a:prstGeom>
            <a:solidFill>
              <a:schemeClr val="bg1"/>
            </a:solidFill>
            <a:ln w="15875" algn="ctr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 lIns="45720" rIns="45720" anchorCtr="1">
              <a:spAutoFit/>
            </a:bodyPr>
            <a:lstStyle/>
            <a:p>
              <a:r>
                <a:rPr lang="en-US" sz="1600">
                  <a:latin typeface="Arial" charset="0"/>
                  <a:cs typeface="Arial" charset="0"/>
                </a:rPr>
                <a:t>CO = zero, MCFP = 7 mm Hg</a:t>
              </a:r>
            </a:p>
          </p:txBody>
        </p:sp>
        <p:sp>
          <p:nvSpPr>
            <p:cNvPr id="18438" name="Oval 33"/>
            <p:cNvSpPr>
              <a:spLocks noChangeArrowheads="1"/>
            </p:cNvSpPr>
            <p:nvPr/>
          </p:nvSpPr>
          <p:spPr bwMode="auto">
            <a:xfrm>
              <a:off x="990600" y="1905000"/>
              <a:ext cx="152400" cy="152400"/>
            </a:xfrm>
            <a:prstGeom prst="ellipse">
              <a:avLst/>
            </a:prstGeom>
            <a:solidFill>
              <a:schemeClr val="bg1"/>
            </a:solidFill>
            <a:ln w="15875" algn="ctr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45720" rIns="45720" anchorCtr="1">
              <a:spAutoFit/>
            </a:bodyPr>
            <a:lstStyle/>
            <a:p>
              <a:endParaRPr lang="en-US"/>
            </a:p>
          </p:txBody>
        </p:sp>
        <p:sp>
          <p:nvSpPr>
            <p:cNvPr id="18439" name="Rectangle 4"/>
            <p:cNvSpPr>
              <a:spLocks noChangeArrowheads="1"/>
            </p:cNvSpPr>
            <p:nvPr/>
          </p:nvSpPr>
          <p:spPr bwMode="auto">
            <a:xfrm>
              <a:off x="3148013" y="6081713"/>
              <a:ext cx="2262188" cy="352425"/>
            </a:xfrm>
            <a:prstGeom prst="rect">
              <a:avLst/>
            </a:prstGeom>
            <a:solidFill>
              <a:schemeClr val="bg1"/>
            </a:solidFill>
            <a:ln w="1587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45720" rIns="45720" anchorCtr="1">
              <a:spAutoFit/>
            </a:bodyPr>
            <a:lstStyle/>
            <a:p>
              <a:r>
                <a:rPr lang="en-US" sz="1600">
                  <a:latin typeface="Arial" charset="0"/>
                </a:rPr>
                <a:t>Cardiac output, L/min</a:t>
              </a:r>
            </a:p>
          </p:txBody>
        </p:sp>
        <p:sp>
          <p:nvSpPr>
            <p:cNvPr id="18440" name="Text Box 5"/>
            <p:cNvSpPr txBox="1">
              <a:spLocks noChangeAspect="1" noChangeArrowheads="1"/>
            </p:cNvSpPr>
            <p:nvPr/>
          </p:nvSpPr>
          <p:spPr bwMode="auto">
            <a:xfrm rot="16200000" flipH="1">
              <a:off x="-1274763" y="3713163"/>
              <a:ext cx="3206750" cy="352425"/>
            </a:xfrm>
            <a:prstGeom prst="rect">
              <a:avLst/>
            </a:prstGeom>
            <a:solidFill>
              <a:schemeClr val="bg1"/>
            </a:solidFill>
            <a:ln w="15875" algn="ctr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 lIns="45720" rIns="45720" anchorCtr="1">
              <a:spAutoFit/>
            </a:bodyPr>
            <a:lstStyle/>
            <a:p>
              <a:r>
                <a:rPr lang="en-US" sz="1600">
                  <a:latin typeface="Arial" charset="0"/>
                </a:rPr>
                <a:t>Central venous pressure, mm Hg</a:t>
              </a:r>
            </a:p>
          </p:txBody>
        </p:sp>
        <p:sp>
          <p:nvSpPr>
            <p:cNvPr id="18441" name="Line 6"/>
            <p:cNvSpPr>
              <a:spLocks noChangeShapeType="1"/>
            </p:cNvSpPr>
            <p:nvPr/>
          </p:nvSpPr>
          <p:spPr bwMode="auto">
            <a:xfrm>
              <a:off x="5254625" y="4479925"/>
              <a:ext cx="3175" cy="928688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 type="stealth" w="lg" len="lg"/>
              <a:tailEnd type="stealth" w="lg" len="lg"/>
            </a:ln>
          </p:spPr>
          <p:txBody>
            <a:bodyPr lIns="45720" rIns="45720" anchorCtr="1">
              <a:spAutoFit/>
            </a:bodyPr>
            <a:lstStyle/>
            <a:p>
              <a:endParaRPr lang="en-US"/>
            </a:p>
          </p:txBody>
        </p:sp>
        <p:sp>
          <p:nvSpPr>
            <p:cNvPr id="18442" name="Line 7"/>
            <p:cNvSpPr>
              <a:spLocks noChangeShapeType="1"/>
            </p:cNvSpPr>
            <p:nvPr/>
          </p:nvSpPr>
          <p:spPr bwMode="auto">
            <a:xfrm rot="16200000" flipH="1" flipV="1">
              <a:off x="3092450" y="2382838"/>
              <a:ext cx="7938" cy="4087813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 type="stealth" w="lg" len="lg"/>
              <a:tailEnd type="stealth" w="lg" len="lg"/>
            </a:ln>
          </p:spPr>
          <p:txBody>
            <a:bodyPr lIns="45720" rIns="45720" anchorCtr="1">
              <a:spAutoFit/>
            </a:bodyPr>
            <a:lstStyle/>
            <a:p>
              <a:endParaRPr lang="en-US"/>
            </a:p>
          </p:txBody>
        </p:sp>
        <p:sp>
          <p:nvSpPr>
            <p:cNvPr id="18443" name="Line 9"/>
            <p:cNvSpPr>
              <a:spLocks noChangeShapeType="1"/>
            </p:cNvSpPr>
            <p:nvPr/>
          </p:nvSpPr>
          <p:spPr bwMode="auto">
            <a:xfrm>
              <a:off x="1019175" y="1905000"/>
              <a:ext cx="1588" cy="3976688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</p:spPr>
          <p:txBody>
            <a:bodyPr lIns="45720" rIns="45720" anchorCtr="1">
              <a:spAutoFit/>
            </a:bodyPr>
            <a:lstStyle/>
            <a:p>
              <a:endParaRPr lang="en-US"/>
            </a:p>
          </p:txBody>
        </p:sp>
        <p:sp>
          <p:nvSpPr>
            <p:cNvPr id="18444" name="Line 10"/>
            <p:cNvSpPr>
              <a:spLocks noChangeShapeType="1"/>
            </p:cNvSpPr>
            <p:nvPr/>
          </p:nvSpPr>
          <p:spPr bwMode="auto">
            <a:xfrm>
              <a:off x="965200" y="5881688"/>
              <a:ext cx="53975" cy="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</p:spPr>
          <p:txBody>
            <a:bodyPr lIns="45720" rIns="45720" anchorCtr="1">
              <a:spAutoFit/>
            </a:bodyPr>
            <a:lstStyle/>
            <a:p>
              <a:endParaRPr lang="en-US"/>
            </a:p>
          </p:txBody>
        </p:sp>
        <p:sp>
          <p:nvSpPr>
            <p:cNvPr id="18445" name="Line 11"/>
            <p:cNvSpPr>
              <a:spLocks noChangeShapeType="1"/>
            </p:cNvSpPr>
            <p:nvPr/>
          </p:nvSpPr>
          <p:spPr bwMode="auto">
            <a:xfrm>
              <a:off x="965200" y="5397500"/>
              <a:ext cx="53975" cy="1588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</p:spPr>
          <p:txBody>
            <a:bodyPr lIns="45720" rIns="45720" anchorCtr="1">
              <a:spAutoFit/>
            </a:bodyPr>
            <a:lstStyle/>
            <a:p>
              <a:endParaRPr lang="en-US"/>
            </a:p>
          </p:txBody>
        </p:sp>
        <p:sp>
          <p:nvSpPr>
            <p:cNvPr id="18446" name="Line 12"/>
            <p:cNvSpPr>
              <a:spLocks noChangeShapeType="1"/>
            </p:cNvSpPr>
            <p:nvPr/>
          </p:nvSpPr>
          <p:spPr bwMode="auto">
            <a:xfrm>
              <a:off x="965200" y="4911725"/>
              <a:ext cx="53975" cy="1588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</p:spPr>
          <p:txBody>
            <a:bodyPr lIns="45720" rIns="45720" anchorCtr="1">
              <a:spAutoFit/>
            </a:bodyPr>
            <a:lstStyle/>
            <a:p>
              <a:endParaRPr lang="en-US"/>
            </a:p>
          </p:txBody>
        </p:sp>
        <p:sp>
          <p:nvSpPr>
            <p:cNvPr id="18447" name="Line 13"/>
            <p:cNvSpPr>
              <a:spLocks noChangeShapeType="1"/>
            </p:cNvSpPr>
            <p:nvPr/>
          </p:nvSpPr>
          <p:spPr bwMode="auto">
            <a:xfrm>
              <a:off x="965200" y="4429125"/>
              <a:ext cx="53975" cy="1588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</p:spPr>
          <p:txBody>
            <a:bodyPr lIns="45720" rIns="45720" anchorCtr="1">
              <a:spAutoFit/>
            </a:bodyPr>
            <a:lstStyle/>
            <a:p>
              <a:endParaRPr lang="en-US"/>
            </a:p>
          </p:txBody>
        </p:sp>
        <p:sp>
          <p:nvSpPr>
            <p:cNvPr id="18448" name="Line 14"/>
            <p:cNvSpPr>
              <a:spLocks noChangeShapeType="1"/>
            </p:cNvSpPr>
            <p:nvPr/>
          </p:nvSpPr>
          <p:spPr bwMode="auto">
            <a:xfrm>
              <a:off x="965200" y="3944938"/>
              <a:ext cx="53975" cy="1588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</p:spPr>
          <p:txBody>
            <a:bodyPr lIns="45720" rIns="45720" anchorCtr="1">
              <a:spAutoFit/>
            </a:bodyPr>
            <a:lstStyle/>
            <a:p>
              <a:endParaRPr lang="en-US"/>
            </a:p>
          </p:txBody>
        </p:sp>
        <p:sp>
          <p:nvSpPr>
            <p:cNvPr id="18449" name="Line 15"/>
            <p:cNvSpPr>
              <a:spLocks noChangeShapeType="1"/>
            </p:cNvSpPr>
            <p:nvPr/>
          </p:nvSpPr>
          <p:spPr bwMode="auto">
            <a:xfrm>
              <a:off x="965200" y="3452813"/>
              <a:ext cx="53975" cy="1588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</p:spPr>
          <p:txBody>
            <a:bodyPr lIns="45720" rIns="45720" anchorCtr="1">
              <a:spAutoFit/>
            </a:bodyPr>
            <a:lstStyle/>
            <a:p>
              <a:endParaRPr lang="en-US"/>
            </a:p>
          </p:txBody>
        </p:sp>
        <p:sp>
          <p:nvSpPr>
            <p:cNvPr id="18450" name="Line 16"/>
            <p:cNvSpPr>
              <a:spLocks noChangeShapeType="1"/>
            </p:cNvSpPr>
            <p:nvPr/>
          </p:nvSpPr>
          <p:spPr bwMode="auto">
            <a:xfrm>
              <a:off x="965200" y="2968625"/>
              <a:ext cx="53975" cy="1588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</p:spPr>
          <p:txBody>
            <a:bodyPr lIns="45720" rIns="45720" anchorCtr="1">
              <a:spAutoFit/>
            </a:bodyPr>
            <a:lstStyle/>
            <a:p>
              <a:endParaRPr lang="en-US"/>
            </a:p>
          </p:txBody>
        </p:sp>
        <p:sp>
          <p:nvSpPr>
            <p:cNvPr id="18451" name="Line 17"/>
            <p:cNvSpPr>
              <a:spLocks noChangeShapeType="1"/>
            </p:cNvSpPr>
            <p:nvPr/>
          </p:nvSpPr>
          <p:spPr bwMode="auto">
            <a:xfrm>
              <a:off x="965200" y="2486025"/>
              <a:ext cx="53975" cy="1588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</p:spPr>
          <p:txBody>
            <a:bodyPr lIns="45720" rIns="45720" anchorCtr="1">
              <a:spAutoFit/>
            </a:bodyPr>
            <a:lstStyle/>
            <a:p>
              <a:endParaRPr lang="en-US"/>
            </a:p>
          </p:txBody>
        </p:sp>
        <p:sp>
          <p:nvSpPr>
            <p:cNvPr id="18452" name="Line 18"/>
            <p:cNvSpPr>
              <a:spLocks noChangeShapeType="1"/>
            </p:cNvSpPr>
            <p:nvPr/>
          </p:nvSpPr>
          <p:spPr bwMode="auto">
            <a:xfrm>
              <a:off x="965200" y="2000250"/>
              <a:ext cx="53975" cy="1588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</p:spPr>
          <p:txBody>
            <a:bodyPr lIns="45720" rIns="45720" anchorCtr="1">
              <a:spAutoFit/>
            </a:bodyPr>
            <a:lstStyle/>
            <a:p>
              <a:endParaRPr lang="en-US"/>
            </a:p>
          </p:txBody>
        </p:sp>
        <p:sp>
          <p:nvSpPr>
            <p:cNvPr id="18453" name="Line 19"/>
            <p:cNvSpPr>
              <a:spLocks noChangeShapeType="1"/>
            </p:cNvSpPr>
            <p:nvPr/>
          </p:nvSpPr>
          <p:spPr bwMode="auto">
            <a:xfrm flipV="1">
              <a:off x="1019175" y="5397500"/>
              <a:ext cx="1588" cy="52388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</p:spPr>
          <p:txBody>
            <a:bodyPr lIns="45720" rIns="45720" anchorCtr="1">
              <a:spAutoFit/>
            </a:bodyPr>
            <a:lstStyle/>
            <a:p>
              <a:endParaRPr lang="en-US"/>
            </a:p>
          </p:txBody>
        </p:sp>
        <p:sp>
          <p:nvSpPr>
            <p:cNvPr id="18454" name="Rectangle 20"/>
            <p:cNvSpPr>
              <a:spLocks noChangeArrowheads="1"/>
            </p:cNvSpPr>
            <p:nvPr/>
          </p:nvSpPr>
          <p:spPr bwMode="auto">
            <a:xfrm>
              <a:off x="738188" y="5751513"/>
              <a:ext cx="258763" cy="596900"/>
            </a:xfrm>
            <a:prstGeom prst="rect">
              <a:avLst/>
            </a:prstGeom>
            <a:solidFill>
              <a:schemeClr val="bg1"/>
            </a:solidFill>
            <a:ln w="1587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45720" rIns="45720" anchorCtr="1">
              <a:spAutoFit/>
            </a:bodyPr>
            <a:lstStyle/>
            <a:p>
              <a:r>
                <a:rPr lang="en-US" sz="1600">
                  <a:latin typeface="Arial" charset="0"/>
                </a:rPr>
                <a:t>-1</a:t>
              </a:r>
            </a:p>
          </p:txBody>
        </p:sp>
        <p:sp>
          <p:nvSpPr>
            <p:cNvPr id="18455" name="Rectangle 21"/>
            <p:cNvSpPr>
              <a:spLocks noChangeArrowheads="1"/>
            </p:cNvSpPr>
            <p:nvPr/>
          </p:nvSpPr>
          <p:spPr bwMode="auto">
            <a:xfrm>
              <a:off x="792163" y="5268913"/>
              <a:ext cx="200025" cy="352425"/>
            </a:xfrm>
            <a:prstGeom prst="rect">
              <a:avLst/>
            </a:prstGeom>
            <a:solidFill>
              <a:schemeClr val="bg1"/>
            </a:solidFill>
            <a:ln w="1587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45720" rIns="45720" anchorCtr="1">
              <a:spAutoFit/>
            </a:bodyPr>
            <a:lstStyle/>
            <a:p>
              <a:r>
                <a:rPr lang="en-US" sz="1600">
                  <a:latin typeface="Arial" charset="0"/>
                </a:rPr>
                <a:t>0</a:t>
              </a:r>
            </a:p>
          </p:txBody>
        </p:sp>
        <p:sp>
          <p:nvSpPr>
            <p:cNvPr id="18456" name="Rectangle 22"/>
            <p:cNvSpPr>
              <a:spLocks noChangeArrowheads="1"/>
            </p:cNvSpPr>
            <p:nvPr/>
          </p:nvSpPr>
          <p:spPr bwMode="auto">
            <a:xfrm>
              <a:off x="792163" y="4786313"/>
              <a:ext cx="200025" cy="352425"/>
            </a:xfrm>
            <a:prstGeom prst="rect">
              <a:avLst/>
            </a:prstGeom>
            <a:solidFill>
              <a:schemeClr val="bg1"/>
            </a:solidFill>
            <a:ln w="1587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45720" rIns="45720" anchorCtr="1">
              <a:spAutoFit/>
            </a:bodyPr>
            <a:lstStyle/>
            <a:p>
              <a:r>
                <a:rPr lang="en-US" sz="1600">
                  <a:latin typeface="Arial" charset="0"/>
                </a:rPr>
                <a:t>1</a:t>
              </a:r>
            </a:p>
          </p:txBody>
        </p:sp>
        <p:sp>
          <p:nvSpPr>
            <p:cNvPr id="18457" name="Rectangle 23"/>
            <p:cNvSpPr>
              <a:spLocks noChangeArrowheads="1"/>
            </p:cNvSpPr>
            <p:nvPr/>
          </p:nvSpPr>
          <p:spPr bwMode="auto">
            <a:xfrm>
              <a:off x="792163" y="4300538"/>
              <a:ext cx="200025" cy="352425"/>
            </a:xfrm>
            <a:prstGeom prst="rect">
              <a:avLst/>
            </a:prstGeom>
            <a:solidFill>
              <a:schemeClr val="bg1"/>
            </a:solidFill>
            <a:ln w="1587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45720" rIns="45720" anchorCtr="1">
              <a:spAutoFit/>
            </a:bodyPr>
            <a:lstStyle/>
            <a:p>
              <a:r>
                <a:rPr lang="en-US" sz="1600">
                  <a:latin typeface="Arial" charset="0"/>
                </a:rPr>
                <a:t>2</a:t>
              </a:r>
            </a:p>
          </p:txBody>
        </p:sp>
        <p:sp>
          <p:nvSpPr>
            <p:cNvPr id="18458" name="Rectangle 24"/>
            <p:cNvSpPr>
              <a:spLocks noChangeArrowheads="1"/>
            </p:cNvSpPr>
            <p:nvPr/>
          </p:nvSpPr>
          <p:spPr bwMode="auto">
            <a:xfrm>
              <a:off x="792163" y="3817938"/>
              <a:ext cx="200025" cy="352425"/>
            </a:xfrm>
            <a:prstGeom prst="rect">
              <a:avLst/>
            </a:prstGeom>
            <a:solidFill>
              <a:schemeClr val="bg1"/>
            </a:solidFill>
            <a:ln w="1587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45720" rIns="45720" anchorCtr="1">
              <a:spAutoFit/>
            </a:bodyPr>
            <a:lstStyle/>
            <a:p>
              <a:r>
                <a:rPr lang="en-US" sz="1600">
                  <a:latin typeface="Arial" charset="0"/>
                </a:rPr>
                <a:t>3</a:t>
              </a:r>
            </a:p>
          </p:txBody>
        </p:sp>
        <p:sp>
          <p:nvSpPr>
            <p:cNvPr id="18459" name="Rectangle 25"/>
            <p:cNvSpPr>
              <a:spLocks noChangeArrowheads="1"/>
            </p:cNvSpPr>
            <p:nvPr/>
          </p:nvSpPr>
          <p:spPr bwMode="auto">
            <a:xfrm>
              <a:off x="792163" y="3325813"/>
              <a:ext cx="200025" cy="352425"/>
            </a:xfrm>
            <a:prstGeom prst="rect">
              <a:avLst/>
            </a:prstGeom>
            <a:solidFill>
              <a:schemeClr val="bg1"/>
            </a:solidFill>
            <a:ln w="1587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45720" rIns="45720" anchorCtr="1">
              <a:spAutoFit/>
            </a:bodyPr>
            <a:lstStyle/>
            <a:p>
              <a:r>
                <a:rPr lang="en-US" sz="1600">
                  <a:latin typeface="Arial" charset="0"/>
                </a:rPr>
                <a:t>4</a:t>
              </a:r>
            </a:p>
          </p:txBody>
        </p:sp>
        <p:sp>
          <p:nvSpPr>
            <p:cNvPr id="18460" name="Rectangle 26"/>
            <p:cNvSpPr>
              <a:spLocks noChangeArrowheads="1"/>
            </p:cNvSpPr>
            <p:nvPr/>
          </p:nvSpPr>
          <p:spPr bwMode="auto">
            <a:xfrm>
              <a:off x="792163" y="2841625"/>
              <a:ext cx="200025" cy="352425"/>
            </a:xfrm>
            <a:prstGeom prst="rect">
              <a:avLst/>
            </a:prstGeom>
            <a:solidFill>
              <a:schemeClr val="bg1"/>
            </a:solidFill>
            <a:ln w="1587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45720" rIns="45720" anchorCtr="1">
              <a:spAutoFit/>
            </a:bodyPr>
            <a:lstStyle/>
            <a:p>
              <a:r>
                <a:rPr lang="en-US" sz="1600">
                  <a:latin typeface="Arial" charset="0"/>
                </a:rPr>
                <a:t>5</a:t>
              </a:r>
            </a:p>
          </p:txBody>
        </p:sp>
        <p:sp>
          <p:nvSpPr>
            <p:cNvPr id="18461" name="Rectangle 27"/>
            <p:cNvSpPr>
              <a:spLocks noChangeArrowheads="1"/>
            </p:cNvSpPr>
            <p:nvPr/>
          </p:nvSpPr>
          <p:spPr bwMode="auto">
            <a:xfrm>
              <a:off x="792163" y="2357438"/>
              <a:ext cx="200025" cy="352425"/>
            </a:xfrm>
            <a:prstGeom prst="rect">
              <a:avLst/>
            </a:prstGeom>
            <a:solidFill>
              <a:schemeClr val="bg1"/>
            </a:solidFill>
            <a:ln w="1587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45720" rIns="45720" anchorCtr="1">
              <a:spAutoFit/>
            </a:bodyPr>
            <a:lstStyle/>
            <a:p>
              <a:r>
                <a:rPr lang="en-US" sz="1600">
                  <a:latin typeface="Arial" charset="0"/>
                </a:rPr>
                <a:t>6</a:t>
              </a:r>
            </a:p>
          </p:txBody>
        </p:sp>
        <p:sp>
          <p:nvSpPr>
            <p:cNvPr id="18462" name="Rectangle 28"/>
            <p:cNvSpPr>
              <a:spLocks noChangeArrowheads="1"/>
            </p:cNvSpPr>
            <p:nvPr/>
          </p:nvSpPr>
          <p:spPr bwMode="auto">
            <a:xfrm>
              <a:off x="792163" y="1873250"/>
              <a:ext cx="200025" cy="352425"/>
            </a:xfrm>
            <a:prstGeom prst="rect">
              <a:avLst/>
            </a:prstGeom>
            <a:solidFill>
              <a:schemeClr val="bg1"/>
            </a:solidFill>
            <a:ln w="1587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45720" rIns="45720" anchorCtr="1">
              <a:spAutoFit/>
            </a:bodyPr>
            <a:lstStyle/>
            <a:p>
              <a:r>
                <a:rPr lang="en-US" sz="1600">
                  <a:latin typeface="Arial" charset="0"/>
                </a:rPr>
                <a:t>7</a:t>
              </a:r>
            </a:p>
          </p:txBody>
        </p:sp>
        <p:sp>
          <p:nvSpPr>
            <p:cNvPr id="18463" name="Text Box 35"/>
            <p:cNvSpPr txBox="1">
              <a:spLocks noChangeArrowheads="1"/>
            </p:cNvSpPr>
            <p:nvPr/>
          </p:nvSpPr>
          <p:spPr bwMode="auto">
            <a:xfrm>
              <a:off x="5638800" y="3200400"/>
              <a:ext cx="1884363" cy="596900"/>
            </a:xfrm>
            <a:prstGeom prst="rect">
              <a:avLst/>
            </a:prstGeom>
            <a:solidFill>
              <a:schemeClr val="bg1"/>
            </a:solidFill>
            <a:ln w="15875" algn="ctr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 lIns="45720" rIns="45720" anchorCtr="1">
              <a:spAutoFit/>
            </a:bodyPr>
            <a:lstStyle/>
            <a:p>
              <a:r>
                <a:rPr lang="en-US" sz="1600">
                  <a:latin typeface="Arial" charset="0"/>
                  <a:cs typeface="Arial" charset="0"/>
                </a:rPr>
                <a:t>CO = 5 L/min, CVP = 2 mm Hg</a:t>
              </a:r>
            </a:p>
          </p:txBody>
        </p:sp>
        <p:sp>
          <p:nvSpPr>
            <p:cNvPr id="18464" name="Oval 37"/>
            <p:cNvSpPr>
              <a:spLocks noChangeArrowheads="1"/>
            </p:cNvSpPr>
            <p:nvPr/>
          </p:nvSpPr>
          <p:spPr bwMode="auto">
            <a:xfrm>
              <a:off x="5151438" y="4291013"/>
              <a:ext cx="163513" cy="152400"/>
            </a:xfrm>
            <a:prstGeom prst="ellipse">
              <a:avLst/>
            </a:prstGeom>
            <a:solidFill>
              <a:schemeClr val="bg1"/>
            </a:solidFill>
            <a:ln w="15875" algn="ctr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45720" rIns="45720" anchorCtr="1">
              <a:spAutoFit/>
            </a:bodyPr>
            <a:lstStyle/>
            <a:p>
              <a:endParaRPr lang="en-US"/>
            </a:p>
          </p:txBody>
        </p:sp>
        <p:sp>
          <p:nvSpPr>
            <p:cNvPr id="18465" name="Line 38"/>
            <p:cNvSpPr>
              <a:spLocks noChangeShapeType="1"/>
            </p:cNvSpPr>
            <p:nvPr/>
          </p:nvSpPr>
          <p:spPr bwMode="auto">
            <a:xfrm>
              <a:off x="1092200" y="2039938"/>
              <a:ext cx="5930900" cy="339725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</p:spPr>
          <p:txBody>
            <a:bodyPr lIns="45720" rIns="45720" anchorCtr="1">
              <a:spAutoFit/>
            </a:bodyPr>
            <a:lstStyle/>
            <a:p>
              <a:endParaRPr lang="en-US"/>
            </a:p>
          </p:txBody>
        </p:sp>
        <p:sp>
          <p:nvSpPr>
            <p:cNvPr id="18466" name="Line 39"/>
            <p:cNvSpPr>
              <a:spLocks noChangeShapeType="1"/>
            </p:cNvSpPr>
            <p:nvPr/>
          </p:nvSpPr>
          <p:spPr bwMode="auto">
            <a:xfrm>
              <a:off x="6950075" y="5397500"/>
              <a:ext cx="1588" cy="484188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</p:spPr>
          <p:txBody>
            <a:bodyPr lIns="45720" rIns="45720" anchorCtr="1">
              <a:spAutoFit/>
            </a:bodyPr>
            <a:lstStyle/>
            <a:p>
              <a:endParaRPr lang="en-US"/>
            </a:p>
          </p:txBody>
        </p:sp>
        <p:sp>
          <p:nvSpPr>
            <p:cNvPr id="18467" name="Line 41"/>
            <p:cNvSpPr>
              <a:spLocks noChangeShapeType="1"/>
            </p:cNvSpPr>
            <p:nvPr/>
          </p:nvSpPr>
          <p:spPr bwMode="auto">
            <a:xfrm>
              <a:off x="1019175" y="5397500"/>
              <a:ext cx="6102350" cy="1588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</p:spPr>
          <p:txBody>
            <a:bodyPr lIns="45720" rIns="45720" anchorCtr="1">
              <a:spAutoFit/>
            </a:bodyPr>
            <a:lstStyle/>
            <a:p>
              <a:endParaRPr lang="en-US"/>
            </a:p>
          </p:txBody>
        </p:sp>
        <p:sp>
          <p:nvSpPr>
            <p:cNvPr id="18468" name="Line 42"/>
            <p:cNvSpPr>
              <a:spLocks noChangeShapeType="1"/>
            </p:cNvSpPr>
            <p:nvPr/>
          </p:nvSpPr>
          <p:spPr bwMode="auto">
            <a:xfrm flipV="1">
              <a:off x="1868488" y="5397500"/>
              <a:ext cx="1588" cy="52388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</p:spPr>
          <p:txBody>
            <a:bodyPr lIns="45720" rIns="45720" anchorCtr="1">
              <a:spAutoFit/>
            </a:bodyPr>
            <a:lstStyle/>
            <a:p>
              <a:endParaRPr lang="en-US"/>
            </a:p>
          </p:txBody>
        </p:sp>
        <p:sp>
          <p:nvSpPr>
            <p:cNvPr id="18469" name="Line 43"/>
            <p:cNvSpPr>
              <a:spLocks noChangeShapeType="1"/>
            </p:cNvSpPr>
            <p:nvPr/>
          </p:nvSpPr>
          <p:spPr bwMode="auto">
            <a:xfrm flipV="1">
              <a:off x="2717800" y="5397500"/>
              <a:ext cx="1588" cy="52388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</p:spPr>
          <p:txBody>
            <a:bodyPr lIns="45720" rIns="45720" anchorCtr="1">
              <a:spAutoFit/>
            </a:bodyPr>
            <a:lstStyle/>
            <a:p>
              <a:endParaRPr lang="en-US"/>
            </a:p>
          </p:txBody>
        </p:sp>
        <p:sp>
          <p:nvSpPr>
            <p:cNvPr id="18470" name="Line 44"/>
            <p:cNvSpPr>
              <a:spLocks noChangeShapeType="1"/>
            </p:cNvSpPr>
            <p:nvPr/>
          </p:nvSpPr>
          <p:spPr bwMode="auto">
            <a:xfrm flipV="1">
              <a:off x="3560763" y="5397500"/>
              <a:ext cx="1588" cy="52388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</p:spPr>
          <p:txBody>
            <a:bodyPr lIns="45720" rIns="45720" anchorCtr="1">
              <a:spAutoFit/>
            </a:bodyPr>
            <a:lstStyle/>
            <a:p>
              <a:endParaRPr lang="en-US"/>
            </a:p>
          </p:txBody>
        </p:sp>
        <p:sp>
          <p:nvSpPr>
            <p:cNvPr id="18471" name="Line 45"/>
            <p:cNvSpPr>
              <a:spLocks noChangeShapeType="1"/>
            </p:cNvSpPr>
            <p:nvPr/>
          </p:nvSpPr>
          <p:spPr bwMode="auto">
            <a:xfrm flipV="1">
              <a:off x="4410075" y="5397500"/>
              <a:ext cx="1588" cy="52388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</p:spPr>
          <p:txBody>
            <a:bodyPr lIns="45720" rIns="45720" anchorCtr="1">
              <a:spAutoFit/>
            </a:bodyPr>
            <a:lstStyle/>
            <a:p>
              <a:endParaRPr lang="en-US"/>
            </a:p>
          </p:txBody>
        </p:sp>
        <p:sp>
          <p:nvSpPr>
            <p:cNvPr id="18472" name="Line 46"/>
            <p:cNvSpPr>
              <a:spLocks noChangeShapeType="1"/>
            </p:cNvSpPr>
            <p:nvPr/>
          </p:nvSpPr>
          <p:spPr bwMode="auto">
            <a:xfrm flipV="1">
              <a:off x="5257800" y="5397500"/>
              <a:ext cx="1588" cy="52388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</p:spPr>
          <p:txBody>
            <a:bodyPr lIns="45720" rIns="45720" anchorCtr="1">
              <a:spAutoFit/>
            </a:bodyPr>
            <a:lstStyle/>
            <a:p>
              <a:endParaRPr lang="en-US"/>
            </a:p>
          </p:txBody>
        </p:sp>
        <p:sp>
          <p:nvSpPr>
            <p:cNvPr id="18473" name="Line 47"/>
            <p:cNvSpPr>
              <a:spLocks noChangeShapeType="1"/>
            </p:cNvSpPr>
            <p:nvPr/>
          </p:nvSpPr>
          <p:spPr bwMode="auto">
            <a:xfrm flipV="1">
              <a:off x="6108700" y="5397500"/>
              <a:ext cx="1588" cy="52388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</p:spPr>
          <p:txBody>
            <a:bodyPr lIns="45720" rIns="45720" anchorCtr="1">
              <a:spAutoFit/>
            </a:bodyPr>
            <a:lstStyle/>
            <a:p>
              <a:endParaRPr lang="en-US"/>
            </a:p>
          </p:txBody>
        </p:sp>
        <p:sp>
          <p:nvSpPr>
            <p:cNvPr id="18474" name="Line 48"/>
            <p:cNvSpPr>
              <a:spLocks noChangeShapeType="1"/>
            </p:cNvSpPr>
            <p:nvPr/>
          </p:nvSpPr>
          <p:spPr bwMode="auto">
            <a:xfrm flipV="1">
              <a:off x="6950075" y="5397500"/>
              <a:ext cx="1588" cy="52388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</p:spPr>
          <p:txBody>
            <a:bodyPr lIns="45720" rIns="45720" anchorCtr="1">
              <a:spAutoFit/>
            </a:bodyPr>
            <a:lstStyle/>
            <a:p>
              <a:endParaRPr lang="en-US"/>
            </a:p>
          </p:txBody>
        </p:sp>
        <p:sp>
          <p:nvSpPr>
            <p:cNvPr id="18475" name="Rectangle 49"/>
            <p:cNvSpPr>
              <a:spLocks noChangeArrowheads="1"/>
            </p:cNvSpPr>
            <p:nvPr/>
          </p:nvSpPr>
          <p:spPr bwMode="auto">
            <a:xfrm>
              <a:off x="1752600" y="5507038"/>
              <a:ext cx="200025" cy="352425"/>
            </a:xfrm>
            <a:prstGeom prst="rect">
              <a:avLst/>
            </a:prstGeom>
            <a:solidFill>
              <a:schemeClr val="bg1"/>
            </a:solidFill>
            <a:ln w="1587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45720" rIns="45720" anchorCtr="1">
              <a:spAutoFit/>
            </a:bodyPr>
            <a:lstStyle/>
            <a:p>
              <a:r>
                <a:rPr lang="en-US" sz="1600">
                  <a:latin typeface="Arial" charset="0"/>
                </a:rPr>
                <a:t>1</a:t>
              </a:r>
            </a:p>
          </p:txBody>
        </p:sp>
        <p:sp>
          <p:nvSpPr>
            <p:cNvPr id="18476" name="Rectangle 50"/>
            <p:cNvSpPr>
              <a:spLocks noChangeArrowheads="1"/>
            </p:cNvSpPr>
            <p:nvPr/>
          </p:nvSpPr>
          <p:spPr bwMode="auto">
            <a:xfrm>
              <a:off x="2601913" y="5507038"/>
              <a:ext cx="200025" cy="352425"/>
            </a:xfrm>
            <a:prstGeom prst="rect">
              <a:avLst/>
            </a:prstGeom>
            <a:solidFill>
              <a:schemeClr val="bg1"/>
            </a:solidFill>
            <a:ln w="1587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45720" rIns="45720" anchorCtr="1">
              <a:spAutoFit/>
            </a:bodyPr>
            <a:lstStyle/>
            <a:p>
              <a:r>
                <a:rPr lang="en-US" sz="1600">
                  <a:latin typeface="Arial" charset="0"/>
                </a:rPr>
                <a:t>2</a:t>
              </a:r>
            </a:p>
          </p:txBody>
        </p:sp>
        <p:sp>
          <p:nvSpPr>
            <p:cNvPr id="18477" name="Rectangle 51"/>
            <p:cNvSpPr>
              <a:spLocks noChangeArrowheads="1"/>
            </p:cNvSpPr>
            <p:nvPr/>
          </p:nvSpPr>
          <p:spPr bwMode="auto">
            <a:xfrm>
              <a:off x="3443288" y="5507038"/>
              <a:ext cx="200025" cy="352425"/>
            </a:xfrm>
            <a:prstGeom prst="rect">
              <a:avLst/>
            </a:prstGeom>
            <a:solidFill>
              <a:schemeClr val="bg1"/>
            </a:solidFill>
            <a:ln w="1587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45720" rIns="45720" anchorCtr="1">
              <a:spAutoFit/>
            </a:bodyPr>
            <a:lstStyle/>
            <a:p>
              <a:r>
                <a:rPr lang="en-US" sz="1600">
                  <a:latin typeface="Arial" charset="0"/>
                </a:rPr>
                <a:t>3</a:t>
              </a:r>
            </a:p>
          </p:txBody>
        </p:sp>
        <p:sp>
          <p:nvSpPr>
            <p:cNvPr id="18478" name="Rectangle 52"/>
            <p:cNvSpPr>
              <a:spLocks noChangeArrowheads="1"/>
            </p:cNvSpPr>
            <p:nvPr/>
          </p:nvSpPr>
          <p:spPr bwMode="auto">
            <a:xfrm>
              <a:off x="4292600" y="5507038"/>
              <a:ext cx="200025" cy="352425"/>
            </a:xfrm>
            <a:prstGeom prst="rect">
              <a:avLst/>
            </a:prstGeom>
            <a:solidFill>
              <a:schemeClr val="bg1"/>
            </a:solidFill>
            <a:ln w="1587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45720" rIns="45720" anchorCtr="1">
              <a:spAutoFit/>
            </a:bodyPr>
            <a:lstStyle/>
            <a:p>
              <a:r>
                <a:rPr lang="en-US" sz="1600">
                  <a:latin typeface="Arial" charset="0"/>
                </a:rPr>
                <a:t>4</a:t>
              </a:r>
            </a:p>
          </p:txBody>
        </p:sp>
        <p:sp>
          <p:nvSpPr>
            <p:cNvPr id="18479" name="Rectangle 53"/>
            <p:cNvSpPr>
              <a:spLocks noChangeArrowheads="1"/>
            </p:cNvSpPr>
            <p:nvPr/>
          </p:nvSpPr>
          <p:spPr bwMode="auto">
            <a:xfrm>
              <a:off x="5143500" y="5507038"/>
              <a:ext cx="200025" cy="352425"/>
            </a:xfrm>
            <a:prstGeom prst="rect">
              <a:avLst/>
            </a:prstGeom>
            <a:solidFill>
              <a:schemeClr val="bg1"/>
            </a:solidFill>
            <a:ln w="1587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45720" rIns="45720" anchorCtr="1">
              <a:spAutoFit/>
            </a:bodyPr>
            <a:lstStyle/>
            <a:p>
              <a:r>
                <a:rPr lang="en-US" sz="1600">
                  <a:latin typeface="Arial" charset="0"/>
                </a:rPr>
                <a:t>5</a:t>
              </a:r>
            </a:p>
          </p:txBody>
        </p:sp>
        <p:sp>
          <p:nvSpPr>
            <p:cNvPr id="18480" name="Rectangle 54"/>
            <p:cNvSpPr>
              <a:spLocks noChangeArrowheads="1"/>
            </p:cNvSpPr>
            <p:nvPr/>
          </p:nvSpPr>
          <p:spPr bwMode="auto">
            <a:xfrm>
              <a:off x="5991225" y="5507038"/>
              <a:ext cx="200025" cy="352425"/>
            </a:xfrm>
            <a:prstGeom prst="rect">
              <a:avLst/>
            </a:prstGeom>
            <a:solidFill>
              <a:schemeClr val="bg1"/>
            </a:solidFill>
            <a:ln w="1587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45720" rIns="45720" anchorCtr="1">
              <a:spAutoFit/>
            </a:bodyPr>
            <a:lstStyle/>
            <a:p>
              <a:r>
                <a:rPr lang="en-US" sz="1600">
                  <a:latin typeface="Arial" charset="0"/>
                </a:rPr>
                <a:t>6</a:t>
              </a:r>
            </a:p>
          </p:txBody>
        </p:sp>
        <p:sp>
          <p:nvSpPr>
            <p:cNvPr id="18537" name="Oval 117"/>
            <p:cNvSpPr>
              <a:spLocks noChangeArrowheads="1"/>
            </p:cNvSpPr>
            <p:nvPr/>
          </p:nvSpPr>
          <p:spPr bwMode="auto">
            <a:xfrm>
              <a:off x="6858000" y="5327650"/>
              <a:ext cx="174625" cy="152400"/>
            </a:xfrm>
            <a:prstGeom prst="ellipse">
              <a:avLst/>
            </a:prstGeom>
            <a:solidFill>
              <a:schemeClr val="bg1"/>
            </a:solidFill>
            <a:ln w="15875" algn="ctr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45720" rIns="45720" anchorCtr="1">
              <a:spAutoFit/>
            </a:bodyPr>
            <a:lstStyle/>
            <a:p>
              <a:endParaRPr lang="en-US"/>
            </a:p>
          </p:txBody>
        </p:sp>
        <p:cxnSp>
          <p:nvCxnSpPr>
            <p:cNvPr id="18539" name="AutoShape 122"/>
            <p:cNvCxnSpPr>
              <a:cxnSpLocks noChangeShapeType="1"/>
              <a:stCxn id="18465" idx="1"/>
              <a:endCxn id="18465" idx="1"/>
            </p:cNvCxnSpPr>
            <p:nvPr/>
          </p:nvCxnSpPr>
          <p:spPr bwMode="auto">
            <a:xfrm>
              <a:off x="7023100" y="5445125"/>
              <a:ext cx="0" cy="0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stealth" w="lg" len="lg"/>
            </a:ln>
          </p:spPr>
        </p:cxnSp>
        <p:cxnSp>
          <p:nvCxnSpPr>
            <p:cNvPr id="18540" name="AutoShape 123"/>
            <p:cNvCxnSpPr>
              <a:cxnSpLocks noChangeShapeType="1"/>
              <a:stCxn id="18465" idx="1"/>
              <a:endCxn id="18465" idx="1"/>
            </p:cNvCxnSpPr>
            <p:nvPr/>
          </p:nvCxnSpPr>
          <p:spPr bwMode="auto">
            <a:xfrm>
              <a:off x="7023100" y="5445125"/>
              <a:ext cx="0" cy="0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stealth" w="lg" len="lg"/>
            </a:ln>
          </p:spPr>
        </p:cxnSp>
        <p:cxnSp>
          <p:nvCxnSpPr>
            <p:cNvPr id="18541" name="AutoShape 126"/>
            <p:cNvCxnSpPr>
              <a:cxnSpLocks noChangeShapeType="1"/>
              <a:stCxn id="18463" idx="2"/>
              <a:endCxn id="18464" idx="6"/>
            </p:cNvCxnSpPr>
            <p:nvPr/>
          </p:nvCxnSpPr>
          <p:spPr bwMode="auto">
            <a:xfrm flipH="1">
              <a:off x="5322888" y="3805238"/>
              <a:ext cx="1258888" cy="561975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stealth" w="lg" len="lg"/>
            </a:ln>
          </p:spPr>
        </p:cxnSp>
        <p:sp>
          <p:nvSpPr>
            <p:cNvPr id="18542" name="Text Box 116"/>
            <p:cNvSpPr txBox="1">
              <a:spLocks noChangeArrowheads="1"/>
            </p:cNvSpPr>
            <p:nvPr/>
          </p:nvSpPr>
          <p:spPr bwMode="auto">
            <a:xfrm>
              <a:off x="6630988" y="4238625"/>
              <a:ext cx="1827213" cy="596900"/>
            </a:xfrm>
            <a:prstGeom prst="rect">
              <a:avLst/>
            </a:prstGeom>
            <a:solidFill>
              <a:schemeClr val="bg1"/>
            </a:solidFill>
            <a:ln w="15875" algn="ctr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 lIns="45720" rIns="45720" anchorCtr="1">
              <a:spAutoFit/>
            </a:bodyPr>
            <a:lstStyle/>
            <a:p>
              <a:r>
                <a:rPr lang="en-US" sz="1600">
                  <a:latin typeface="Arial" charset="0"/>
                  <a:cs typeface="Arial" charset="0"/>
                </a:rPr>
                <a:t>CO = 7 L/min, CVP = zero</a:t>
              </a:r>
            </a:p>
          </p:txBody>
        </p:sp>
        <p:cxnSp>
          <p:nvCxnSpPr>
            <p:cNvPr id="18543" name="AutoShape 130"/>
            <p:cNvCxnSpPr>
              <a:cxnSpLocks noChangeShapeType="1"/>
              <a:stCxn id="18542" idx="2"/>
              <a:endCxn id="18537" idx="7"/>
            </p:cNvCxnSpPr>
            <p:nvPr/>
          </p:nvCxnSpPr>
          <p:spPr bwMode="auto">
            <a:xfrm flipH="1">
              <a:off x="7007225" y="4843463"/>
              <a:ext cx="538163" cy="498475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stealth" w="lg" len="lg"/>
            </a:ln>
          </p:spPr>
        </p:cxnSp>
        <p:sp>
          <p:nvSpPr>
            <p:cNvPr id="18544" name="Rectangle 133"/>
            <p:cNvSpPr>
              <a:spLocks noChangeArrowheads="1"/>
            </p:cNvSpPr>
            <p:nvPr/>
          </p:nvSpPr>
          <p:spPr bwMode="auto">
            <a:xfrm>
              <a:off x="6816725" y="5507038"/>
              <a:ext cx="200025" cy="352425"/>
            </a:xfrm>
            <a:prstGeom prst="rect">
              <a:avLst/>
            </a:prstGeom>
            <a:solidFill>
              <a:schemeClr val="bg1"/>
            </a:solidFill>
            <a:ln w="1587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45720" rIns="45720" anchorCtr="1">
              <a:spAutoFit/>
            </a:bodyPr>
            <a:lstStyle/>
            <a:p>
              <a:r>
                <a:rPr lang="en-US" sz="1600">
                  <a:latin typeface="Arial" charset="0"/>
                </a:rPr>
                <a:t>7</a:t>
              </a:r>
            </a:p>
          </p:txBody>
        </p:sp>
      </p:grp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4"/>
          <p:cNvSpPr>
            <a:spLocks noGrp="1" noChangeArrowheads="1"/>
          </p:cNvSpPr>
          <p:nvPr>
            <p:ph type="title"/>
          </p:nvPr>
        </p:nvSpPr>
        <p:spPr>
          <a:xfrm>
            <a:off x="1905000" y="152400"/>
            <a:ext cx="5257800" cy="382588"/>
          </a:xfrm>
        </p:spPr>
        <p:txBody>
          <a:bodyPr anchorCtr="0"/>
          <a:lstStyle/>
          <a:p>
            <a:pPr algn="l" eaLnBrk="1" hangingPunct="1"/>
            <a:r>
              <a:rPr lang="en-US" dirty="0" smtClean="0"/>
              <a:t>Patency of veins depends on transmural pressure</a:t>
            </a:r>
          </a:p>
        </p:txBody>
      </p:sp>
      <p:sp>
        <p:nvSpPr>
          <p:cNvPr id="17411" name="Text Box 5"/>
          <p:cNvSpPr txBox="1">
            <a:spLocks noChangeArrowheads="1"/>
          </p:cNvSpPr>
          <p:nvPr/>
        </p:nvSpPr>
        <p:spPr bwMode="auto">
          <a:xfrm>
            <a:off x="533400" y="3894811"/>
            <a:ext cx="8077200" cy="1633781"/>
          </a:xfrm>
          <a:prstGeom prst="rect">
            <a:avLst/>
          </a:prstGeom>
          <a:solidFill>
            <a:schemeClr val="bg1"/>
          </a:solidFill>
          <a:ln w="15875" algn="ctr">
            <a:solidFill>
              <a:srgbClr val="000000"/>
            </a:solidFill>
            <a:miter lim="800000"/>
            <a:headEnd/>
            <a:tailEnd type="none" w="lg" len="lg"/>
          </a:ln>
        </p:spPr>
        <p:txBody>
          <a:bodyPr anchor="ctr" anchorCtr="1">
            <a:spAutoFit/>
          </a:bodyPr>
          <a:lstStyle/>
          <a:p>
            <a:pPr defTabSz="511175">
              <a:lnSpc>
                <a:spcPct val="110000"/>
              </a:lnSpc>
              <a:spcAft>
                <a:spcPts val="400"/>
              </a:spcAft>
            </a:pPr>
            <a:r>
              <a:rPr lang="en-US" sz="1700" b="1" i="1" dirty="0" smtClean="0">
                <a:latin typeface="Arial" charset="0"/>
                <a:cs typeface="Arial" charset="0"/>
              </a:rPr>
              <a:t>Positive transmural  pressure </a:t>
            </a:r>
            <a:r>
              <a:rPr lang="en-US" sz="1700" b="1" i="1" dirty="0">
                <a:latin typeface="Arial" charset="0"/>
                <a:cs typeface="Arial" charset="0"/>
              </a:rPr>
              <a:t>keeps veins open.</a:t>
            </a:r>
          </a:p>
          <a:p>
            <a:pPr defTabSz="511175">
              <a:lnSpc>
                <a:spcPct val="110000"/>
              </a:lnSpc>
              <a:spcAft>
                <a:spcPts val="400"/>
              </a:spcAft>
            </a:pPr>
            <a:r>
              <a:rPr lang="en-US" sz="1700" dirty="0" smtClean="0">
                <a:latin typeface="Arial" charset="0"/>
                <a:cs typeface="Arial" charset="0"/>
              </a:rPr>
              <a:t>In the thorax the </a:t>
            </a:r>
            <a:r>
              <a:rPr lang="en-US" sz="1700" dirty="0">
                <a:latin typeface="Arial" charset="0"/>
                <a:cs typeface="Arial" charset="0"/>
              </a:rPr>
              <a:t>tissue pressure external to the large </a:t>
            </a:r>
            <a:r>
              <a:rPr lang="en-US" sz="1700" dirty="0" smtClean="0">
                <a:latin typeface="Arial" charset="0"/>
                <a:cs typeface="Arial" charset="0"/>
              </a:rPr>
              <a:t>veins is negative</a:t>
            </a:r>
            <a:r>
              <a:rPr lang="en-US" sz="1700" dirty="0">
                <a:latin typeface="Arial" charset="0"/>
                <a:cs typeface="Arial" charset="0"/>
              </a:rPr>
              <a:t> </a:t>
            </a:r>
            <a:r>
              <a:rPr lang="en-US" sz="1700" dirty="0" smtClean="0">
                <a:latin typeface="Arial" charset="0"/>
                <a:cs typeface="Arial" charset="0"/>
              </a:rPr>
              <a:t>(negative </a:t>
            </a:r>
            <a:r>
              <a:rPr lang="en-US" sz="1700" dirty="0">
                <a:latin typeface="Arial" charset="0"/>
                <a:cs typeface="Arial" charset="0"/>
              </a:rPr>
              <a:t>intrathoracic pressure is a result of normal respiratory function</a:t>
            </a:r>
            <a:r>
              <a:rPr lang="en-US" sz="1700" dirty="0" smtClean="0">
                <a:latin typeface="Arial" charset="0"/>
                <a:cs typeface="Arial" charset="0"/>
              </a:rPr>
              <a:t>).</a:t>
            </a:r>
            <a:endParaRPr lang="en-US" sz="1700" dirty="0">
              <a:latin typeface="Arial" charset="0"/>
              <a:cs typeface="Arial" charset="0"/>
            </a:endParaRPr>
          </a:p>
          <a:p>
            <a:pPr defTabSz="511175">
              <a:lnSpc>
                <a:spcPct val="110000"/>
              </a:lnSpc>
              <a:spcAft>
                <a:spcPts val="400"/>
              </a:spcAft>
            </a:pPr>
            <a:r>
              <a:rPr lang="en-US" sz="1700" b="1" i="1" dirty="0">
                <a:latin typeface="Arial" charset="0"/>
                <a:cs typeface="Arial" charset="0"/>
              </a:rPr>
              <a:t>This negative intrathoracic pressure helps keep the large veins </a:t>
            </a:r>
            <a:r>
              <a:rPr lang="en-US" sz="1700" b="1" i="1" dirty="0" smtClean="0">
                <a:latin typeface="Arial" charset="0"/>
                <a:cs typeface="Arial" charset="0"/>
              </a:rPr>
              <a:t>open even if CVP is close to zero.</a:t>
            </a:r>
            <a:endParaRPr lang="en-US" sz="1700" b="1" i="1" dirty="0">
              <a:latin typeface="Arial" charset="0"/>
              <a:cs typeface="Arial" charset="0"/>
            </a:endParaRPr>
          </a:p>
        </p:txBody>
      </p:sp>
      <p:sp>
        <p:nvSpPr>
          <p:cNvPr id="17412" name="Text Box 7"/>
          <p:cNvSpPr txBox="1">
            <a:spLocks noChangeArrowheads="1"/>
          </p:cNvSpPr>
          <p:nvPr/>
        </p:nvSpPr>
        <p:spPr bwMode="auto">
          <a:xfrm>
            <a:off x="3886200" y="940392"/>
            <a:ext cx="3200400" cy="1243417"/>
          </a:xfrm>
          <a:prstGeom prst="rect">
            <a:avLst/>
          </a:prstGeom>
          <a:solidFill>
            <a:schemeClr val="bg1"/>
          </a:solidFill>
          <a:ln w="15875" algn="ctr">
            <a:solidFill>
              <a:srgbClr val="000000"/>
            </a:solidFill>
            <a:miter lim="800000"/>
            <a:headEnd/>
            <a:tailEnd type="none" w="lg" len="lg"/>
          </a:ln>
        </p:spPr>
        <p:txBody>
          <a:bodyPr wrap="square" lIns="45720" rIns="45720" anchor="ctr" anchorCtr="1">
            <a:spAutoFit/>
          </a:bodyPr>
          <a:lstStyle/>
          <a:p>
            <a:pPr defTabSz="511175">
              <a:lnSpc>
                <a:spcPct val="110000"/>
              </a:lnSpc>
            </a:pPr>
            <a:r>
              <a:rPr lang="en-US" sz="1700" dirty="0" smtClean="0">
                <a:latin typeface="Arial" charset="0"/>
                <a:cs typeface="Arial" charset="0"/>
              </a:rPr>
              <a:t>Venous pressure  = +2 </a:t>
            </a:r>
          </a:p>
          <a:p>
            <a:pPr defTabSz="511175">
              <a:lnSpc>
                <a:spcPct val="110000"/>
              </a:lnSpc>
            </a:pPr>
            <a:r>
              <a:rPr lang="en-US" sz="1700" dirty="0" smtClean="0">
                <a:latin typeface="Arial" charset="0"/>
                <a:cs typeface="Arial" charset="0"/>
              </a:rPr>
              <a:t>Tissue </a:t>
            </a:r>
            <a:r>
              <a:rPr lang="en-US" sz="1700" dirty="0">
                <a:latin typeface="Arial" charset="0"/>
                <a:cs typeface="Arial" charset="0"/>
              </a:rPr>
              <a:t>pressure </a:t>
            </a:r>
            <a:r>
              <a:rPr lang="en-US" sz="1700" dirty="0">
                <a:latin typeface="Arial" charset="0"/>
                <a:cs typeface="Arial" charset="0"/>
                <a:sym typeface="Symbol" pitchFamily="18" charset="2"/>
              </a:rPr>
              <a:t></a:t>
            </a:r>
            <a:r>
              <a:rPr lang="en-US" sz="1700" dirty="0">
                <a:latin typeface="Arial" charset="0"/>
                <a:cs typeface="Arial" charset="0"/>
              </a:rPr>
              <a:t> </a:t>
            </a:r>
            <a:r>
              <a:rPr lang="en-US" sz="1700" dirty="0" smtClean="0">
                <a:latin typeface="Arial" charset="0"/>
                <a:cs typeface="Arial" charset="0"/>
              </a:rPr>
              <a:t>zero</a:t>
            </a:r>
            <a:endParaRPr lang="en-US" sz="1700" dirty="0">
              <a:latin typeface="Arial" charset="0"/>
              <a:cs typeface="Arial" charset="0"/>
            </a:endParaRPr>
          </a:p>
          <a:p>
            <a:pPr defTabSz="511175">
              <a:lnSpc>
                <a:spcPct val="110000"/>
              </a:lnSpc>
            </a:pPr>
            <a:r>
              <a:rPr lang="en-US" sz="1700" dirty="0" smtClean="0">
                <a:latin typeface="Arial" charset="0"/>
                <a:cs typeface="Arial" charset="0"/>
              </a:rPr>
              <a:t>Transmural pressure = +2</a:t>
            </a:r>
          </a:p>
          <a:p>
            <a:pPr defTabSz="511175">
              <a:lnSpc>
                <a:spcPct val="110000"/>
              </a:lnSpc>
            </a:pPr>
            <a:r>
              <a:rPr lang="en-US" sz="1700" dirty="0" smtClean="0">
                <a:latin typeface="Arial" charset="0"/>
                <a:cs typeface="Arial" charset="0"/>
              </a:rPr>
              <a:t>Vein is patent</a:t>
            </a:r>
            <a:endParaRPr lang="en-US" sz="1700" dirty="0">
              <a:latin typeface="Arial" charset="0"/>
              <a:cs typeface="Arial" charset="0"/>
            </a:endParaRPr>
          </a:p>
        </p:txBody>
      </p:sp>
      <p:grpSp>
        <p:nvGrpSpPr>
          <p:cNvPr id="17413" name="Group 15"/>
          <p:cNvGrpSpPr>
            <a:grpSpLocks/>
          </p:cNvGrpSpPr>
          <p:nvPr/>
        </p:nvGrpSpPr>
        <p:grpSpPr bwMode="auto">
          <a:xfrm>
            <a:off x="1790700" y="762000"/>
            <a:ext cx="1790700" cy="1600200"/>
            <a:chOff x="1470" y="432"/>
            <a:chExt cx="1128" cy="1008"/>
          </a:xfrm>
        </p:grpSpPr>
        <p:sp>
          <p:nvSpPr>
            <p:cNvPr id="17417" name="Oval 6"/>
            <p:cNvSpPr>
              <a:spLocks noChangeArrowheads="1"/>
            </p:cNvSpPr>
            <p:nvPr/>
          </p:nvSpPr>
          <p:spPr bwMode="auto">
            <a:xfrm>
              <a:off x="1470" y="432"/>
              <a:ext cx="1128" cy="1008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17418" name="Text Box 8"/>
            <p:cNvSpPr txBox="1">
              <a:spLocks noChangeArrowheads="1"/>
            </p:cNvSpPr>
            <p:nvPr/>
          </p:nvSpPr>
          <p:spPr bwMode="auto">
            <a:xfrm>
              <a:off x="1669" y="638"/>
              <a:ext cx="729" cy="595"/>
            </a:xfrm>
            <a:prstGeom prst="rect">
              <a:avLst/>
            </a:prstGeom>
            <a:noFill/>
            <a:ln w="15875" algn="ctr">
              <a:noFill/>
              <a:miter lim="800000"/>
              <a:headEnd/>
              <a:tailEnd type="none" w="lg" len="lg"/>
            </a:ln>
          </p:spPr>
          <p:txBody>
            <a:bodyPr lIns="45720" rIns="45720" anchor="ctr" anchorCtr="1">
              <a:spAutoFit/>
            </a:bodyPr>
            <a:lstStyle/>
            <a:p>
              <a:pPr defTabSz="511175">
                <a:lnSpc>
                  <a:spcPct val="110000"/>
                </a:lnSpc>
              </a:pPr>
              <a:r>
                <a:rPr lang="en-US" sz="1700">
                  <a:latin typeface="Arial" charset="0"/>
                  <a:cs typeface="Arial" charset="0"/>
                </a:rPr>
                <a:t>Venous pressure = 2 mm Hg</a:t>
              </a:r>
            </a:p>
          </p:txBody>
        </p:sp>
      </p:grpSp>
      <p:sp>
        <p:nvSpPr>
          <p:cNvPr id="17415" name="Freeform 11"/>
          <p:cNvSpPr>
            <a:spLocks/>
          </p:cNvSpPr>
          <p:nvPr/>
        </p:nvSpPr>
        <p:spPr bwMode="auto">
          <a:xfrm>
            <a:off x="2590800" y="2590800"/>
            <a:ext cx="365760" cy="1005840"/>
          </a:xfrm>
          <a:custGeom>
            <a:avLst/>
            <a:gdLst>
              <a:gd name="T0" fmla="*/ 2147483647 w 285"/>
              <a:gd name="T1" fmla="*/ 2147483647 h 934"/>
              <a:gd name="T2" fmla="*/ 2147483647 w 285"/>
              <a:gd name="T3" fmla="*/ 2147483647 h 934"/>
              <a:gd name="T4" fmla="*/ 0 w 285"/>
              <a:gd name="T5" fmla="*/ 2147483647 h 934"/>
              <a:gd name="T6" fmla="*/ 2147483647 w 285"/>
              <a:gd name="T7" fmla="*/ 2147483647 h 934"/>
              <a:gd name="T8" fmla="*/ 2147483647 w 285"/>
              <a:gd name="T9" fmla="*/ 2147483647 h 934"/>
              <a:gd name="T10" fmla="*/ 2147483647 w 285"/>
              <a:gd name="T11" fmla="*/ 2147483647 h 934"/>
              <a:gd name="T12" fmla="*/ 2147483647 w 285"/>
              <a:gd name="T13" fmla="*/ 2147483647 h 934"/>
              <a:gd name="T14" fmla="*/ 2147483647 w 285"/>
              <a:gd name="T15" fmla="*/ 2147483647 h 934"/>
              <a:gd name="T16" fmla="*/ 2147483647 w 285"/>
              <a:gd name="T17" fmla="*/ 2147483647 h 934"/>
              <a:gd name="T18" fmla="*/ 2147483647 w 285"/>
              <a:gd name="T19" fmla="*/ 2147483647 h 934"/>
              <a:gd name="T20" fmla="*/ 2147483647 w 285"/>
              <a:gd name="T21" fmla="*/ 2147483647 h 934"/>
              <a:gd name="T22" fmla="*/ 2147483647 w 285"/>
              <a:gd name="T23" fmla="*/ 2147483647 h 934"/>
              <a:gd name="T24" fmla="*/ 2147483647 w 285"/>
              <a:gd name="T25" fmla="*/ 2147483647 h 934"/>
              <a:gd name="T26" fmla="*/ 2147483647 w 285"/>
              <a:gd name="T27" fmla="*/ 2147483647 h 934"/>
              <a:gd name="T28" fmla="*/ 2147483647 w 285"/>
              <a:gd name="T29" fmla="*/ 2147483647 h 934"/>
              <a:gd name="T30" fmla="*/ 2147483647 w 285"/>
              <a:gd name="T31" fmla="*/ 2147483647 h 934"/>
              <a:gd name="T32" fmla="*/ 2147483647 w 285"/>
              <a:gd name="T33" fmla="*/ 2147483647 h 934"/>
              <a:gd name="T34" fmla="*/ 2147483647 w 285"/>
              <a:gd name="T35" fmla="*/ 2147483647 h 934"/>
              <a:gd name="T36" fmla="*/ 2147483647 w 285"/>
              <a:gd name="T37" fmla="*/ 2147483647 h 934"/>
              <a:gd name="T38" fmla="*/ 2147483647 w 285"/>
              <a:gd name="T39" fmla="*/ 2147483647 h 934"/>
              <a:gd name="T40" fmla="*/ 2147483647 w 285"/>
              <a:gd name="T41" fmla="*/ 2147483647 h 934"/>
              <a:gd name="T42" fmla="*/ 2147483647 w 285"/>
              <a:gd name="T43" fmla="*/ 2147483647 h 934"/>
              <a:gd name="T44" fmla="*/ 2147483647 w 285"/>
              <a:gd name="T45" fmla="*/ 2147483647 h 934"/>
              <a:gd name="T46" fmla="*/ 2147483647 w 285"/>
              <a:gd name="T47" fmla="*/ 2147483647 h 934"/>
              <a:gd name="T48" fmla="*/ 2147483647 w 285"/>
              <a:gd name="T49" fmla="*/ 2147483647 h 934"/>
              <a:gd name="T50" fmla="*/ 2147483647 w 285"/>
              <a:gd name="T51" fmla="*/ 2147483647 h 934"/>
              <a:gd name="T52" fmla="*/ 2147483647 w 285"/>
              <a:gd name="T53" fmla="*/ 2147483647 h 934"/>
              <a:gd name="T54" fmla="*/ 2147483647 w 285"/>
              <a:gd name="T55" fmla="*/ 2147483647 h 934"/>
              <a:gd name="T56" fmla="*/ 2147483647 w 285"/>
              <a:gd name="T57" fmla="*/ 2147483647 h 934"/>
              <a:gd name="T58" fmla="*/ 2147483647 w 285"/>
              <a:gd name="T59" fmla="*/ 2147483647 h 934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w 285"/>
              <a:gd name="T91" fmla="*/ 0 h 934"/>
              <a:gd name="T92" fmla="*/ 285 w 285"/>
              <a:gd name="T93" fmla="*/ 934 h 934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T90" t="T91" r="T92" b="T93"/>
            <a:pathLst>
              <a:path w="285" h="934">
                <a:moveTo>
                  <a:pt x="152" y="4"/>
                </a:moveTo>
                <a:cubicBezTo>
                  <a:pt x="113" y="42"/>
                  <a:pt x="65" y="55"/>
                  <a:pt x="20" y="85"/>
                </a:cubicBezTo>
                <a:cubicBezTo>
                  <a:pt x="13" y="95"/>
                  <a:pt x="0" y="103"/>
                  <a:pt x="0" y="115"/>
                </a:cubicBezTo>
                <a:cubicBezTo>
                  <a:pt x="0" y="136"/>
                  <a:pt x="13" y="156"/>
                  <a:pt x="20" y="176"/>
                </a:cubicBezTo>
                <a:cubicBezTo>
                  <a:pt x="36" y="224"/>
                  <a:pt x="76" y="292"/>
                  <a:pt x="111" y="327"/>
                </a:cubicBezTo>
                <a:cubicBezTo>
                  <a:pt x="127" y="374"/>
                  <a:pt x="134" y="420"/>
                  <a:pt x="142" y="469"/>
                </a:cubicBezTo>
                <a:cubicBezTo>
                  <a:pt x="139" y="516"/>
                  <a:pt x="158" y="566"/>
                  <a:pt x="149" y="612"/>
                </a:cubicBezTo>
                <a:cubicBezTo>
                  <a:pt x="147" y="621"/>
                  <a:pt x="158" y="648"/>
                  <a:pt x="153" y="656"/>
                </a:cubicBezTo>
                <a:cubicBezTo>
                  <a:pt x="147" y="665"/>
                  <a:pt x="176" y="698"/>
                  <a:pt x="173" y="708"/>
                </a:cubicBezTo>
                <a:cubicBezTo>
                  <a:pt x="173" y="708"/>
                  <a:pt x="196" y="739"/>
                  <a:pt x="201" y="744"/>
                </a:cubicBezTo>
                <a:cubicBezTo>
                  <a:pt x="218" y="761"/>
                  <a:pt x="209" y="780"/>
                  <a:pt x="209" y="780"/>
                </a:cubicBezTo>
                <a:cubicBezTo>
                  <a:pt x="212" y="790"/>
                  <a:pt x="214" y="816"/>
                  <a:pt x="221" y="824"/>
                </a:cubicBezTo>
                <a:cubicBezTo>
                  <a:pt x="228" y="834"/>
                  <a:pt x="227" y="883"/>
                  <a:pt x="237" y="892"/>
                </a:cubicBezTo>
                <a:cubicBezTo>
                  <a:pt x="245" y="910"/>
                  <a:pt x="262" y="934"/>
                  <a:pt x="269" y="932"/>
                </a:cubicBezTo>
                <a:cubicBezTo>
                  <a:pt x="276" y="930"/>
                  <a:pt x="281" y="900"/>
                  <a:pt x="281" y="880"/>
                </a:cubicBezTo>
                <a:cubicBezTo>
                  <a:pt x="285" y="867"/>
                  <a:pt x="261" y="823"/>
                  <a:pt x="269" y="812"/>
                </a:cubicBezTo>
                <a:cubicBezTo>
                  <a:pt x="276" y="802"/>
                  <a:pt x="259" y="773"/>
                  <a:pt x="263" y="762"/>
                </a:cubicBezTo>
                <a:cubicBezTo>
                  <a:pt x="267" y="749"/>
                  <a:pt x="256" y="735"/>
                  <a:pt x="253" y="721"/>
                </a:cubicBezTo>
                <a:cubicBezTo>
                  <a:pt x="243" y="677"/>
                  <a:pt x="244" y="651"/>
                  <a:pt x="212" y="620"/>
                </a:cubicBezTo>
                <a:cubicBezTo>
                  <a:pt x="209" y="610"/>
                  <a:pt x="207" y="599"/>
                  <a:pt x="202" y="590"/>
                </a:cubicBezTo>
                <a:cubicBezTo>
                  <a:pt x="197" y="579"/>
                  <a:pt x="187" y="571"/>
                  <a:pt x="182" y="560"/>
                </a:cubicBezTo>
                <a:cubicBezTo>
                  <a:pt x="157" y="504"/>
                  <a:pt x="156" y="421"/>
                  <a:pt x="111" y="378"/>
                </a:cubicBezTo>
                <a:cubicBezTo>
                  <a:pt x="104" y="358"/>
                  <a:pt x="98" y="337"/>
                  <a:pt x="91" y="317"/>
                </a:cubicBezTo>
                <a:cubicBezTo>
                  <a:pt x="88" y="307"/>
                  <a:pt x="81" y="287"/>
                  <a:pt x="81" y="287"/>
                </a:cubicBezTo>
                <a:cubicBezTo>
                  <a:pt x="83" y="276"/>
                  <a:pt x="66" y="191"/>
                  <a:pt x="69" y="188"/>
                </a:cubicBezTo>
                <a:cubicBezTo>
                  <a:pt x="78" y="179"/>
                  <a:pt x="65" y="125"/>
                  <a:pt x="85" y="120"/>
                </a:cubicBezTo>
                <a:cubicBezTo>
                  <a:pt x="102" y="96"/>
                  <a:pt x="122" y="74"/>
                  <a:pt x="137" y="59"/>
                </a:cubicBezTo>
                <a:cubicBezTo>
                  <a:pt x="152" y="44"/>
                  <a:pt x="171" y="41"/>
                  <a:pt x="177" y="32"/>
                </a:cubicBezTo>
                <a:cubicBezTo>
                  <a:pt x="186" y="17"/>
                  <a:pt x="180" y="10"/>
                  <a:pt x="176" y="5"/>
                </a:cubicBezTo>
                <a:cubicBezTo>
                  <a:pt x="172" y="0"/>
                  <a:pt x="157" y="4"/>
                  <a:pt x="152" y="4"/>
                </a:cubicBezTo>
                <a:close/>
              </a:path>
            </a:pathLst>
          </a:custGeom>
          <a:solidFill>
            <a:schemeClr val="bg1"/>
          </a:solidFill>
          <a:ln w="15875" cap="flat" cmpd="sng">
            <a:solidFill>
              <a:srgbClr val="000000"/>
            </a:solidFill>
            <a:prstDash val="solid"/>
            <a:round/>
            <a:headEnd type="none" w="med" len="med"/>
            <a:tailEnd type="none" w="lg" len="lg"/>
          </a:ln>
        </p:spPr>
        <p:txBody>
          <a:bodyPr wrap="square" lIns="45720" rIns="45720" anchor="ctr">
            <a:spAutoFit/>
          </a:bodyPr>
          <a:lstStyle/>
          <a:p>
            <a:endParaRPr lang="en-US"/>
          </a:p>
        </p:txBody>
      </p:sp>
      <p:sp>
        <p:nvSpPr>
          <p:cNvPr id="17416" name="Text Box 13"/>
          <p:cNvSpPr txBox="1">
            <a:spLocks noChangeArrowheads="1"/>
          </p:cNvSpPr>
          <p:nvPr/>
        </p:nvSpPr>
        <p:spPr bwMode="auto">
          <a:xfrm>
            <a:off x="3657600" y="2759783"/>
            <a:ext cx="5105400" cy="667875"/>
          </a:xfrm>
          <a:prstGeom prst="rect">
            <a:avLst/>
          </a:prstGeom>
          <a:solidFill>
            <a:schemeClr val="bg1"/>
          </a:solidFill>
          <a:ln w="15875" algn="ctr">
            <a:solidFill>
              <a:srgbClr val="000000"/>
            </a:solidFill>
            <a:miter lim="800000"/>
            <a:headEnd/>
            <a:tailEnd type="none" w="lg" len="lg"/>
          </a:ln>
        </p:spPr>
        <p:txBody>
          <a:bodyPr lIns="45720" rIns="45720" anchor="ctr" anchorCtr="1">
            <a:spAutoFit/>
          </a:bodyPr>
          <a:lstStyle/>
          <a:p>
            <a:pPr defTabSz="511175">
              <a:lnSpc>
                <a:spcPct val="110000"/>
              </a:lnSpc>
            </a:pPr>
            <a:r>
              <a:rPr lang="en-US" sz="1700" dirty="0">
                <a:latin typeface="Arial" charset="0"/>
                <a:cs typeface="Arial" charset="0"/>
              </a:rPr>
              <a:t>If venous </a:t>
            </a:r>
            <a:r>
              <a:rPr lang="en-US" sz="1700" dirty="0" smtClean="0">
                <a:latin typeface="Arial" charset="0"/>
                <a:cs typeface="Arial" charset="0"/>
              </a:rPr>
              <a:t>pressure </a:t>
            </a:r>
            <a:r>
              <a:rPr lang="en-US" sz="1700" dirty="0">
                <a:latin typeface="Arial" charset="0"/>
                <a:cs typeface="Arial" charset="0"/>
              </a:rPr>
              <a:t>&amp; tissue pressure </a:t>
            </a:r>
            <a:r>
              <a:rPr lang="en-US" sz="1700" dirty="0" smtClean="0">
                <a:latin typeface="Arial" charset="0"/>
                <a:cs typeface="Arial" charset="0"/>
              </a:rPr>
              <a:t>both = </a:t>
            </a:r>
            <a:r>
              <a:rPr lang="en-US" sz="1700" dirty="0">
                <a:latin typeface="Arial" charset="0"/>
                <a:cs typeface="Arial" charset="0"/>
              </a:rPr>
              <a:t>zero, </a:t>
            </a:r>
            <a:r>
              <a:rPr lang="en-US" sz="1700" dirty="0" smtClean="0">
                <a:latin typeface="Arial" charset="0"/>
                <a:cs typeface="Arial" charset="0"/>
              </a:rPr>
              <a:t>then transmural </a:t>
            </a:r>
            <a:r>
              <a:rPr lang="en-US" sz="1700" dirty="0">
                <a:latin typeface="Arial" charset="0"/>
                <a:cs typeface="Arial" charset="0"/>
              </a:rPr>
              <a:t>pressure = zero &amp; veins collapse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228600"/>
            <a:ext cx="7696200" cy="512871"/>
          </a:xfrm>
          <a:ln cap="flat"/>
        </p:spPr>
        <p:txBody>
          <a:bodyPr lIns="45720" rIns="45720" anchorCtr="0"/>
          <a:lstStyle/>
          <a:p>
            <a:pPr algn="l" eaLnBrk="1" hangingPunct="1"/>
            <a:r>
              <a:rPr lang="en-US" b="1" dirty="0" smtClean="0"/>
              <a:t>3b. The vascular function curve is affect by changes in blood volume.</a:t>
            </a:r>
          </a:p>
        </p:txBody>
      </p:sp>
      <p:sp>
        <p:nvSpPr>
          <p:cNvPr id="19459" name="Text Box 3"/>
          <p:cNvSpPr txBox="1">
            <a:spLocks noChangeArrowheads="1"/>
          </p:cNvSpPr>
          <p:nvPr/>
        </p:nvSpPr>
        <p:spPr bwMode="auto">
          <a:xfrm>
            <a:off x="3200400" y="881122"/>
            <a:ext cx="5334000" cy="933332"/>
          </a:xfrm>
          <a:prstGeom prst="rect">
            <a:avLst/>
          </a:prstGeom>
          <a:solidFill>
            <a:schemeClr val="bg1"/>
          </a:solidFill>
          <a:ln w="15875">
            <a:solidFill>
              <a:srgbClr val="000000"/>
            </a:solidFill>
            <a:miter lim="800000"/>
            <a:headEnd/>
            <a:tailEnd type="none" w="lg" len="lg"/>
          </a:ln>
        </p:spPr>
        <p:txBody>
          <a:bodyPr lIns="45720" rIns="45720" anchor="ctr">
            <a:spAutoFit/>
          </a:bodyPr>
          <a:lstStyle/>
          <a:p>
            <a:pPr>
              <a:lnSpc>
                <a:spcPct val="110000"/>
              </a:lnSpc>
              <a:spcAft>
                <a:spcPct val="30000"/>
              </a:spcAft>
            </a:pPr>
            <a:r>
              <a:rPr lang="en-US" sz="1700" b="1" i="1" dirty="0" smtClean="0">
                <a:latin typeface="Arial" charset="0"/>
                <a:cs typeface="Arial" charset="0"/>
              </a:rPr>
              <a:t>An </a:t>
            </a:r>
            <a:r>
              <a:rPr lang="en-US" sz="1700" b="1" i="1" dirty="0">
                <a:latin typeface="Arial" charset="0"/>
                <a:cs typeface="Arial" charset="0"/>
              </a:rPr>
              <a:t>increase in blood volume will increase CVP &amp; MCFP; a decrease in blood volume will have the opposite effect.</a:t>
            </a:r>
            <a:endParaRPr lang="en-US" sz="1700" b="1" i="1" dirty="0">
              <a:latin typeface="Arial" charset="0"/>
            </a:endParaRPr>
          </a:p>
        </p:txBody>
      </p:sp>
      <p:grpSp>
        <p:nvGrpSpPr>
          <p:cNvPr id="169" name="Group 168"/>
          <p:cNvGrpSpPr/>
          <p:nvPr/>
        </p:nvGrpSpPr>
        <p:grpSpPr>
          <a:xfrm>
            <a:off x="533400" y="1404938"/>
            <a:ext cx="8458200" cy="5235575"/>
            <a:chOff x="533400" y="1404938"/>
            <a:chExt cx="8458200" cy="5235575"/>
          </a:xfrm>
        </p:grpSpPr>
        <p:sp>
          <p:nvSpPr>
            <p:cNvPr id="19460" name="Text Box 12"/>
            <p:cNvSpPr txBox="1">
              <a:spLocks noChangeArrowheads="1"/>
            </p:cNvSpPr>
            <p:nvPr/>
          </p:nvSpPr>
          <p:spPr bwMode="auto">
            <a:xfrm>
              <a:off x="533400" y="1839913"/>
              <a:ext cx="760413" cy="366712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rgbClr val="000000"/>
              </a:solidFill>
              <a:miter lim="800000"/>
              <a:headEnd/>
              <a:tailEnd type="none" w="lg" len="lg"/>
            </a:ln>
          </p:spPr>
          <p:txBody>
            <a:bodyPr lIns="45720" rIns="45720" anchorCtr="1">
              <a:spAutoFit/>
            </a:bodyPr>
            <a:lstStyle/>
            <a:p>
              <a:r>
                <a:rPr lang="en-US" sz="1700">
                  <a:latin typeface="Arial" charset="0"/>
                </a:rPr>
                <a:t>MCFP</a:t>
              </a:r>
            </a:p>
          </p:txBody>
        </p:sp>
        <p:sp>
          <p:nvSpPr>
            <p:cNvPr id="19461" name="Line 50"/>
            <p:cNvSpPr>
              <a:spLocks noChangeShapeType="1"/>
            </p:cNvSpPr>
            <p:nvPr/>
          </p:nvSpPr>
          <p:spPr bwMode="auto">
            <a:xfrm>
              <a:off x="1776413" y="2051050"/>
              <a:ext cx="5762625" cy="3503613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462" name="Rectangle 71"/>
            <p:cNvSpPr>
              <a:spLocks noChangeArrowheads="1"/>
            </p:cNvSpPr>
            <p:nvPr/>
          </p:nvSpPr>
          <p:spPr bwMode="auto">
            <a:xfrm>
              <a:off x="4114800" y="6288088"/>
              <a:ext cx="2192338" cy="352425"/>
            </a:xfrm>
            <a:prstGeom prst="rect">
              <a:avLst/>
            </a:prstGeom>
            <a:solidFill>
              <a:schemeClr val="bg1"/>
            </a:solidFill>
            <a:ln w="1587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45720" rIns="45720" anchorCtr="1">
              <a:spAutoFit/>
            </a:bodyPr>
            <a:lstStyle/>
            <a:p>
              <a:r>
                <a:rPr lang="en-US" sz="1600">
                  <a:latin typeface="Arial" charset="0"/>
                </a:rPr>
                <a:t>Cardiac output, L/min</a:t>
              </a:r>
            </a:p>
          </p:txBody>
        </p:sp>
        <p:sp>
          <p:nvSpPr>
            <p:cNvPr id="19463" name="Line 40"/>
            <p:cNvSpPr>
              <a:spLocks noChangeShapeType="1"/>
            </p:cNvSpPr>
            <p:nvPr/>
          </p:nvSpPr>
          <p:spPr bwMode="auto">
            <a:xfrm>
              <a:off x="1776413" y="5554663"/>
              <a:ext cx="6754812" cy="158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19464" name="Line 42"/>
            <p:cNvSpPr>
              <a:spLocks noChangeShapeType="1"/>
            </p:cNvSpPr>
            <p:nvPr/>
          </p:nvSpPr>
          <p:spPr bwMode="auto">
            <a:xfrm flipV="1">
              <a:off x="2595563" y="5554663"/>
              <a:ext cx="1587" cy="6032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19465" name="Line 43"/>
            <p:cNvSpPr>
              <a:spLocks noChangeShapeType="1"/>
            </p:cNvSpPr>
            <p:nvPr/>
          </p:nvSpPr>
          <p:spPr bwMode="auto">
            <a:xfrm flipV="1">
              <a:off x="3424238" y="5554663"/>
              <a:ext cx="1587" cy="6032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19466" name="Line 44"/>
            <p:cNvSpPr>
              <a:spLocks noChangeShapeType="1"/>
            </p:cNvSpPr>
            <p:nvPr/>
          </p:nvSpPr>
          <p:spPr bwMode="auto">
            <a:xfrm flipV="1">
              <a:off x="4243388" y="5554663"/>
              <a:ext cx="1587" cy="6032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19467" name="Line 45"/>
            <p:cNvSpPr>
              <a:spLocks noChangeShapeType="1"/>
            </p:cNvSpPr>
            <p:nvPr/>
          </p:nvSpPr>
          <p:spPr bwMode="auto">
            <a:xfrm flipV="1">
              <a:off x="5072063" y="5554663"/>
              <a:ext cx="1587" cy="6032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19468" name="Line 46"/>
            <p:cNvSpPr>
              <a:spLocks noChangeShapeType="1"/>
            </p:cNvSpPr>
            <p:nvPr/>
          </p:nvSpPr>
          <p:spPr bwMode="auto">
            <a:xfrm flipV="1">
              <a:off x="5891213" y="5554663"/>
              <a:ext cx="1587" cy="6032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19469" name="Line 47"/>
            <p:cNvSpPr>
              <a:spLocks noChangeShapeType="1"/>
            </p:cNvSpPr>
            <p:nvPr/>
          </p:nvSpPr>
          <p:spPr bwMode="auto">
            <a:xfrm flipV="1">
              <a:off x="6719888" y="5554663"/>
              <a:ext cx="1587" cy="6032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19470" name="Line 48"/>
            <p:cNvSpPr>
              <a:spLocks noChangeShapeType="1"/>
            </p:cNvSpPr>
            <p:nvPr/>
          </p:nvSpPr>
          <p:spPr bwMode="auto">
            <a:xfrm flipV="1">
              <a:off x="7539038" y="5554663"/>
              <a:ext cx="1587" cy="6032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19471" name="Line 49"/>
            <p:cNvSpPr>
              <a:spLocks noChangeShapeType="1"/>
            </p:cNvSpPr>
            <p:nvPr/>
          </p:nvSpPr>
          <p:spPr bwMode="auto">
            <a:xfrm flipV="1">
              <a:off x="8367713" y="5554663"/>
              <a:ext cx="1587" cy="6032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19472" name="Line 51"/>
            <p:cNvSpPr>
              <a:spLocks noChangeShapeType="1"/>
            </p:cNvSpPr>
            <p:nvPr/>
          </p:nvSpPr>
          <p:spPr bwMode="auto">
            <a:xfrm>
              <a:off x="7539038" y="5554663"/>
              <a:ext cx="1587" cy="50006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19473" name="Rectangle 63"/>
            <p:cNvSpPr>
              <a:spLocks noChangeArrowheads="1"/>
            </p:cNvSpPr>
            <p:nvPr/>
          </p:nvSpPr>
          <p:spPr bwMode="auto">
            <a:xfrm>
              <a:off x="2514600" y="5684838"/>
              <a:ext cx="200025" cy="314325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45720" rIns="45720" anchor="ctr"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  <a:latin typeface="Arial" charset="0"/>
                </a:rPr>
                <a:t>1</a:t>
              </a:r>
            </a:p>
          </p:txBody>
        </p:sp>
        <p:sp>
          <p:nvSpPr>
            <p:cNvPr id="19474" name="Rectangle 64"/>
            <p:cNvSpPr>
              <a:spLocks noChangeArrowheads="1"/>
            </p:cNvSpPr>
            <p:nvPr/>
          </p:nvSpPr>
          <p:spPr bwMode="auto">
            <a:xfrm>
              <a:off x="3341688" y="5684838"/>
              <a:ext cx="200025" cy="314325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45720" rIns="45720" anchor="ctr"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  <a:latin typeface="Arial" charset="0"/>
                </a:rPr>
                <a:t>2</a:t>
              </a:r>
            </a:p>
          </p:txBody>
        </p:sp>
        <p:sp>
          <p:nvSpPr>
            <p:cNvPr id="19475" name="Rectangle 65"/>
            <p:cNvSpPr>
              <a:spLocks noChangeArrowheads="1"/>
            </p:cNvSpPr>
            <p:nvPr/>
          </p:nvSpPr>
          <p:spPr bwMode="auto">
            <a:xfrm>
              <a:off x="4162425" y="5684838"/>
              <a:ext cx="200025" cy="314325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45720" rIns="45720" anchor="ctr"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  <a:latin typeface="Arial" charset="0"/>
                </a:rPr>
                <a:t>3</a:t>
              </a:r>
            </a:p>
          </p:txBody>
        </p:sp>
        <p:sp>
          <p:nvSpPr>
            <p:cNvPr id="19476" name="Rectangle 66"/>
            <p:cNvSpPr>
              <a:spLocks noChangeArrowheads="1"/>
            </p:cNvSpPr>
            <p:nvPr/>
          </p:nvSpPr>
          <p:spPr bwMode="auto">
            <a:xfrm>
              <a:off x="4989513" y="5684838"/>
              <a:ext cx="200025" cy="314325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45720" rIns="45720" anchor="ctr"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  <a:latin typeface="Arial" charset="0"/>
                </a:rPr>
                <a:t>4</a:t>
              </a:r>
            </a:p>
          </p:txBody>
        </p:sp>
        <p:sp>
          <p:nvSpPr>
            <p:cNvPr id="19477" name="Rectangle 67"/>
            <p:cNvSpPr>
              <a:spLocks noChangeArrowheads="1"/>
            </p:cNvSpPr>
            <p:nvPr/>
          </p:nvSpPr>
          <p:spPr bwMode="auto">
            <a:xfrm>
              <a:off x="5810250" y="5684838"/>
              <a:ext cx="200025" cy="314325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45720" rIns="45720" anchor="ctr"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  <a:latin typeface="Arial" charset="0"/>
                </a:rPr>
                <a:t>5</a:t>
              </a:r>
            </a:p>
          </p:txBody>
        </p:sp>
        <p:sp>
          <p:nvSpPr>
            <p:cNvPr id="19478" name="Rectangle 68"/>
            <p:cNvSpPr>
              <a:spLocks noChangeArrowheads="1"/>
            </p:cNvSpPr>
            <p:nvPr/>
          </p:nvSpPr>
          <p:spPr bwMode="auto">
            <a:xfrm>
              <a:off x="6637338" y="5684838"/>
              <a:ext cx="200025" cy="314325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45720" rIns="45720" anchor="ctr"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  <a:latin typeface="Arial" charset="0"/>
                </a:rPr>
                <a:t>6</a:t>
              </a:r>
            </a:p>
          </p:txBody>
        </p:sp>
        <p:sp>
          <p:nvSpPr>
            <p:cNvPr id="19479" name="Rectangle 69"/>
            <p:cNvSpPr>
              <a:spLocks noChangeArrowheads="1"/>
            </p:cNvSpPr>
            <p:nvPr/>
          </p:nvSpPr>
          <p:spPr bwMode="auto">
            <a:xfrm>
              <a:off x="7458075" y="5684838"/>
              <a:ext cx="200025" cy="314325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45720" rIns="45720" anchor="ctr"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  <a:latin typeface="Arial" charset="0"/>
                </a:rPr>
                <a:t>7</a:t>
              </a:r>
            </a:p>
          </p:txBody>
        </p:sp>
        <p:sp>
          <p:nvSpPr>
            <p:cNvPr id="19480" name="Rectangle 70"/>
            <p:cNvSpPr>
              <a:spLocks noChangeArrowheads="1"/>
            </p:cNvSpPr>
            <p:nvPr/>
          </p:nvSpPr>
          <p:spPr bwMode="auto">
            <a:xfrm>
              <a:off x="8285163" y="5684838"/>
              <a:ext cx="200025" cy="314325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45720" rIns="45720" anchor="ctr"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  <a:latin typeface="Arial" charset="0"/>
                </a:rPr>
                <a:t>8</a:t>
              </a:r>
            </a:p>
          </p:txBody>
        </p:sp>
        <p:sp>
          <p:nvSpPr>
            <p:cNvPr id="19482" name="Freeform 129"/>
            <p:cNvSpPr>
              <a:spLocks/>
            </p:cNvSpPr>
            <p:nvPr/>
          </p:nvSpPr>
          <p:spPr bwMode="auto">
            <a:xfrm>
              <a:off x="1758950" y="2500313"/>
              <a:ext cx="60325" cy="50800"/>
            </a:xfrm>
            <a:custGeom>
              <a:avLst/>
              <a:gdLst>
                <a:gd name="T0" fmla="*/ 2147483647 w 38"/>
                <a:gd name="T1" fmla="*/ 0 h 32"/>
                <a:gd name="T2" fmla="*/ 0 w 38"/>
                <a:gd name="T3" fmla="*/ 2147483647 h 32"/>
                <a:gd name="T4" fmla="*/ 2147483647 w 38"/>
                <a:gd name="T5" fmla="*/ 2147483647 h 32"/>
                <a:gd name="T6" fmla="*/ 2147483647 w 38"/>
                <a:gd name="T7" fmla="*/ 2147483647 h 32"/>
                <a:gd name="T8" fmla="*/ 2147483647 w 38"/>
                <a:gd name="T9" fmla="*/ 0 h 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8"/>
                <a:gd name="T16" fmla="*/ 0 h 32"/>
                <a:gd name="T17" fmla="*/ 38 w 38"/>
                <a:gd name="T18" fmla="*/ 32 h 3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8" h="32">
                  <a:moveTo>
                    <a:pt x="6" y="0"/>
                  </a:moveTo>
                  <a:lnTo>
                    <a:pt x="0" y="11"/>
                  </a:lnTo>
                  <a:lnTo>
                    <a:pt x="33" y="32"/>
                  </a:lnTo>
                  <a:lnTo>
                    <a:pt x="38" y="22"/>
                  </a:lnTo>
                  <a:lnTo>
                    <a:pt x="6" y="0"/>
                  </a:lnTo>
                  <a:close/>
                </a:path>
              </a:pathLst>
            </a:custGeom>
            <a:solidFill>
              <a:schemeClr val="bg1"/>
            </a:solidFill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19483" name="Freeform 130"/>
            <p:cNvSpPr>
              <a:spLocks/>
            </p:cNvSpPr>
            <p:nvPr/>
          </p:nvSpPr>
          <p:spPr bwMode="auto">
            <a:xfrm>
              <a:off x="1854200" y="2560638"/>
              <a:ext cx="25400" cy="25400"/>
            </a:xfrm>
            <a:custGeom>
              <a:avLst/>
              <a:gdLst>
                <a:gd name="T0" fmla="*/ 2147483647 w 16"/>
                <a:gd name="T1" fmla="*/ 0 h 16"/>
                <a:gd name="T2" fmla="*/ 0 w 16"/>
                <a:gd name="T3" fmla="*/ 2147483647 h 16"/>
                <a:gd name="T4" fmla="*/ 2147483647 w 16"/>
                <a:gd name="T5" fmla="*/ 2147483647 h 16"/>
                <a:gd name="T6" fmla="*/ 2147483647 w 16"/>
                <a:gd name="T7" fmla="*/ 2147483647 h 16"/>
                <a:gd name="T8" fmla="*/ 2147483647 w 16"/>
                <a:gd name="T9" fmla="*/ 0 h 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6"/>
                <a:gd name="T16" fmla="*/ 0 h 16"/>
                <a:gd name="T17" fmla="*/ 16 w 16"/>
                <a:gd name="T18" fmla="*/ 16 h 1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6" h="16">
                  <a:moveTo>
                    <a:pt x="5" y="0"/>
                  </a:moveTo>
                  <a:lnTo>
                    <a:pt x="0" y="11"/>
                  </a:lnTo>
                  <a:lnTo>
                    <a:pt x="11" y="16"/>
                  </a:lnTo>
                  <a:lnTo>
                    <a:pt x="16" y="5"/>
                  </a:lnTo>
                  <a:lnTo>
                    <a:pt x="5" y="0"/>
                  </a:lnTo>
                  <a:close/>
                </a:path>
              </a:pathLst>
            </a:custGeom>
            <a:solidFill>
              <a:schemeClr val="bg1"/>
            </a:solidFill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19484" name="Freeform 131"/>
            <p:cNvSpPr>
              <a:spLocks/>
            </p:cNvSpPr>
            <p:nvPr/>
          </p:nvSpPr>
          <p:spPr bwMode="auto">
            <a:xfrm>
              <a:off x="1914525" y="2603500"/>
              <a:ext cx="68263" cy="52388"/>
            </a:xfrm>
            <a:custGeom>
              <a:avLst/>
              <a:gdLst>
                <a:gd name="T0" fmla="*/ 2147483647 w 43"/>
                <a:gd name="T1" fmla="*/ 0 h 33"/>
                <a:gd name="T2" fmla="*/ 0 w 43"/>
                <a:gd name="T3" fmla="*/ 2147483647 h 33"/>
                <a:gd name="T4" fmla="*/ 2147483647 w 43"/>
                <a:gd name="T5" fmla="*/ 2147483647 h 33"/>
                <a:gd name="T6" fmla="*/ 2147483647 w 43"/>
                <a:gd name="T7" fmla="*/ 2147483647 h 33"/>
                <a:gd name="T8" fmla="*/ 2147483647 w 43"/>
                <a:gd name="T9" fmla="*/ 0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3"/>
                <a:gd name="T16" fmla="*/ 0 h 33"/>
                <a:gd name="T17" fmla="*/ 43 w 43"/>
                <a:gd name="T18" fmla="*/ 33 h 3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3" h="33">
                  <a:moveTo>
                    <a:pt x="5" y="0"/>
                  </a:moveTo>
                  <a:lnTo>
                    <a:pt x="0" y="11"/>
                  </a:lnTo>
                  <a:lnTo>
                    <a:pt x="38" y="33"/>
                  </a:lnTo>
                  <a:lnTo>
                    <a:pt x="43" y="22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485" name="Freeform 132"/>
            <p:cNvSpPr>
              <a:spLocks/>
            </p:cNvSpPr>
            <p:nvPr/>
          </p:nvSpPr>
          <p:spPr bwMode="auto">
            <a:xfrm>
              <a:off x="2017713" y="2663825"/>
              <a:ext cx="25400" cy="25400"/>
            </a:xfrm>
            <a:custGeom>
              <a:avLst/>
              <a:gdLst>
                <a:gd name="T0" fmla="*/ 2147483647 w 16"/>
                <a:gd name="T1" fmla="*/ 0 h 16"/>
                <a:gd name="T2" fmla="*/ 0 w 16"/>
                <a:gd name="T3" fmla="*/ 2147483647 h 16"/>
                <a:gd name="T4" fmla="*/ 2147483647 w 16"/>
                <a:gd name="T5" fmla="*/ 2147483647 h 16"/>
                <a:gd name="T6" fmla="*/ 2147483647 w 16"/>
                <a:gd name="T7" fmla="*/ 2147483647 h 16"/>
                <a:gd name="T8" fmla="*/ 2147483647 w 16"/>
                <a:gd name="T9" fmla="*/ 0 h 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6"/>
                <a:gd name="T16" fmla="*/ 0 h 16"/>
                <a:gd name="T17" fmla="*/ 16 w 16"/>
                <a:gd name="T18" fmla="*/ 16 h 1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6" h="16">
                  <a:moveTo>
                    <a:pt x="6" y="0"/>
                  </a:moveTo>
                  <a:lnTo>
                    <a:pt x="0" y="11"/>
                  </a:lnTo>
                  <a:lnTo>
                    <a:pt x="11" y="16"/>
                  </a:lnTo>
                  <a:lnTo>
                    <a:pt x="16" y="6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486" name="Freeform 133"/>
            <p:cNvSpPr>
              <a:spLocks/>
            </p:cNvSpPr>
            <p:nvPr/>
          </p:nvSpPr>
          <p:spPr bwMode="auto">
            <a:xfrm>
              <a:off x="2078038" y="2698750"/>
              <a:ext cx="69850" cy="50800"/>
            </a:xfrm>
            <a:custGeom>
              <a:avLst/>
              <a:gdLst>
                <a:gd name="T0" fmla="*/ 2147483647 w 44"/>
                <a:gd name="T1" fmla="*/ 0 h 32"/>
                <a:gd name="T2" fmla="*/ 0 w 44"/>
                <a:gd name="T3" fmla="*/ 2147483647 h 32"/>
                <a:gd name="T4" fmla="*/ 2147483647 w 44"/>
                <a:gd name="T5" fmla="*/ 2147483647 h 32"/>
                <a:gd name="T6" fmla="*/ 2147483647 w 44"/>
                <a:gd name="T7" fmla="*/ 2147483647 h 32"/>
                <a:gd name="T8" fmla="*/ 2147483647 w 44"/>
                <a:gd name="T9" fmla="*/ 0 h 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4"/>
                <a:gd name="T16" fmla="*/ 0 h 32"/>
                <a:gd name="T17" fmla="*/ 44 w 44"/>
                <a:gd name="T18" fmla="*/ 32 h 3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4" h="32">
                  <a:moveTo>
                    <a:pt x="6" y="0"/>
                  </a:moveTo>
                  <a:lnTo>
                    <a:pt x="0" y="11"/>
                  </a:lnTo>
                  <a:lnTo>
                    <a:pt x="38" y="32"/>
                  </a:lnTo>
                  <a:lnTo>
                    <a:pt x="44" y="22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487" name="Freeform 134"/>
            <p:cNvSpPr>
              <a:spLocks/>
            </p:cNvSpPr>
            <p:nvPr/>
          </p:nvSpPr>
          <p:spPr bwMode="auto">
            <a:xfrm>
              <a:off x="2181225" y="2759075"/>
              <a:ext cx="26988" cy="25400"/>
            </a:xfrm>
            <a:custGeom>
              <a:avLst/>
              <a:gdLst>
                <a:gd name="T0" fmla="*/ 2147483647 w 17"/>
                <a:gd name="T1" fmla="*/ 0 h 16"/>
                <a:gd name="T2" fmla="*/ 0 w 17"/>
                <a:gd name="T3" fmla="*/ 2147483647 h 16"/>
                <a:gd name="T4" fmla="*/ 2147483647 w 17"/>
                <a:gd name="T5" fmla="*/ 2147483647 h 16"/>
                <a:gd name="T6" fmla="*/ 2147483647 w 17"/>
                <a:gd name="T7" fmla="*/ 2147483647 h 16"/>
                <a:gd name="T8" fmla="*/ 2147483647 w 17"/>
                <a:gd name="T9" fmla="*/ 0 h 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7"/>
                <a:gd name="T16" fmla="*/ 0 h 16"/>
                <a:gd name="T17" fmla="*/ 17 w 17"/>
                <a:gd name="T18" fmla="*/ 16 h 1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7" h="16">
                  <a:moveTo>
                    <a:pt x="6" y="0"/>
                  </a:moveTo>
                  <a:lnTo>
                    <a:pt x="0" y="11"/>
                  </a:lnTo>
                  <a:lnTo>
                    <a:pt x="11" y="16"/>
                  </a:lnTo>
                  <a:lnTo>
                    <a:pt x="17" y="5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488" name="Freeform 135"/>
            <p:cNvSpPr>
              <a:spLocks/>
            </p:cNvSpPr>
            <p:nvPr/>
          </p:nvSpPr>
          <p:spPr bwMode="auto">
            <a:xfrm>
              <a:off x="2241550" y="2801938"/>
              <a:ext cx="69850" cy="52387"/>
            </a:xfrm>
            <a:custGeom>
              <a:avLst/>
              <a:gdLst>
                <a:gd name="T0" fmla="*/ 2147483647 w 44"/>
                <a:gd name="T1" fmla="*/ 0 h 33"/>
                <a:gd name="T2" fmla="*/ 0 w 44"/>
                <a:gd name="T3" fmla="*/ 2147483647 h 33"/>
                <a:gd name="T4" fmla="*/ 2147483647 w 44"/>
                <a:gd name="T5" fmla="*/ 2147483647 h 33"/>
                <a:gd name="T6" fmla="*/ 2147483647 w 44"/>
                <a:gd name="T7" fmla="*/ 2147483647 h 33"/>
                <a:gd name="T8" fmla="*/ 2147483647 w 44"/>
                <a:gd name="T9" fmla="*/ 0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4"/>
                <a:gd name="T16" fmla="*/ 0 h 33"/>
                <a:gd name="T17" fmla="*/ 44 w 44"/>
                <a:gd name="T18" fmla="*/ 33 h 3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4" h="33">
                  <a:moveTo>
                    <a:pt x="6" y="0"/>
                  </a:moveTo>
                  <a:lnTo>
                    <a:pt x="0" y="11"/>
                  </a:lnTo>
                  <a:lnTo>
                    <a:pt x="39" y="33"/>
                  </a:lnTo>
                  <a:lnTo>
                    <a:pt x="44" y="22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489" name="Freeform 136"/>
            <p:cNvSpPr>
              <a:spLocks/>
            </p:cNvSpPr>
            <p:nvPr/>
          </p:nvSpPr>
          <p:spPr bwMode="auto">
            <a:xfrm>
              <a:off x="2346325" y="2862263"/>
              <a:ext cx="17463" cy="25400"/>
            </a:xfrm>
            <a:custGeom>
              <a:avLst/>
              <a:gdLst>
                <a:gd name="T0" fmla="*/ 2147483647 w 11"/>
                <a:gd name="T1" fmla="*/ 0 h 16"/>
                <a:gd name="T2" fmla="*/ 0 w 11"/>
                <a:gd name="T3" fmla="*/ 2147483647 h 16"/>
                <a:gd name="T4" fmla="*/ 2147483647 w 11"/>
                <a:gd name="T5" fmla="*/ 2147483647 h 16"/>
                <a:gd name="T6" fmla="*/ 2147483647 w 11"/>
                <a:gd name="T7" fmla="*/ 2147483647 h 16"/>
                <a:gd name="T8" fmla="*/ 2147483647 w 11"/>
                <a:gd name="T9" fmla="*/ 0 h 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"/>
                <a:gd name="T16" fmla="*/ 0 h 16"/>
                <a:gd name="T17" fmla="*/ 11 w 11"/>
                <a:gd name="T18" fmla="*/ 16 h 1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" h="16">
                  <a:moveTo>
                    <a:pt x="5" y="0"/>
                  </a:moveTo>
                  <a:lnTo>
                    <a:pt x="0" y="11"/>
                  </a:lnTo>
                  <a:lnTo>
                    <a:pt x="5" y="16"/>
                  </a:lnTo>
                  <a:lnTo>
                    <a:pt x="11" y="6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490" name="Freeform 137"/>
            <p:cNvSpPr>
              <a:spLocks/>
            </p:cNvSpPr>
            <p:nvPr/>
          </p:nvSpPr>
          <p:spPr bwMode="auto">
            <a:xfrm>
              <a:off x="2406650" y="2897188"/>
              <a:ext cx="60325" cy="50800"/>
            </a:xfrm>
            <a:custGeom>
              <a:avLst/>
              <a:gdLst>
                <a:gd name="T0" fmla="*/ 2147483647 w 38"/>
                <a:gd name="T1" fmla="*/ 0 h 32"/>
                <a:gd name="T2" fmla="*/ 0 w 38"/>
                <a:gd name="T3" fmla="*/ 2147483647 h 32"/>
                <a:gd name="T4" fmla="*/ 2147483647 w 38"/>
                <a:gd name="T5" fmla="*/ 2147483647 h 32"/>
                <a:gd name="T6" fmla="*/ 2147483647 w 38"/>
                <a:gd name="T7" fmla="*/ 2147483647 h 32"/>
                <a:gd name="T8" fmla="*/ 2147483647 w 38"/>
                <a:gd name="T9" fmla="*/ 0 h 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8"/>
                <a:gd name="T16" fmla="*/ 0 h 32"/>
                <a:gd name="T17" fmla="*/ 38 w 38"/>
                <a:gd name="T18" fmla="*/ 32 h 3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8" h="32">
                  <a:moveTo>
                    <a:pt x="5" y="0"/>
                  </a:moveTo>
                  <a:lnTo>
                    <a:pt x="0" y="11"/>
                  </a:lnTo>
                  <a:lnTo>
                    <a:pt x="32" y="32"/>
                  </a:lnTo>
                  <a:lnTo>
                    <a:pt x="38" y="22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491" name="Freeform 138"/>
            <p:cNvSpPr>
              <a:spLocks/>
            </p:cNvSpPr>
            <p:nvPr/>
          </p:nvSpPr>
          <p:spPr bwMode="auto">
            <a:xfrm>
              <a:off x="2500313" y="2957513"/>
              <a:ext cx="26987" cy="25400"/>
            </a:xfrm>
            <a:custGeom>
              <a:avLst/>
              <a:gdLst>
                <a:gd name="T0" fmla="*/ 2147483647 w 17"/>
                <a:gd name="T1" fmla="*/ 0 h 16"/>
                <a:gd name="T2" fmla="*/ 0 w 17"/>
                <a:gd name="T3" fmla="*/ 2147483647 h 16"/>
                <a:gd name="T4" fmla="*/ 2147483647 w 17"/>
                <a:gd name="T5" fmla="*/ 2147483647 h 16"/>
                <a:gd name="T6" fmla="*/ 2147483647 w 17"/>
                <a:gd name="T7" fmla="*/ 2147483647 h 16"/>
                <a:gd name="T8" fmla="*/ 2147483647 w 17"/>
                <a:gd name="T9" fmla="*/ 0 h 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7"/>
                <a:gd name="T16" fmla="*/ 0 h 16"/>
                <a:gd name="T17" fmla="*/ 17 w 17"/>
                <a:gd name="T18" fmla="*/ 16 h 1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7" h="16">
                  <a:moveTo>
                    <a:pt x="6" y="0"/>
                  </a:moveTo>
                  <a:lnTo>
                    <a:pt x="0" y="11"/>
                  </a:lnTo>
                  <a:lnTo>
                    <a:pt x="11" y="16"/>
                  </a:lnTo>
                  <a:lnTo>
                    <a:pt x="17" y="5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492" name="Freeform 139"/>
            <p:cNvSpPr>
              <a:spLocks/>
            </p:cNvSpPr>
            <p:nvPr/>
          </p:nvSpPr>
          <p:spPr bwMode="auto">
            <a:xfrm>
              <a:off x="2562225" y="3000375"/>
              <a:ext cx="68263" cy="52388"/>
            </a:xfrm>
            <a:custGeom>
              <a:avLst/>
              <a:gdLst>
                <a:gd name="T0" fmla="*/ 2147483647 w 43"/>
                <a:gd name="T1" fmla="*/ 0 h 33"/>
                <a:gd name="T2" fmla="*/ 0 w 43"/>
                <a:gd name="T3" fmla="*/ 2147483647 h 33"/>
                <a:gd name="T4" fmla="*/ 2147483647 w 43"/>
                <a:gd name="T5" fmla="*/ 2147483647 h 33"/>
                <a:gd name="T6" fmla="*/ 2147483647 w 43"/>
                <a:gd name="T7" fmla="*/ 2147483647 h 33"/>
                <a:gd name="T8" fmla="*/ 2147483647 w 43"/>
                <a:gd name="T9" fmla="*/ 0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3"/>
                <a:gd name="T16" fmla="*/ 0 h 33"/>
                <a:gd name="T17" fmla="*/ 43 w 43"/>
                <a:gd name="T18" fmla="*/ 33 h 3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3" h="33">
                  <a:moveTo>
                    <a:pt x="5" y="0"/>
                  </a:moveTo>
                  <a:lnTo>
                    <a:pt x="0" y="11"/>
                  </a:lnTo>
                  <a:lnTo>
                    <a:pt x="38" y="33"/>
                  </a:lnTo>
                  <a:lnTo>
                    <a:pt x="43" y="22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493" name="Freeform 140"/>
            <p:cNvSpPr>
              <a:spLocks/>
            </p:cNvSpPr>
            <p:nvPr/>
          </p:nvSpPr>
          <p:spPr bwMode="auto">
            <a:xfrm>
              <a:off x="2665413" y="3060700"/>
              <a:ext cx="25400" cy="25400"/>
            </a:xfrm>
            <a:custGeom>
              <a:avLst/>
              <a:gdLst>
                <a:gd name="T0" fmla="*/ 2147483647 w 16"/>
                <a:gd name="T1" fmla="*/ 0 h 16"/>
                <a:gd name="T2" fmla="*/ 0 w 16"/>
                <a:gd name="T3" fmla="*/ 2147483647 h 16"/>
                <a:gd name="T4" fmla="*/ 2147483647 w 16"/>
                <a:gd name="T5" fmla="*/ 2147483647 h 16"/>
                <a:gd name="T6" fmla="*/ 2147483647 w 16"/>
                <a:gd name="T7" fmla="*/ 2147483647 h 16"/>
                <a:gd name="T8" fmla="*/ 2147483647 w 16"/>
                <a:gd name="T9" fmla="*/ 0 h 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6"/>
                <a:gd name="T16" fmla="*/ 0 h 16"/>
                <a:gd name="T17" fmla="*/ 16 w 16"/>
                <a:gd name="T18" fmla="*/ 16 h 1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6" h="16">
                  <a:moveTo>
                    <a:pt x="5" y="0"/>
                  </a:moveTo>
                  <a:lnTo>
                    <a:pt x="0" y="11"/>
                  </a:lnTo>
                  <a:lnTo>
                    <a:pt x="11" y="16"/>
                  </a:lnTo>
                  <a:lnTo>
                    <a:pt x="16" y="6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494" name="Freeform 141"/>
            <p:cNvSpPr>
              <a:spLocks/>
            </p:cNvSpPr>
            <p:nvPr/>
          </p:nvSpPr>
          <p:spPr bwMode="auto">
            <a:xfrm>
              <a:off x="2725738" y="3095625"/>
              <a:ext cx="68262" cy="50800"/>
            </a:xfrm>
            <a:custGeom>
              <a:avLst/>
              <a:gdLst>
                <a:gd name="T0" fmla="*/ 2147483647 w 43"/>
                <a:gd name="T1" fmla="*/ 0 h 32"/>
                <a:gd name="T2" fmla="*/ 0 w 43"/>
                <a:gd name="T3" fmla="*/ 2147483647 h 32"/>
                <a:gd name="T4" fmla="*/ 2147483647 w 43"/>
                <a:gd name="T5" fmla="*/ 2147483647 h 32"/>
                <a:gd name="T6" fmla="*/ 2147483647 w 43"/>
                <a:gd name="T7" fmla="*/ 2147483647 h 32"/>
                <a:gd name="T8" fmla="*/ 2147483647 w 43"/>
                <a:gd name="T9" fmla="*/ 0 h 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3"/>
                <a:gd name="T16" fmla="*/ 0 h 32"/>
                <a:gd name="T17" fmla="*/ 43 w 43"/>
                <a:gd name="T18" fmla="*/ 32 h 3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3" h="32">
                  <a:moveTo>
                    <a:pt x="5" y="0"/>
                  </a:moveTo>
                  <a:lnTo>
                    <a:pt x="0" y="11"/>
                  </a:lnTo>
                  <a:lnTo>
                    <a:pt x="38" y="32"/>
                  </a:lnTo>
                  <a:lnTo>
                    <a:pt x="43" y="22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495" name="Freeform 142"/>
            <p:cNvSpPr>
              <a:spLocks/>
            </p:cNvSpPr>
            <p:nvPr/>
          </p:nvSpPr>
          <p:spPr bwMode="auto">
            <a:xfrm>
              <a:off x="2828925" y="3155950"/>
              <a:ext cx="25400" cy="25400"/>
            </a:xfrm>
            <a:custGeom>
              <a:avLst/>
              <a:gdLst>
                <a:gd name="T0" fmla="*/ 2147483647 w 16"/>
                <a:gd name="T1" fmla="*/ 0 h 16"/>
                <a:gd name="T2" fmla="*/ 0 w 16"/>
                <a:gd name="T3" fmla="*/ 2147483647 h 16"/>
                <a:gd name="T4" fmla="*/ 2147483647 w 16"/>
                <a:gd name="T5" fmla="*/ 2147483647 h 16"/>
                <a:gd name="T6" fmla="*/ 2147483647 w 16"/>
                <a:gd name="T7" fmla="*/ 2147483647 h 16"/>
                <a:gd name="T8" fmla="*/ 2147483647 w 16"/>
                <a:gd name="T9" fmla="*/ 0 h 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6"/>
                <a:gd name="T16" fmla="*/ 0 h 16"/>
                <a:gd name="T17" fmla="*/ 16 w 16"/>
                <a:gd name="T18" fmla="*/ 16 h 1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6" h="16">
                  <a:moveTo>
                    <a:pt x="5" y="0"/>
                  </a:moveTo>
                  <a:lnTo>
                    <a:pt x="0" y="11"/>
                  </a:lnTo>
                  <a:lnTo>
                    <a:pt x="11" y="16"/>
                  </a:lnTo>
                  <a:lnTo>
                    <a:pt x="16" y="5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496" name="Freeform 143"/>
            <p:cNvSpPr>
              <a:spLocks/>
            </p:cNvSpPr>
            <p:nvPr/>
          </p:nvSpPr>
          <p:spPr bwMode="auto">
            <a:xfrm>
              <a:off x="2889250" y="3198813"/>
              <a:ext cx="69850" cy="52387"/>
            </a:xfrm>
            <a:custGeom>
              <a:avLst/>
              <a:gdLst>
                <a:gd name="T0" fmla="*/ 2147483647 w 44"/>
                <a:gd name="T1" fmla="*/ 0 h 33"/>
                <a:gd name="T2" fmla="*/ 0 w 44"/>
                <a:gd name="T3" fmla="*/ 2147483647 h 33"/>
                <a:gd name="T4" fmla="*/ 2147483647 w 44"/>
                <a:gd name="T5" fmla="*/ 2147483647 h 33"/>
                <a:gd name="T6" fmla="*/ 2147483647 w 44"/>
                <a:gd name="T7" fmla="*/ 2147483647 h 33"/>
                <a:gd name="T8" fmla="*/ 2147483647 w 44"/>
                <a:gd name="T9" fmla="*/ 0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4"/>
                <a:gd name="T16" fmla="*/ 0 h 33"/>
                <a:gd name="T17" fmla="*/ 44 w 44"/>
                <a:gd name="T18" fmla="*/ 33 h 3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4" h="33">
                  <a:moveTo>
                    <a:pt x="5" y="0"/>
                  </a:moveTo>
                  <a:lnTo>
                    <a:pt x="0" y="11"/>
                  </a:lnTo>
                  <a:lnTo>
                    <a:pt x="38" y="33"/>
                  </a:lnTo>
                  <a:lnTo>
                    <a:pt x="44" y="22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497" name="Freeform 144"/>
            <p:cNvSpPr>
              <a:spLocks/>
            </p:cNvSpPr>
            <p:nvPr/>
          </p:nvSpPr>
          <p:spPr bwMode="auto">
            <a:xfrm>
              <a:off x="2992438" y="3259138"/>
              <a:ext cx="17462" cy="25400"/>
            </a:xfrm>
            <a:custGeom>
              <a:avLst/>
              <a:gdLst>
                <a:gd name="T0" fmla="*/ 2147483647 w 11"/>
                <a:gd name="T1" fmla="*/ 0 h 16"/>
                <a:gd name="T2" fmla="*/ 0 w 11"/>
                <a:gd name="T3" fmla="*/ 2147483647 h 16"/>
                <a:gd name="T4" fmla="*/ 2147483647 w 11"/>
                <a:gd name="T5" fmla="*/ 2147483647 h 16"/>
                <a:gd name="T6" fmla="*/ 2147483647 w 11"/>
                <a:gd name="T7" fmla="*/ 2147483647 h 16"/>
                <a:gd name="T8" fmla="*/ 2147483647 w 11"/>
                <a:gd name="T9" fmla="*/ 0 h 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"/>
                <a:gd name="T16" fmla="*/ 0 h 16"/>
                <a:gd name="T17" fmla="*/ 11 w 11"/>
                <a:gd name="T18" fmla="*/ 16 h 1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" h="16">
                  <a:moveTo>
                    <a:pt x="6" y="0"/>
                  </a:moveTo>
                  <a:lnTo>
                    <a:pt x="0" y="11"/>
                  </a:lnTo>
                  <a:lnTo>
                    <a:pt x="6" y="16"/>
                  </a:lnTo>
                  <a:lnTo>
                    <a:pt x="11" y="6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498" name="Freeform 145"/>
            <p:cNvSpPr>
              <a:spLocks/>
            </p:cNvSpPr>
            <p:nvPr/>
          </p:nvSpPr>
          <p:spPr bwMode="auto">
            <a:xfrm>
              <a:off x="3052763" y="3294063"/>
              <a:ext cx="60325" cy="50800"/>
            </a:xfrm>
            <a:custGeom>
              <a:avLst/>
              <a:gdLst>
                <a:gd name="T0" fmla="*/ 2147483647 w 38"/>
                <a:gd name="T1" fmla="*/ 0 h 32"/>
                <a:gd name="T2" fmla="*/ 0 w 38"/>
                <a:gd name="T3" fmla="*/ 2147483647 h 32"/>
                <a:gd name="T4" fmla="*/ 2147483647 w 38"/>
                <a:gd name="T5" fmla="*/ 2147483647 h 32"/>
                <a:gd name="T6" fmla="*/ 2147483647 w 38"/>
                <a:gd name="T7" fmla="*/ 2147483647 h 32"/>
                <a:gd name="T8" fmla="*/ 2147483647 w 38"/>
                <a:gd name="T9" fmla="*/ 0 h 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8"/>
                <a:gd name="T16" fmla="*/ 0 h 32"/>
                <a:gd name="T17" fmla="*/ 38 w 38"/>
                <a:gd name="T18" fmla="*/ 32 h 3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8" h="32">
                  <a:moveTo>
                    <a:pt x="6" y="0"/>
                  </a:moveTo>
                  <a:lnTo>
                    <a:pt x="0" y="11"/>
                  </a:lnTo>
                  <a:lnTo>
                    <a:pt x="33" y="32"/>
                  </a:lnTo>
                  <a:lnTo>
                    <a:pt x="38" y="22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499" name="Freeform 146"/>
            <p:cNvSpPr>
              <a:spLocks/>
            </p:cNvSpPr>
            <p:nvPr/>
          </p:nvSpPr>
          <p:spPr bwMode="auto">
            <a:xfrm>
              <a:off x="3148013" y="3354388"/>
              <a:ext cx="25400" cy="25400"/>
            </a:xfrm>
            <a:custGeom>
              <a:avLst/>
              <a:gdLst>
                <a:gd name="T0" fmla="*/ 2147483647 w 16"/>
                <a:gd name="T1" fmla="*/ 0 h 16"/>
                <a:gd name="T2" fmla="*/ 0 w 16"/>
                <a:gd name="T3" fmla="*/ 2147483647 h 16"/>
                <a:gd name="T4" fmla="*/ 2147483647 w 16"/>
                <a:gd name="T5" fmla="*/ 2147483647 h 16"/>
                <a:gd name="T6" fmla="*/ 2147483647 w 16"/>
                <a:gd name="T7" fmla="*/ 2147483647 h 16"/>
                <a:gd name="T8" fmla="*/ 2147483647 w 16"/>
                <a:gd name="T9" fmla="*/ 0 h 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6"/>
                <a:gd name="T16" fmla="*/ 0 h 16"/>
                <a:gd name="T17" fmla="*/ 16 w 16"/>
                <a:gd name="T18" fmla="*/ 16 h 1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6" h="16">
                  <a:moveTo>
                    <a:pt x="6" y="0"/>
                  </a:moveTo>
                  <a:lnTo>
                    <a:pt x="0" y="11"/>
                  </a:lnTo>
                  <a:lnTo>
                    <a:pt x="11" y="16"/>
                  </a:lnTo>
                  <a:lnTo>
                    <a:pt x="16" y="5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500" name="Freeform 147"/>
            <p:cNvSpPr>
              <a:spLocks/>
            </p:cNvSpPr>
            <p:nvPr/>
          </p:nvSpPr>
          <p:spPr bwMode="auto">
            <a:xfrm>
              <a:off x="3208338" y="3397250"/>
              <a:ext cx="69850" cy="52388"/>
            </a:xfrm>
            <a:custGeom>
              <a:avLst/>
              <a:gdLst>
                <a:gd name="T0" fmla="*/ 2147483647 w 44"/>
                <a:gd name="T1" fmla="*/ 0 h 33"/>
                <a:gd name="T2" fmla="*/ 0 w 44"/>
                <a:gd name="T3" fmla="*/ 2147483647 h 33"/>
                <a:gd name="T4" fmla="*/ 2147483647 w 44"/>
                <a:gd name="T5" fmla="*/ 2147483647 h 33"/>
                <a:gd name="T6" fmla="*/ 2147483647 w 44"/>
                <a:gd name="T7" fmla="*/ 2147483647 h 33"/>
                <a:gd name="T8" fmla="*/ 2147483647 w 44"/>
                <a:gd name="T9" fmla="*/ 0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4"/>
                <a:gd name="T16" fmla="*/ 0 h 33"/>
                <a:gd name="T17" fmla="*/ 44 w 44"/>
                <a:gd name="T18" fmla="*/ 33 h 3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4" h="33">
                  <a:moveTo>
                    <a:pt x="6" y="0"/>
                  </a:moveTo>
                  <a:lnTo>
                    <a:pt x="0" y="11"/>
                  </a:lnTo>
                  <a:lnTo>
                    <a:pt x="38" y="33"/>
                  </a:lnTo>
                  <a:lnTo>
                    <a:pt x="44" y="22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501" name="Freeform 148"/>
            <p:cNvSpPr>
              <a:spLocks/>
            </p:cNvSpPr>
            <p:nvPr/>
          </p:nvSpPr>
          <p:spPr bwMode="auto">
            <a:xfrm>
              <a:off x="3311525" y="3457575"/>
              <a:ext cx="26988" cy="25400"/>
            </a:xfrm>
            <a:custGeom>
              <a:avLst/>
              <a:gdLst>
                <a:gd name="T0" fmla="*/ 2147483647 w 17"/>
                <a:gd name="T1" fmla="*/ 0 h 16"/>
                <a:gd name="T2" fmla="*/ 0 w 17"/>
                <a:gd name="T3" fmla="*/ 2147483647 h 16"/>
                <a:gd name="T4" fmla="*/ 2147483647 w 17"/>
                <a:gd name="T5" fmla="*/ 2147483647 h 16"/>
                <a:gd name="T6" fmla="*/ 2147483647 w 17"/>
                <a:gd name="T7" fmla="*/ 2147483647 h 16"/>
                <a:gd name="T8" fmla="*/ 2147483647 w 17"/>
                <a:gd name="T9" fmla="*/ 0 h 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7"/>
                <a:gd name="T16" fmla="*/ 0 h 16"/>
                <a:gd name="T17" fmla="*/ 17 w 17"/>
                <a:gd name="T18" fmla="*/ 16 h 1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7" h="16">
                  <a:moveTo>
                    <a:pt x="6" y="0"/>
                  </a:moveTo>
                  <a:lnTo>
                    <a:pt x="0" y="11"/>
                  </a:lnTo>
                  <a:lnTo>
                    <a:pt x="11" y="16"/>
                  </a:lnTo>
                  <a:lnTo>
                    <a:pt x="17" y="6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502" name="Freeform 149"/>
            <p:cNvSpPr>
              <a:spLocks/>
            </p:cNvSpPr>
            <p:nvPr/>
          </p:nvSpPr>
          <p:spPr bwMode="auto">
            <a:xfrm>
              <a:off x="3371850" y="3492500"/>
              <a:ext cx="69850" cy="50800"/>
            </a:xfrm>
            <a:custGeom>
              <a:avLst/>
              <a:gdLst>
                <a:gd name="T0" fmla="*/ 2147483647 w 44"/>
                <a:gd name="T1" fmla="*/ 0 h 32"/>
                <a:gd name="T2" fmla="*/ 0 w 44"/>
                <a:gd name="T3" fmla="*/ 2147483647 h 32"/>
                <a:gd name="T4" fmla="*/ 2147483647 w 44"/>
                <a:gd name="T5" fmla="*/ 2147483647 h 32"/>
                <a:gd name="T6" fmla="*/ 2147483647 w 44"/>
                <a:gd name="T7" fmla="*/ 2147483647 h 32"/>
                <a:gd name="T8" fmla="*/ 2147483647 w 44"/>
                <a:gd name="T9" fmla="*/ 0 h 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4"/>
                <a:gd name="T16" fmla="*/ 0 h 32"/>
                <a:gd name="T17" fmla="*/ 44 w 44"/>
                <a:gd name="T18" fmla="*/ 32 h 3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4" h="32">
                  <a:moveTo>
                    <a:pt x="6" y="0"/>
                  </a:moveTo>
                  <a:lnTo>
                    <a:pt x="0" y="11"/>
                  </a:lnTo>
                  <a:lnTo>
                    <a:pt x="38" y="32"/>
                  </a:lnTo>
                  <a:lnTo>
                    <a:pt x="44" y="22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503" name="Freeform 150"/>
            <p:cNvSpPr>
              <a:spLocks/>
            </p:cNvSpPr>
            <p:nvPr/>
          </p:nvSpPr>
          <p:spPr bwMode="auto">
            <a:xfrm>
              <a:off x="3476625" y="3552825"/>
              <a:ext cx="25400" cy="25400"/>
            </a:xfrm>
            <a:custGeom>
              <a:avLst/>
              <a:gdLst>
                <a:gd name="T0" fmla="*/ 2147483647 w 16"/>
                <a:gd name="T1" fmla="*/ 0 h 16"/>
                <a:gd name="T2" fmla="*/ 0 w 16"/>
                <a:gd name="T3" fmla="*/ 2147483647 h 16"/>
                <a:gd name="T4" fmla="*/ 2147483647 w 16"/>
                <a:gd name="T5" fmla="*/ 2147483647 h 16"/>
                <a:gd name="T6" fmla="*/ 2147483647 w 16"/>
                <a:gd name="T7" fmla="*/ 2147483647 h 16"/>
                <a:gd name="T8" fmla="*/ 2147483647 w 16"/>
                <a:gd name="T9" fmla="*/ 0 h 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6"/>
                <a:gd name="T16" fmla="*/ 0 h 16"/>
                <a:gd name="T17" fmla="*/ 16 w 16"/>
                <a:gd name="T18" fmla="*/ 16 h 1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6" h="16">
                  <a:moveTo>
                    <a:pt x="5" y="0"/>
                  </a:moveTo>
                  <a:lnTo>
                    <a:pt x="0" y="11"/>
                  </a:lnTo>
                  <a:lnTo>
                    <a:pt x="10" y="16"/>
                  </a:lnTo>
                  <a:lnTo>
                    <a:pt x="16" y="5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504" name="Freeform 151"/>
            <p:cNvSpPr>
              <a:spLocks/>
            </p:cNvSpPr>
            <p:nvPr/>
          </p:nvSpPr>
          <p:spPr bwMode="auto">
            <a:xfrm>
              <a:off x="3536950" y="3595688"/>
              <a:ext cx="68263" cy="52387"/>
            </a:xfrm>
            <a:custGeom>
              <a:avLst/>
              <a:gdLst>
                <a:gd name="T0" fmla="*/ 2147483647 w 43"/>
                <a:gd name="T1" fmla="*/ 0 h 33"/>
                <a:gd name="T2" fmla="*/ 0 w 43"/>
                <a:gd name="T3" fmla="*/ 2147483647 h 33"/>
                <a:gd name="T4" fmla="*/ 2147483647 w 43"/>
                <a:gd name="T5" fmla="*/ 2147483647 h 33"/>
                <a:gd name="T6" fmla="*/ 2147483647 w 43"/>
                <a:gd name="T7" fmla="*/ 2147483647 h 33"/>
                <a:gd name="T8" fmla="*/ 2147483647 w 43"/>
                <a:gd name="T9" fmla="*/ 0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3"/>
                <a:gd name="T16" fmla="*/ 0 h 33"/>
                <a:gd name="T17" fmla="*/ 43 w 43"/>
                <a:gd name="T18" fmla="*/ 33 h 3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3" h="33">
                  <a:moveTo>
                    <a:pt x="5" y="0"/>
                  </a:moveTo>
                  <a:lnTo>
                    <a:pt x="0" y="11"/>
                  </a:lnTo>
                  <a:lnTo>
                    <a:pt x="38" y="33"/>
                  </a:lnTo>
                  <a:lnTo>
                    <a:pt x="43" y="22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505" name="Freeform 152"/>
            <p:cNvSpPr>
              <a:spLocks/>
            </p:cNvSpPr>
            <p:nvPr/>
          </p:nvSpPr>
          <p:spPr bwMode="auto">
            <a:xfrm>
              <a:off x="3640138" y="3656013"/>
              <a:ext cx="17462" cy="25400"/>
            </a:xfrm>
            <a:custGeom>
              <a:avLst/>
              <a:gdLst>
                <a:gd name="T0" fmla="*/ 2147483647 w 11"/>
                <a:gd name="T1" fmla="*/ 0 h 16"/>
                <a:gd name="T2" fmla="*/ 0 w 11"/>
                <a:gd name="T3" fmla="*/ 2147483647 h 16"/>
                <a:gd name="T4" fmla="*/ 2147483647 w 11"/>
                <a:gd name="T5" fmla="*/ 2147483647 h 16"/>
                <a:gd name="T6" fmla="*/ 2147483647 w 11"/>
                <a:gd name="T7" fmla="*/ 2147483647 h 16"/>
                <a:gd name="T8" fmla="*/ 2147483647 w 11"/>
                <a:gd name="T9" fmla="*/ 0 h 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"/>
                <a:gd name="T16" fmla="*/ 0 h 16"/>
                <a:gd name="T17" fmla="*/ 11 w 11"/>
                <a:gd name="T18" fmla="*/ 16 h 1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" h="16">
                  <a:moveTo>
                    <a:pt x="5" y="0"/>
                  </a:moveTo>
                  <a:lnTo>
                    <a:pt x="0" y="11"/>
                  </a:lnTo>
                  <a:lnTo>
                    <a:pt x="5" y="16"/>
                  </a:lnTo>
                  <a:lnTo>
                    <a:pt x="11" y="6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506" name="Freeform 153"/>
            <p:cNvSpPr>
              <a:spLocks/>
            </p:cNvSpPr>
            <p:nvPr/>
          </p:nvSpPr>
          <p:spPr bwMode="auto">
            <a:xfrm>
              <a:off x="3700463" y="3690938"/>
              <a:ext cx="60325" cy="50800"/>
            </a:xfrm>
            <a:custGeom>
              <a:avLst/>
              <a:gdLst>
                <a:gd name="T0" fmla="*/ 2147483647 w 38"/>
                <a:gd name="T1" fmla="*/ 0 h 32"/>
                <a:gd name="T2" fmla="*/ 0 w 38"/>
                <a:gd name="T3" fmla="*/ 2147483647 h 32"/>
                <a:gd name="T4" fmla="*/ 2147483647 w 38"/>
                <a:gd name="T5" fmla="*/ 2147483647 h 32"/>
                <a:gd name="T6" fmla="*/ 2147483647 w 38"/>
                <a:gd name="T7" fmla="*/ 2147483647 h 32"/>
                <a:gd name="T8" fmla="*/ 2147483647 w 38"/>
                <a:gd name="T9" fmla="*/ 0 h 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8"/>
                <a:gd name="T16" fmla="*/ 0 h 32"/>
                <a:gd name="T17" fmla="*/ 38 w 38"/>
                <a:gd name="T18" fmla="*/ 32 h 3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8" h="32">
                  <a:moveTo>
                    <a:pt x="5" y="0"/>
                  </a:moveTo>
                  <a:lnTo>
                    <a:pt x="0" y="11"/>
                  </a:lnTo>
                  <a:lnTo>
                    <a:pt x="32" y="32"/>
                  </a:lnTo>
                  <a:lnTo>
                    <a:pt x="38" y="22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507" name="Freeform 154"/>
            <p:cNvSpPr>
              <a:spLocks/>
            </p:cNvSpPr>
            <p:nvPr/>
          </p:nvSpPr>
          <p:spPr bwMode="auto">
            <a:xfrm>
              <a:off x="3795713" y="3751263"/>
              <a:ext cx="25400" cy="25400"/>
            </a:xfrm>
            <a:custGeom>
              <a:avLst/>
              <a:gdLst>
                <a:gd name="T0" fmla="*/ 2147483647 w 16"/>
                <a:gd name="T1" fmla="*/ 0 h 16"/>
                <a:gd name="T2" fmla="*/ 0 w 16"/>
                <a:gd name="T3" fmla="*/ 2147483647 h 16"/>
                <a:gd name="T4" fmla="*/ 2147483647 w 16"/>
                <a:gd name="T5" fmla="*/ 2147483647 h 16"/>
                <a:gd name="T6" fmla="*/ 2147483647 w 16"/>
                <a:gd name="T7" fmla="*/ 2147483647 h 16"/>
                <a:gd name="T8" fmla="*/ 2147483647 w 16"/>
                <a:gd name="T9" fmla="*/ 0 h 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6"/>
                <a:gd name="T16" fmla="*/ 0 h 16"/>
                <a:gd name="T17" fmla="*/ 16 w 16"/>
                <a:gd name="T18" fmla="*/ 16 h 1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6" h="16">
                  <a:moveTo>
                    <a:pt x="5" y="0"/>
                  </a:moveTo>
                  <a:lnTo>
                    <a:pt x="0" y="11"/>
                  </a:lnTo>
                  <a:lnTo>
                    <a:pt x="11" y="16"/>
                  </a:lnTo>
                  <a:lnTo>
                    <a:pt x="16" y="5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508" name="Freeform 155"/>
            <p:cNvSpPr>
              <a:spLocks/>
            </p:cNvSpPr>
            <p:nvPr/>
          </p:nvSpPr>
          <p:spPr bwMode="auto">
            <a:xfrm>
              <a:off x="3856038" y="3794125"/>
              <a:ext cx="68262" cy="52388"/>
            </a:xfrm>
            <a:custGeom>
              <a:avLst/>
              <a:gdLst>
                <a:gd name="T0" fmla="*/ 2147483647 w 43"/>
                <a:gd name="T1" fmla="*/ 0 h 33"/>
                <a:gd name="T2" fmla="*/ 0 w 43"/>
                <a:gd name="T3" fmla="*/ 2147483647 h 33"/>
                <a:gd name="T4" fmla="*/ 2147483647 w 43"/>
                <a:gd name="T5" fmla="*/ 2147483647 h 33"/>
                <a:gd name="T6" fmla="*/ 2147483647 w 43"/>
                <a:gd name="T7" fmla="*/ 2147483647 h 33"/>
                <a:gd name="T8" fmla="*/ 2147483647 w 43"/>
                <a:gd name="T9" fmla="*/ 0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3"/>
                <a:gd name="T16" fmla="*/ 0 h 33"/>
                <a:gd name="T17" fmla="*/ 43 w 43"/>
                <a:gd name="T18" fmla="*/ 33 h 3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3" h="33">
                  <a:moveTo>
                    <a:pt x="5" y="0"/>
                  </a:moveTo>
                  <a:lnTo>
                    <a:pt x="0" y="11"/>
                  </a:lnTo>
                  <a:lnTo>
                    <a:pt x="38" y="33"/>
                  </a:lnTo>
                  <a:lnTo>
                    <a:pt x="43" y="22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509" name="Freeform 156"/>
            <p:cNvSpPr>
              <a:spLocks/>
            </p:cNvSpPr>
            <p:nvPr/>
          </p:nvSpPr>
          <p:spPr bwMode="auto">
            <a:xfrm>
              <a:off x="3959225" y="3854450"/>
              <a:ext cx="25400" cy="25400"/>
            </a:xfrm>
            <a:custGeom>
              <a:avLst/>
              <a:gdLst>
                <a:gd name="T0" fmla="*/ 2147483647 w 16"/>
                <a:gd name="T1" fmla="*/ 0 h 16"/>
                <a:gd name="T2" fmla="*/ 0 w 16"/>
                <a:gd name="T3" fmla="*/ 2147483647 h 16"/>
                <a:gd name="T4" fmla="*/ 2147483647 w 16"/>
                <a:gd name="T5" fmla="*/ 2147483647 h 16"/>
                <a:gd name="T6" fmla="*/ 2147483647 w 16"/>
                <a:gd name="T7" fmla="*/ 2147483647 h 16"/>
                <a:gd name="T8" fmla="*/ 2147483647 w 16"/>
                <a:gd name="T9" fmla="*/ 0 h 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6"/>
                <a:gd name="T16" fmla="*/ 0 h 16"/>
                <a:gd name="T17" fmla="*/ 16 w 16"/>
                <a:gd name="T18" fmla="*/ 16 h 1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6" h="16">
                  <a:moveTo>
                    <a:pt x="5" y="0"/>
                  </a:moveTo>
                  <a:lnTo>
                    <a:pt x="0" y="11"/>
                  </a:lnTo>
                  <a:lnTo>
                    <a:pt x="11" y="16"/>
                  </a:lnTo>
                  <a:lnTo>
                    <a:pt x="16" y="5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510" name="Freeform 157"/>
            <p:cNvSpPr>
              <a:spLocks/>
            </p:cNvSpPr>
            <p:nvPr/>
          </p:nvSpPr>
          <p:spPr bwMode="auto">
            <a:xfrm>
              <a:off x="4019550" y="3889375"/>
              <a:ext cx="68263" cy="50800"/>
            </a:xfrm>
            <a:custGeom>
              <a:avLst/>
              <a:gdLst>
                <a:gd name="T0" fmla="*/ 2147483647 w 43"/>
                <a:gd name="T1" fmla="*/ 0 h 32"/>
                <a:gd name="T2" fmla="*/ 0 w 43"/>
                <a:gd name="T3" fmla="*/ 2147483647 h 32"/>
                <a:gd name="T4" fmla="*/ 2147483647 w 43"/>
                <a:gd name="T5" fmla="*/ 2147483647 h 32"/>
                <a:gd name="T6" fmla="*/ 2147483647 w 43"/>
                <a:gd name="T7" fmla="*/ 2147483647 h 32"/>
                <a:gd name="T8" fmla="*/ 2147483647 w 43"/>
                <a:gd name="T9" fmla="*/ 0 h 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3"/>
                <a:gd name="T16" fmla="*/ 0 h 32"/>
                <a:gd name="T17" fmla="*/ 43 w 43"/>
                <a:gd name="T18" fmla="*/ 32 h 3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3" h="32">
                  <a:moveTo>
                    <a:pt x="5" y="0"/>
                  </a:moveTo>
                  <a:lnTo>
                    <a:pt x="0" y="11"/>
                  </a:lnTo>
                  <a:lnTo>
                    <a:pt x="38" y="32"/>
                  </a:lnTo>
                  <a:lnTo>
                    <a:pt x="43" y="22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511" name="Freeform 158"/>
            <p:cNvSpPr>
              <a:spLocks/>
            </p:cNvSpPr>
            <p:nvPr/>
          </p:nvSpPr>
          <p:spPr bwMode="auto">
            <a:xfrm>
              <a:off x="4122738" y="3949700"/>
              <a:ext cx="25400" cy="25400"/>
            </a:xfrm>
            <a:custGeom>
              <a:avLst/>
              <a:gdLst>
                <a:gd name="T0" fmla="*/ 2147483647 w 16"/>
                <a:gd name="T1" fmla="*/ 0 h 16"/>
                <a:gd name="T2" fmla="*/ 0 w 16"/>
                <a:gd name="T3" fmla="*/ 2147483647 h 16"/>
                <a:gd name="T4" fmla="*/ 2147483647 w 16"/>
                <a:gd name="T5" fmla="*/ 2147483647 h 16"/>
                <a:gd name="T6" fmla="*/ 2147483647 w 16"/>
                <a:gd name="T7" fmla="*/ 2147483647 h 16"/>
                <a:gd name="T8" fmla="*/ 2147483647 w 16"/>
                <a:gd name="T9" fmla="*/ 0 h 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6"/>
                <a:gd name="T16" fmla="*/ 0 h 16"/>
                <a:gd name="T17" fmla="*/ 16 w 16"/>
                <a:gd name="T18" fmla="*/ 16 h 1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6" h="16">
                  <a:moveTo>
                    <a:pt x="6" y="0"/>
                  </a:moveTo>
                  <a:lnTo>
                    <a:pt x="0" y="11"/>
                  </a:lnTo>
                  <a:lnTo>
                    <a:pt x="11" y="16"/>
                  </a:lnTo>
                  <a:lnTo>
                    <a:pt x="16" y="5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512" name="Freeform 159"/>
            <p:cNvSpPr>
              <a:spLocks/>
            </p:cNvSpPr>
            <p:nvPr/>
          </p:nvSpPr>
          <p:spPr bwMode="auto">
            <a:xfrm>
              <a:off x="4183063" y="3992563"/>
              <a:ext cx="69850" cy="52387"/>
            </a:xfrm>
            <a:custGeom>
              <a:avLst/>
              <a:gdLst>
                <a:gd name="T0" fmla="*/ 2147483647 w 44"/>
                <a:gd name="T1" fmla="*/ 0 h 33"/>
                <a:gd name="T2" fmla="*/ 0 w 44"/>
                <a:gd name="T3" fmla="*/ 2147483647 h 33"/>
                <a:gd name="T4" fmla="*/ 2147483647 w 44"/>
                <a:gd name="T5" fmla="*/ 2147483647 h 33"/>
                <a:gd name="T6" fmla="*/ 2147483647 w 44"/>
                <a:gd name="T7" fmla="*/ 2147483647 h 33"/>
                <a:gd name="T8" fmla="*/ 2147483647 w 44"/>
                <a:gd name="T9" fmla="*/ 0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4"/>
                <a:gd name="T16" fmla="*/ 0 h 33"/>
                <a:gd name="T17" fmla="*/ 44 w 44"/>
                <a:gd name="T18" fmla="*/ 33 h 3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4" h="33">
                  <a:moveTo>
                    <a:pt x="6" y="0"/>
                  </a:moveTo>
                  <a:lnTo>
                    <a:pt x="0" y="11"/>
                  </a:lnTo>
                  <a:lnTo>
                    <a:pt x="38" y="33"/>
                  </a:lnTo>
                  <a:lnTo>
                    <a:pt x="44" y="22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513" name="Freeform 160"/>
            <p:cNvSpPr>
              <a:spLocks/>
            </p:cNvSpPr>
            <p:nvPr/>
          </p:nvSpPr>
          <p:spPr bwMode="auto">
            <a:xfrm>
              <a:off x="4286250" y="4052888"/>
              <a:ext cx="17463" cy="25400"/>
            </a:xfrm>
            <a:custGeom>
              <a:avLst/>
              <a:gdLst>
                <a:gd name="T0" fmla="*/ 2147483647 w 11"/>
                <a:gd name="T1" fmla="*/ 0 h 16"/>
                <a:gd name="T2" fmla="*/ 0 w 11"/>
                <a:gd name="T3" fmla="*/ 2147483647 h 16"/>
                <a:gd name="T4" fmla="*/ 2147483647 w 11"/>
                <a:gd name="T5" fmla="*/ 2147483647 h 16"/>
                <a:gd name="T6" fmla="*/ 2147483647 w 11"/>
                <a:gd name="T7" fmla="*/ 2147483647 h 16"/>
                <a:gd name="T8" fmla="*/ 2147483647 w 11"/>
                <a:gd name="T9" fmla="*/ 0 h 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"/>
                <a:gd name="T16" fmla="*/ 0 h 16"/>
                <a:gd name="T17" fmla="*/ 11 w 11"/>
                <a:gd name="T18" fmla="*/ 16 h 1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" h="16">
                  <a:moveTo>
                    <a:pt x="6" y="0"/>
                  </a:moveTo>
                  <a:lnTo>
                    <a:pt x="0" y="11"/>
                  </a:lnTo>
                  <a:lnTo>
                    <a:pt x="6" y="16"/>
                  </a:lnTo>
                  <a:lnTo>
                    <a:pt x="11" y="5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514" name="Freeform 161"/>
            <p:cNvSpPr>
              <a:spLocks/>
            </p:cNvSpPr>
            <p:nvPr/>
          </p:nvSpPr>
          <p:spPr bwMode="auto">
            <a:xfrm>
              <a:off x="4346575" y="4087813"/>
              <a:ext cx="60325" cy="50800"/>
            </a:xfrm>
            <a:custGeom>
              <a:avLst/>
              <a:gdLst>
                <a:gd name="T0" fmla="*/ 2147483647 w 38"/>
                <a:gd name="T1" fmla="*/ 0 h 32"/>
                <a:gd name="T2" fmla="*/ 0 w 38"/>
                <a:gd name="T3" fmla="*/ 2147483647 h 32"/>
                <a:gd name="T4" fmla="*/ 2147483647 w 38"/>
                <a:gd name="T5" fmla="*/ 2147483647 h 32"/>
                <a:gd name="T6" fmla="*/ 2147483647 w 38"/>
                <a:gd name="T7" fmla="*/ 2147483647 h 32"/>
                <a:gd name="T8" fmla="*/ 2147483647 w 38"/>
                <a:gd name="T9" fmla="*/ 0 h 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8"/>
                <a:gd name="T16" fmla="*/ 0 h 32"/>
                <a:gd name="T17" fmla="*/ 38 w 38"/>
                <a:gd name="T18" fmla="*/ 32 h 3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8" h="32">
                  <a:moveTo>
                    <a:pt x="6" y="0"/>
                  </a:moveTo>
                  <a:lnTo>
                    <a:pt x="0" y="11"/>
                  </a:lnTo>
                  <a:lnTo>
                    <a:pt x="33" y="32"/>
                  </a:lnTo>
                  <a:lnTo>
                    <a:pt x="38" y="22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515" name="Freeform 162"/>
            <p:cNvSpPr>
              <a:spLocks/>
            </p:cNvSpPr>
            <p:nvPr/>
          </p:nvSpPr>
          <p:spPr bwMode="auto">
            <a:xfrm>
              <a:off x="4451350" y="4148138"/>
              <a:ext cx="17463" cy="25400"/>
            </a:xfrm>
            <a:custGeom>
              <a:avLst/>
              <a:gdLst>
                <a:gd name="T0" fmla="*/ 2147483647 w 11"/>
                <a:gd name="T1" fmla="*/ 0 h 16"/>
                <a:gd name="T2" fmla="*/ 0 w 11"/>
                <a:gd name="T3" fmla="*/ 2147483647 h 16"/>
                <a:gd name="T4" fmla="*/ 2147483647 w 11"/>
                <a:gd name="T5" fmla="*/ 2147483647 h 16"/>
                <a:gd name="T6" fmla="*/ 2147483647 w 11"/>
                <a:gd name="T7" fmla="*/ 2147483647 h 16"/>
                <a:gd name="T8" fmla="*/ 2147483647 w 11"/>
                <a:gd name="T9" fmla="*/ 0 h 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"/>
                <a:gd name="T16" fmla="*/ 0 h 16"/>
                <a:gd name="T17" fmla="*/ 11 w 11"/>
                <a:gd name="T18" fmla="*/ 16 h 1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" h="16">
                  <a:moveTo>
                    <a:pt x="5" y="0"/>
                  </a:moveTo>
                  <a:lnTo>
                    <a:pt x="0" y="11"/>
                  </a:lnTo>
                  <a:lnTo>
                    <a:pt x="5" y="16"/>
                  </a:lnTo>
                  <a:lnTo>
                    <a:pt x="11" y="5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516" name="Freeform 163"/>
            <p:cNvSpPr>
              <a:spLocks/>
            </p:cNvSpPr>
            <p:nvPr/>
          </p:nvSpPr>
          <p:spPr bwMode="auto">
            <a:xfrm>
              <a:off x="4502150" y="4191000"/>
              <a:ext cx="69850" cy="52388"/>
            </a:xfrm>
            <a:custGeom>
              <a:avLst/>
              <a:gdLst>
                <a:gd name="T0" fmla="*/ 2147483647 w 44"/>
                <a:gd name="T1" fmla="*/ 0 h 33"/>
                <a:gd name="T2" fmla="*/ 0 w 44"/>
                <a:gd name="T3" fmla="*/ 2147483647 h 33"/>
                <a:gd name="T4" fmla="*/ 2147483647 w 44"/>
                <a:gd name="T5" fmla="*/ 2147483647 h 33"/>
                <a:gd name="T6" fmla="*/ 2147483647 w 44"/>
                <a:gd name="T7" fmla="*/ 2147483647 h 33"/>
                <a:gd name="T8" fmla="*/ 2147483647 w 44"/>
                <a:gd name="T9" fmla="*/ 0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4"/>
                <a:gd name="T16" fmla="*/ 0 h 33"/>
                <a:gd name="T17" fmla="*/ 44 w 44"/>
                <a:gd name="T18" fmla="*/ 33 h 3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4" h="33">
                  <a:moveTo>
                    <a:pt x="6" y="0"/>
                  </a:moveTo>
                  <a:lnTo>
                    <a:pt x="0" y="11"/>
                  </a:lnTo>
                  <a:lnTo>
                    <a:pt x="38" y="33"/>
                  </a:lnTo>
                  <a:lnTo>
                    <a:pt x="44" y="22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517" name="Freeform 164"/>
            <p:cNvSpPr>
              <a:spLocks/>
            </p:cNvSpPr>
            <p:nvPr/>
          </p:nvSpPr>
          <p:spPr bwMode="auto">
            <a:xfrm>
              <a:off x="4605338" y="4251325"/>
              <a:ext cx="26987" cy="25400"/>
            </a:xfrm>
            <a:custGeom>
              <a:avLst/>
              <a:gdLst>
                <a:gd name="T0" fmla="*/ 2147483647 w 17"/>
                <a:gd name="T1" fmla="*/ 0 h 16"/>
                <a:gd name="T2" fmla="*/ 0 w 17"/>
                <a:gd name="T3" fmla="*/ 2147483647 h 16"/>
                <a:gd name="T4" fmla="*/ 2147483647 w 17"/>
                <a:gd name="T5" fmla="*/ 2147483647 h 16"/>
                <a:gd name="T6" fmla="*/ 2147483647 w 17"/>
                <a:gd name="T7" fmla="*/ 2147483647 h 16"/>
                <a:gd name="T8" fmla="*/ 2147483647 w 17"/>
                <a:gd name="T9" fmla="*/ 0 h 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7"/>
                <a:gd name="T16" fmla="*/ 0 h 16"/>
                <a:gd name="T17" fmla="*/ 17 w 17"/>
                <a:gd name="T18" fmla="*/ 16 h 1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7" h="16">
                  <a:moveTo>
                    <a:pt x="6" y="0"/>
                  </a:moveTo>
                  <a:lnTo>
                    <a:pt x="0" y="11"/>
                  </a:lnTo>
                  <a:lnTo>
                    <a:pt x="11" y="16"/>
                  </a:lnTo>
                  <a:lnTo>
                    <a:pt x="17" y="5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518" name="Freeform 165"/>
            <p:cNvSpPr>
              <a:spLocks/>
            </p:cNvSpPr>
            <p:nvPr/>
          </p:nvSpPr>
          <p:spPr bwMode="auto">
            <a:xfrm>
              <a:off x="4667250" y="4286250"/>
              <a:ext cx="68263" cy="50800"/>
            </a:xfrm>
            <a:custGeom>
              <a:avLst/>
              <a:gdLst>
                <a:gd name="T0" fmla="*/ 2147483647 w 43"/>
                <a:gd name="T1" fmla="*/ 0 h 32"/>
                <a:gd name="T2" fmla="*/ 0 w 43"/>
                <a:gd name="T3" fmla="*/ 2147483647 h 32"/>
                <a:gd name="T4" fmla="*/ 2147483647 w 43"/>
                <a:gd name="T5" fmla="*/ 2147483647 h 32"/>
                <a:gd name="T6" fmla="*/ 2147483647 w 43"/>
                <a:gd name="T7" fmla="*/ 2147483647 h 32"/>
                <a:gd name="T8" fmla="*/ 2147483647 w 43"/>
                <a:gd name="T9" fmla="*/ 0 h 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3"/>
                <a:gd name="T16" fmla="*/ 0 h 32"/>
                <a:gd name="T17" fmla="*/ 43 w 43"/>
                <a:gd name="T18" fmla="*/ 32 h 3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3" h="32">
                  <a:moveTo>
                    <a:pt x="5" y="0"/>
                  </a:moveTo>
                  <a:lnTo>
                    <a:pt x="0" y="11"/>
                  </a:lnTo>
                  <a:lnTo>
                    <a:pt x="38" y="32"/>
                  </a:lnTo>
                  <a:lnTo>
                    <a:pt x="43" y="22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519" name="Freeform 166"/>
            <p:cNvSpPr>
              <a:spLocks/>
            </p:cNvSpPr>
            <p:nvPr/>
          </p:nvSpPr>
          <p:spPr bwMode="auto">
            <a:xfrm>
              <a:off x="4770438" y="4346575"/>
              <a:ext cx="25400" cy="25400"/>
            </a:xfrm>
            <a:custGeom>
              <a:avLst/>
              <a:gdLst>
                <a:gd name="T0" fmla="*/ 2147483647 w 16"/>
                <a:gd name="T1" fmla="*/ 0 h 16"/>
                <a:gd name="T2" fmla="*/ 0 w 16"/>
                <a:gd name="T3" fmla="*/ 2147483647 h 16"/>
                <a:gd name="T4" fmla="*/ 2147483647 w 16"/>
                <a:gd name="T5" fmla="*/ 2147483647 h 16"/>
                <a:gd name="T6" fmla="*/ 2147483647 w 16"/>
                <a:gd name="T7" fmla="*/ 2147483647 h 16"/>
                <a:gd name="T8" fmla="*/ 2147483647 w 16"/>
                <a:gd name="T9" fmla="*/ 0 h 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6"/>
                <a:gd name="T16" fmla="*/ 0 h 16"/>
                <a:gd name="T17" fmla="*/ 16 w 16"/>
                <a:gd name="T18" fmla="*/ 16 h 1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6" h="16">
                  <a:moveTo>
                    <a:pt x="5" y="0"/>
                  </a:moveTo>
                  <a:lnTo>
                    <a:pt x="0" y="11"/>
                  </a:lnTo>
                  <a:lnTo>
                    <a:pt x="11" y="16"/>
                  </a:lnTo>
                  <a:lnTo>
                    <a:pt x="16" y="5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520" name="Freeform 167"/>
            <p:cNvSpPr>
              <a:spLocks/>
            </p:cNvSpPr>
            <p:nvPr/>
          </p:nvSpPr>
          <p:spPr bwMode="auto">
            <a:xfrm>
              <a:off x="4830763" y="4389438"/>
              <a:ext cx="68262" cy="52387"/>
            </a:xfrm>
            <a:custGeom>
              <a:avLst/>
              <a:gdLst>
                <a:gd name="T0" fmla="*/ 2147483647 w 43"/>
                <a:gd name="T1" fmla="*/ 0 h 33"/>
                <a:gd name="T2" fmla="*/ 0 w 43"/>
                <a:gd name="T3" fmla="*/ 2147483647 h 33"/>
                <a:gd name="T4" fmla="*/ 2147483647 w 43"/>
                <a:gd name="T5" fmla="*/ 2147483647 h 33"/>
                <a:gd name="T6" fmla="*/ 2147483647 w 43"/>
                <a:gd name="T7" fmla="*/ 2147483647 h 33"/>
                <a:gd name="T8" fmla="*/ 2147483647 w 43"/>
                <a:gd name="T9" fmla="*/ 0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3"/>
                <a:gd name="T16" fmla="*/ 0 h 33"/>
                <a:gd name="T17" fmla="*/ 43 w 43"/>
                <a:gd name="T18" fmla="*/ 33 h 3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3" h="33">
                  <a:moveTo>
                    <a:pt x="5" y="0"/>
                  </a:moveTo>
                  <a:lnTo>
                    <a:pt x="0" y="11"/>
                  </a:lnTo>
                  <a:lnTo>
                    <a:pt x="38" y="33"/>
                  </a:lnTo>
                  <a:lnTo>
                    <a:pt x="43" y="22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521" name="Freeform 168"/>
            <p:cNvSpPr>
              <a:spLocks/>
            </p:cNvSpPr>
            <p:nvPr/>
          </p:nvSpPr>
          <p:spPr bwMode="auto">
            <a:xfrm>
              <a:off x="4933950" y="4449763"/>
              <a:ext cx="17463" cy="25400"/>
            </a:xfrm>
            <a:custGeom>
              <a:avLst/>
              <a:gdLst>
                <a:gd name="T0" fmla="*/ 2147483647 w 11"/>
                <a:gd name="T1" fmla="*/ 0 h 16"/>
                <a:gd name="T2" fmla="*/ 0 w 11"/>
                <a:gd name="T3" fmla="*/ 2147483647 h 16"/>
                <a:gd name="T4" fmla="*/ 2147483647 w 11"/>
                <a:gd name="T5" fmla="*/ 2147483647 h 16"/>
                <a:gd name="T6" fmla="*/ 2147483647 w 11"/>
                <a:gd name="T7" fmla="*/ 2147483647 h 16"/>
                <a:gd name="T8" fmla="*/ 2147483647 w 11"/>
                <a:gd name="T9" fmla="*/ 0 h 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"/>
                <a:gd name="T16" fmla="*/ 0 h 16"/>
                <a:gd name="T17" fmla="*/ 11 w 11"/>
                <a:gd name="T18" fmla="*/ 16 h 1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" h="16">
                  <a:moveTo>
                    <a:pt x="5" y="0"/>
                  </a:moveTo>
                  <a:lnTo>
                    <a:pt x="0" y="11"/>
                  </a:lnTo>
                  <a:lnTo>
                    <a:pt x="5" y="16"/>
                  </a:lnTo>
                  <a:lnTo>
                    <a:pt x="11" y="5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522" name="Freeform 169"/>
            <p:cNvSpPr>
              <a:spLocks/>
            </p:cNvSpPr>
            <p:nvPr/>
          </p:nvSpPr>
          <p:spPr bwMode="auto">
            <a:xfrm>
              <a:off x="4994275" y="4484688"/>
              <a:ext cx="60325" cy="50800"/>
            </a:xfrm>
            <a:custGeom>
              <a:avLst/>
              <a:gdLst>
                <a:gd name="T0" fmla="*/ 2147483647 w 38"/>
                <a:gd name="T1" fmla="*/ 0 h 32"/>
                <a:gd name="T2" fmla="*/ 0 w 38"/>
                <a:gd name="T3" fmla="*/ 2147483647 h 32"/>
                <a:gd name="T4" fmla="*/ 2147483647 w 38"/>
                <a:gd name="T5" fmla="*/ 2147483647 h 32"/>
                <a:gd name="T6" fmla="*/ 2147483647 w 38"/>
                <a:gd name="T7" fmla="*/ 2147483647 h 32"/>
                <a:gd name="T8" fmla="*/ 2147483647 w 38"/>
                <a:gd name="T9" fmla="*/ 0 h 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8"/>
                <a:gd name="T16" fmla="*/ 0 h 32"/>
                <a:gd name="T17" fmla="*/ 38 w 38"/>
                <a:gd name="T18" fmla="*/ 32 h 3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8" h="32">
                  <a:moveTo>
                    <a:pt x="5" y="0"/>
                  </a:moveTo>
                  <a:lnTo>
                    <a:pt x="0" y="11"/>
                  </a:lnTo>
                  <a:lnTo>
                    <a:pt x="33" y="32"/>
                  </a:lnTo>
                  <a:lnTo>
                    <a:pt x="38" y="22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523" name="Freeform 170"/>
            <p:cNvSpPr>
              <a:spLocks/>
            </p:cNvSpPr>
            <p:nvPr/>
          </p:nvSpPr>
          <p:spPr bwMode="auto">
            <a:xfrm>
              <a:off x="5097463" y="4545013"/>
              <a:ext cx="17462" cy="25400"/>
            </a:xfrm>
            <a:custGeom>
              <a:avLst/>
              <a:gdLst>
                <a:gd name="T0" fmla="*/ 2147483647 w 11"/>
                <a:gd name="T1" fmla="*/ 0 h 16"/>
                <a:gd name="T2" fmla="*/ 0 w 11"/>
                <a:gd name="T3" fmla="*/ 2147483647 h 16"/>
                <a:gd name="T4" fmla="*/ 2147483647 w 11"/>
                <a:gd name="T5" fmla="*/ 2147483647 h 16"/>
                <a:gd name="T6" fmla="*/ 2147483647 w 11"/>
                <a:gd name="T7" fmla="*/ 2147483647 h 16"/>
                <a:gd name="T8" fmla="*/ 2147483647 w 11"/>
                <a:gd name="T9" fmla="*/ 0 h 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"/>
                <a:gd name="T16" fmla="*/ 0 h 16"/>
                <a:gd name="T17" fmla="*/ 11 w 11"/>
                <a:gd name="T18" fmla="*/ 16 h 1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" h="16">
                  <a:moveTo>
                    <a:pt x="6" y="0"/>
                  </a:moveTo>
                  <a:lnTo>
                    <a:pt x="0" y="11"/>
                  </a:lnTo>
                  <a:lnTo>
                    <a:pt x="6" y="16"/>
                  </a:lnTo>
                  <a:lnTo>
                    <a:pt x="11" y="5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524" name="Freeform 171"/>
            <p:cNvSpPr>
              <a:spLocks/>
            </p:cNvSpPr>
            <p:nvPr/>
          </p:nvSpPr>
          <p:spPr bwMode="auto">
            <a:xfrm>
              <a:off x="5149850" y="4587875"/>
              <a:ext cx="68263" cy="52388"/>
            </a:xfrm>
            <a:custGeom>
              <a:avLst/>
              <a:gdLst>
                <a:gd name="T0" fmla="*/ 2147483647 w 43"/>
                <a:gd name="T1" fmla="*/ 0 h 33"/>
                <a:gd name="T2" fmla="*/ 0 w 43"/>
                <a:gd name="T3" fmla="*/ 2147483647 h 33"/>
                <a:gd name="T4" fmla="*/ 2147483647 w 43"/>
                <a:gd name="T5" fmla="*/ 2147483647 h 33"/>
                <a:gd name="T6" fmla="*/ 2147483647 w 43"/>
                <a:gd name="T7" fmla="*/ 2147483647 h 33"/>
                <a:gd name="T8" fmla="*/ 2147483647 w 43"/>
                <a:gd name="T9" fmla="*/ 0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3"/>
                <a:gd name="T16" fmla="*/ 0 h 33"/>
                <a:gd name="T17" fmla="*/ 43 w 43"/>
                <a:gd name="T18" fmla="*/ 33 h 3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3" h="33">
                  <a:moveTo>
                    <a:pt x="5" y="0"/>
                  </a:moveTo>
                  <a:lnTo>
                    <a:pt x="0" y="11"/>
                  </a:lnTo>
                  <a:lnTo>
                    <a:pt x="38" y="33"/>
                  </a:lnTo>
                  <a:lnTo>
                    <a:pt x="43" y="22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525" name="Freeform 172"/>
            <p:cNvSpPr>
              <a:spLocks/>
            </p:cNvSpPr>
            <p:nvPr/>
          </p:nvSpPr>
          <p:spPr bwMode="auto">
            <a:xfrm>
              <a:off x="5253038" y="4648200"/>
              <a:ext cx="25400" cy="25400"/>
            </a:xfrm>
            <a:custGeom>
              <a:avLst/>
              <a:gdLst>
                <a:gd name="T0" fmla="*/ 2147483647 w 16"/>
                <a:gd name="T1" fmla="*/ 0 h 16"/>
                <a:gd name="T2" fmla="*/ 0 w 16"/>
                <a:gd name="T3" fmla="*/ 2147483647 h 16"/>
                <a:gd name="T4" fmla="*/ 2147483647 w 16"/>
                <a:gd name="T5" fmla="*/ 2147483647 h 16"/>
                <a:gd name="T6" fmla="*/ 2147483647 w 16"/>
                <a:gd name="T7" fmla="*/ 2147483647 h 16"/>
                <a:gd name="T8" fmla="*/ 2147483647 w 16"/>
                <a:gd name="T9" fmla="*/ 0 h 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6"/>
                <a:gd name="T16" fmla="*/ 0 h 16"/>
                <a:gd name="T17" fmla="*/ 16 w 16"/>
                <a:gd name="T18" fmla="*/ 16 h 1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6" h="16">
                  <a:moveTo>
                    <a:pt x="6" y="0"/>
                  </a:moveTo>
                  <a:lnTo>
                    <a:pt x="0" y="11"/>
                  </a:lnTo>
                  <a:lnTo>
                    <a:pt x="11" y="16"/>
                  </a:lnTo>
                  <a:lnTo>
                    <a:pt x="16" y="5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526" name="Freeform 173"/>
            <p:cNvSpPr>
              <a:spLocks/>
            </p:cNvSpPr>
            <p:nvPr/>
          </p:nvSpPr>
          <p:spPr bwMode="auto">
            <a:xfrm>
              <a:off x="5313363" y="4683125"/>
              <a:ext cx="69850" cy="50800"/>
            </a:xfrm>
            <a:custGeom>
              <a:avLst/>
              <a:gdLst>
                <a:gd name="T0" fmla="*/ 2147483647 w 44"/>
                <a:gd name="T1" fmla="*/ 0 h 32"/>
                <a:gd name="T2" fmla="*/ 0 w 44"/>
                <a:gd name="T3" fmla="*/ 2147483647 h 32"/>
                <a:gd name="T4" fmla="*/ 2147483647 w 44"/>
                <a:gd name="T5" fmla="*/ 2147483647 h 32"/>
                <a:gd name="T6" fmla="*/ 2147483647 w 44"/>
                <a:gd name="T7" fmla="*/ 2147483647 h 32"/>
                <a:gd name="T8" fmla="*/ 2147483647 w 44"/>
                <a:gd name="T9" fmla="*/ 0 h 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4"/>
                <a:gd name="T16" fmla="*/ 0 h 32"/>
                <a:gd name="T17" fmla="*/ 44 w 44"/>
                <a:gd name="T18" fmla="*/ 32 h 3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4" h="32">
                  <a:moveTo>
                    <a:pt x="6" y="0"/>
                  </a:moveTo>
                  <a:lnTo>
                    <a:pt x="0" y="11"/>
                  </a:lnTo>
                  <a:lnTo>
                    <a:pt x="38" y="32"/>
                  </a:lnTo>
                  <a:lnTo>
                    <a:pt x="44" y="22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527" name="Freeform 174"/>
            <p:cNvSpPr>
              <a:spLocks/>
            </p:cNvSpPr>
            <p:nvPr/>
          </p:nvSpPr>
          <p:spPr bwMode="auto">
            <a:xfrm>
              <a:off x="5416550" y="4743450"/>
              <a:ext cx="26988" cy="25400"/>
            </a:xfrm>
            <a:custGeom>
              <a:avLst/>
              <a:gdLst>
                <a:gd name="T0" fmla="*/ 2147483647 w 17"/>
                <a:gd name="T1" fmla="*/ 0 h 16"/>
                <a:gd name="T2" fmla="*/ 0 w 17"/>
                <a:gd name="T3" fmla="*/ 2147483647 h 16"/>
                <a:gd name="T4" fmla="*/ 2147483647 w 17"/>
                <a:gd name="T5" fmla="*/ 2147483647 h 16"/>
                <a:gd name="T6" fmla="*/ 2147483647 w 17"/>
                <a:gd name="T7" fmla="*/ 2147483647 h 16"/>
                <a:gd name="T8" fmla="*/ 2147483647 w 17"/>
                <a:gd name="T9" fmla="*/ 0 h 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7"/>
                <a:gd name="T16" fmla="*/ 0 h 16"/>
                <a:gd name="T17" fmla="*/ 17 w 17"/>
                <a:gd name="T18" fmla="*/ 16 h 1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7" h="16">
                  <a:moveTo>
                    <a:pt x="6" y="0"/>
                  </a:moveTo>
                  <a:lnTo>
                    <a:pt x="0" y="11"/>
                  </a:lnTo>
                  <a:lnTo>
                    <a:pt x="11" y="16"/>
                  </a:lnTo>
                  <a:lnTo>
                    <a:pt x="17" y="5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528" name="Freeform 175"/>
            <p:cNvSpPr>
              <a:spLocks/>
            </p:cNvSpPr>
            <p:nvPr/>
          </p:nvSpPr>
          <p:spPr bwMode="auto">
            <a:xfrm>
              <a:off x="5476875" y="4786313"/>
              <a:ext cx="69850" cy="52387"/>
            </a:xfrm>
            <a:custGeom>
              <a:avLst/>
              <a:gdLst>
                <a:gd name="T0" fmla="*/ 2147483647 w 44"/>
                <a:gd name="T1" fmla="*/ 0 h 33"/>
                <a:gd name="T2" fmla="*/ 0 w 44"/>
                <a:gd name="T3" fmla="*/ 2147483647 h 33"/>
                <a:gd name="T4" fmla="*/ 2147483647 w 44"/>
                <a:gd name="T5" fmla="*/ 2147483647 h 33"/>
                <a:gd name="T6" fmla="*/ 2147483647 w 44"/>
                <a:gd name="T7" fmla="*/ 2147483647 h 33"/>
                <a:gd name="T8" fmla="*/ 2147483647 w 44"/>
                <a:gd name="T9" fmla="*/ 0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4"/>
                <a:gd name="T16" fmla="*/ 0 h 33"/>
                <a:gd name="T17" fmla="*/ 44 w 44"/>
                <a:gd name="T18" fmla="*/ 33 h 3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4" h="33">
                  <a:moveTo>
                    <a:pt x="6" y="0"/>
                  </a:moveTo>
                  <a:lnTo>
                    <a:pt x="0" y="11"/>
                  </a:lnTo>
                  <a:lnTo>
                    <a:pt x="38" y="33"/>
                  </a:lnTo>
                  <a:lnTo>
                    <a:pt x="44" y="22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529" name="Freeform 176"/>
            <p:cNvSpPr>
              <a:spLocks/>
            </p:cNvSpPr>
            <p:nvPr/>
          </p:nvSpPr>
          <p:spPr bwMode="auto">
            <a:xfrm>
              <a:off x="5581650" y="4846638"/>
              <a:ext cx="15875" cy="25400"/>
            </a:xfrm>
            <a:custGeom>
              <a:avLst/>
              <a:gdLst>
                <a:gd name="T0" fmla="*/ 2147483647 w 10"/>
                <a:gd name="T1" fmla="*/ 0 h 16"/>
                <a:gd name="T2" fmla="*/ 0 w 10"/>
                <a:gd name="T3" fmla="*/ 2147483647 h 16"/>
                <a:gd name="T4" fmla="*/ 2147483647 w 10"/>
                <a:gd name="T5" fmla="*/ 2147483647 h 16"/>
                <a:gd name="T6" fmla="*/ 2147483647 w 10"/>
                <a:gd name="T7" fmla="*/ 2147483647 h 16"/>
                <a:gd name="T8" fmla="*/ 2147483647 w 10"/>
                <a:gd name="T9" fmla="*/ 0 h 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"/>
                <a:gd name="T16" fmla="*/ 0 h 16"/>
                <a:gd name="T17" fmla="*/ 10 w 10"/>
                <a:gd name="T18" fmla="*/ 16 h 1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" h="16">
                  <a:moveTo>
                    <a:pt x="5" y="0"/>
                  </a:moveTo>
                  <a:lnTo>
                    <a:pt x="0" y="11"/>
                  </a:lnTo>
                  <a:lnTo>
                    <a:pt x="5" y="16"/>
                  </a:lnTo>
                  <a:lnTo>
                    <a:pt x="10" y="5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530" name="Freeform 177"/>
            <p:cNvSpPr>
              <a:spLocks/>
            </p:cNvSpPr>
            <p:nvPr/>
          </p:nvSpPr>
          <p:spPr bwMode="auto">
            <a:xfrm>
              <a:off x="5641975" y="4881563"/>
              <a:ext cx="60325" cy="50800"/>
            </a:xfrm>
            <a:custGeom>
              <a:avLst/>
              <a:gdLst>
                <a:gd name="T0" fmla="*/ 2147483647 w 38"/>
                <a:gd name="T1" fmla="*/ 0 h 32"/>
                <a:gd name="T2" fmla="*/ 0 w 38"/>
                <a:gd name="T3" fmla="*/ 2147483647 h 32"/>
                <a:gd name="T4" fmla="*/ 2147483647 w 38"/>
                <a:gd name="T5" fmla="*/ 2147483647 h 32"/>
                <a:gd name="T6" fmla="*/ 2147483647 w 38"/>
                <a:gd name="T7" fmla="*/ 2147483647 h 32"/>
                <a:gd name="T8" fmla="*/ 2147483647 w 38"/>
                <a:gd name="T9" fmla="*/ 0 h 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8"/>
                <a:gd name="T16" fmla="*/ 0 h 32"/>
                <a:gd name="T17" fmla="*/ 38 w 38"/>
                <a:gd name="T18" fmla="*/ 32 h 3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8" h="32">
                  <a:moveTo>
                    <a:pt x="5" y="0"/>
                  </a:moveTo>
                  <a:lnTo>
                    <a:pt x="0" y="11"/>
                  </a:lnTo>
                  <a:lnTo>
                    <a:pt x="32" y="32"/>
                  </a:lnTo>
                  <a:lnTo>
                    <a:pt x="38" y="22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531" name="Freeform 178"/>
            <p:cNvSpPr>
              <a:spLocks/>
            </p:cNvSpPr>
            <p:nvPr/>
          </p:nvSpPr>
          <p:spPr bwMode="auto">
            <a:xfrm>
              <a:off x="5745163" y="4941888"/>
              <a:ext cx="17462" cy="25400"/>
            </a:xfrm>
            <a:custGeom>
              <a:avLst/>
              <a:gdLst>
                <a:gd name="T0" fmla="*/ 2147483647 w 11"/>
                <a:gd name="T1" fmla="*/ 0 h 16"/>
                <a:gd name="T2" fmla="*/ 0 w 11"/>
                <a:gd name="T3" fmla="*/ 2147483647 h 16"/>
                <a:gd name="T4" fmla="*/ 2147483647 w 11"/>
                <a:gd name="T5" fmla="*/ 2147483647 h 16"/>
                <a:gd name="T6" fmla="*/ 2147483647 w 11"/>
                <a:gd name="T7" fmla="*/ 2147483647 h 16"/>
                <a:gd name="T8" fmla="*/ 2147483647 w 11"/>
                <a:gd name="T9" fmla="*/ 0 h 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"/>
                <a:gd name="T16" fmla="*/ 0 h 16"/>
                <a:gd name="T17" fmla="*/ 11 w 11"/>
                <a:gd name="T18" fmla="*/ 16 h 1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" h="16">
                  <a:moveTo>
                    <a:pt x="5" y="0"/>
                  </a:moveTo>
                  <a:lnTo>
                    <a:pt x="0" y="11"/>
                  </a:lnTo>
                  <a:lnTo>
                    <a:pt x="5" y="16"/>
                  </a:lnTo>
                  <a:lnTo>
                    <a:pt x="11" y="5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532" name="Freeform 179"/>
            <p:cNvSpPr>
              <a:spLocks/>
            </p:cNvSpPr>
            <p:nvPr/>
          </p:nvSpPr>
          <p:spPr bwMode="auto">
            <a:xfrm>
              <a:off x="5795963" y="4984750"/>
              <a:ext cx="69850" cy="52388"/>
            </a:xfrm>
            <a:custGeom>
              <a:avLst/>
              <a:gdLst>
                <a:gd name="T0" fmla="*/ 2147483647 w 44"/>
                <a:gd name="T1" fmla="*/ 0 h 33"/>
                <a:gd name="T2" fmla="*/ 0 w 44"/>
                <a:gd name="T3" fmla="*/ 2147483647 h 33"/>
                <a:gd name="T4" fmla="*/ 2147483647 w 44"/>
                <a:gd name="T5" fmla="*/ 2147483647 h 33"/>
                <a:gd name="T6" fmla="*/ 2147483647 w 44"/>
                <a:gd name="T7" fmla="*/ 2147483647 h 33"/>
                <a:gd name="T8" fmla="*/ 2147483647 w 44"/>
                <a:gd name="T9" fmla="*/ 0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4"/>
                <a:gd name="T16" fmla="*/ 0 h 33"/>
                <a:gd name="T17" fmla="*/ 44 w 44"/>
                <a:gd name="T18" fmla="*/ 33 h 3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4" h="33">
                  <a:moveTo>
                    <a:pt x="6" y="0"/>
                  </a:moveTo>
                  <a:lnTo>
                    <a:pt x="0" y="11"/>
                  </a:lnTo>
                  <a:lnTo>
                    <a:pt x="38" y="33"/>
                  </a:lnTo>
                  <a:lnTo>
                    <a:pt x="44" y="22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533" name="Freeform 180"/>
            <p:cNvSpPr>
              <a:spLocks/>
            </p:cNvSpPr>
            <p:nvPr/>
          </p:nvSpPr>
          <p:spPr bwMode="auto">
            <a:xfrm>
              <a:off x="5900738" y="5045075"/>
              <a:ext cx="25400" cy="25400"/>
            </a:xfrm>
            <a:custGeom>
              <a:avLst/>
              <a:gdLst>
                <a:gd name="T0" fmla="*/ 2147483647 w 16"/>
                <a:gd name="T1" fmla="*/ 0 h 16"/>
                <a:gd name="T2" fmla="*/ 0 w 16"/>
                <a:gd name="T3" fmla="*/ 2147483647 h 16"/>
                <a:gd name="T4" fmla="*/ 2147483647 w 16"/>
                <a:gd name="T5" fmla="*/ 2147483647 h 16"/>
                <a:gd name="T6" fmla="*/ 2147483647 w 16"/>
                <a:gd name="T7" fmla="*/ 2147483647 h 16"/>
                <a:gd name="T8" fmla="*/ 2147483647 w 16"/>
                <a:gd name="T9" fmla="*/ 0 h 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6"/>
                <a:gd name="T16" fmla="*/ 0 h 16"/>
                <a:gd name="T17" fmla="*/ 16 w 16"/>
                <a:gd name="T18" fmla="*/ 16 h 1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6" h="16">
                  <a:moveTo>
                    <a:pt x="5" y="0"/>
                  </a:moveTo>
                  <a:lnTo>
                    <a:pt x="0" y="11"/>
                  </a:lnTo>
                  <a:lnTo>
                    <a:pt x="11" y="16"/>
                  </a:lnTo>
                  <a:lnTo>
                    <a:pt x="16" y="5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534" name="Freeform 181"/>
            <p:cNvSpPr>
              <a:spLocks/>
            </p:cNvSpPr>
            <p:nvPr/>
          </p:nvSpPr>
          <p:spPr bwMode="auto">
            <a:xfrm>
              <a:off x="5961063" y="5080000"/>
              <a:ext cx="68262" cy="50800"/>
            </a:xfrm>
            <a:custGeom>
              <a:avLst/>
              <a:gdLst>
                <a:gd name="T0" fmla="*/ 2147483647 w 43"/>
                <a:gd name="T1" fmla="*/ 0 h 32"/>
                <a:gd name="T2" fmla="*/ 0 w 43"/>
                <a:gd name="T3" fmla="*/ 2147483647 h 32"/>
                <a:gd name="T4" fmla="*/ 2147483647 w 43"/>
                <a:gd name="T5" fmla="*/ 2147483647 h 32"/>
                <a:gd name="T6" fmla="*/ 2147483647 w 43"/>
                <a:gd name="T7" fmla="*/ 2147483647 h 32"/>
                <a:gd name="T8" fmla="*/ 2147483647 w 43"/>
                <a:gd name="T9" fmla="*/ 0 h 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3"/>
                <a:gd name="T16" fmla="*/ 0 h 32"/>
                <a:gd name="T17" fmla="*/ 43 w 43"/>
                <a:gd name="T18" fmla="*/ 32 h 3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3" h="32">
                  <a:moveTo>
                    <a:pt x="5" y="0"/>
                  </a:moveTo>
                  <a:lnTo>
                    <a:pt x="0" y="11"/>
                  </a:lnTo>
                  <a:lnTo>
                    <a:pt x="38" y="32"/>
                  </a:lnTo>
                  <a:lnTo>
                    <a:pt x="43" y="22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535" name="Freeform 182"/>
            <p:cNvSpPr>
              <a:spLocks/>
            </p:cNvSpPr>
            <p:nvPr/>
          </p:nvSpPr>
          <p:spPr bwMode="auto">
            <a:xfrm>
              <a:off x="6064250" y="5140325"/>
              <a:ext cx="25400" cy="25400"/>
            </a:xfrm>
            <a:custGeom>
              <a:avLst/>
              <a:gdLst>
                <a:gd name="T0" fmla="*/ 2147483647 w 16"/>
                <a:gd name="T1" fmla="*/ 0 h 16"/>
                <a:gd name="T2" fmla="*/ 0 w 16"/>
                <a:gd name="T3" fmla="*/ 2147483647 h 16"/>
                <a:gd name="T4" fmla="*/ 2147483647 w 16"/>
                <a:gd name="T5" fmla="*/ 2147483647 h 16"/>
                <a:gd name="T6" fmla="*/ 2147483647 w 16"/>
                <a:gd name="T7" fmla="*/ 2147483647 h 16"/>
                <a:gd name="T8" fmla="*/ 2147483647 w 16"/>
                <a:gd name="T9" fmla="*/ 0 h 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6"/>
                <a:gd name="T16" fmla="*/ 0 h 16"/>
                <a:gd name="T17" fmla="*/ 16 w 16"/>
                <a:gd name="T18" fmla="*/ 16 h 1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6" h="16">
                  <a:moveTo>
                    <a:pt x="5" y="0"/>
                  </a:moveTo>
                  <a:lnTo>
                    <a:pt x="0" y="11"/>
                  </a:lnTo>
                  <a:lnTo>
                    <a:pt x="11" y="16"/>
                  </a:lnTo>
                  <a:lnTo>
                    <a:pt x="16" y="5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536" name="Freeform 183"/>
            <p:cNvSpPr>
              <a:spLocks/>
            </p:cNvSpPr>
            <p:nvPr/>
          </p:nvSpPr>
          <p:spPr bwMode="auto">
            <a:xfrm>
              <a:off x="6124575" y="5183188"/>
              <a:ext cx="68263" cy="52387"/>
            </a:xfrm>
            <a:custGeom>
              <a:avLst/>
              <a:gdLst>
                <a:gd name="T0" fmla="*/ 2147483647 w 43"/>
                <a:gd name="T1" fmla="*/ 0 h 33"/>
                <a:gd name="T2" fmla="*/ 0 w 43"/>
                <a:gd name="T3" fmla="*/ 2147483647 h 33"/>
                <a:gd name="T4" fmla="*/ 2147483647 w 43"/>
                <a:gd name="T5" fmla="*/ 2147483647 h 33"/>
                <a:gd name="T6" fmla="*/ 2147483647 w 43"/>
                <a:gd name="T7" fmla="*/ 2147483647 h 33"/>
                <a:gd name="T8" fmla="*/ 2147483647 w 43"/>
                <a:gd name="T9" fmla="*/ 0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3"/>
                <a:gd name="T16" fmla="*/ 0 h 33"/>
                <a:gd name="T17" fmla="*/ 43 w 43"/>
                <a:gd name="T18" fmla="*/ 33 h 3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3" h="33">
                  <a:moveTo>
                    <a:pt x="5" y="0"/>
                  </a:moveTo>
                  <a:lnTo>
                    <a:pt x="0" y="11"/>
                  </a:lnTo>
                  <a:lnTo>
                    <a:pt x="38" y="33"/>
                  </a:lnTo>
                  <a:lnTo>
                    <a:pt x="43" y="22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537" name="Freeform 184"/>
            <p:cNvSpPr>
              <a:spLocks/>
            </p:cNvSpPr>
            <p:nvPr/>
          </p:nvSpPr>
          <p:spPr bwMode="auto">
            <a:xfrm>
              <a:off x="6227763" y="5243513"/>
              <a:ext cx="25400" cy="25400"/>
            </a:xfrm>
            <a:custGeom>
              <a:avLst/>
              <a:gdLst>
                <a:gd name="T0" fmla="*/ 2147483647 w 16"/>
                <a:gd name="T1" fmla="*/ 0 h 16"/>
                <a:gd name="T2" fmla="*/ 0 w 16"/>
                <a:gd name="T3" fmla="*/ 2147483647 h 16"/>
                <a:gd name="T4" fmla="*/ 2147483647 w 16"/>
                <a:gd name="T5" fmla="*/ 2147483647 h 16"/>
                <a:gd name="T6" fmla="*/ 2147483647 w 16"/>
                <a:gd name="T7" fmla="*/ 2147483647 h 16"/>
                <a:gd name="T8" fmla="*/ 2147483647 w 16"/>
                <a:gd name="T9" fmla="*/ 0 h 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6"/>
                <a:gd name="T16" fmla="*/ 0 h 16"/>
                <a:gd name="T17" fmla="*/ 16 w 16"/>
                <a:gd name="T18" fmla="*/ 16 h 1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6" h="16">
                  <a:moveTo>
                    <a:pt x="6" y="0"/>
                  </a:moveTo>
                  <a:lnTo>
                    <a:pt x="0" y="11"/>
                  </a:lnTo>
                  <a:lnTo>
                    <a:pt x="11" y="16"/>
                  </a:lnTo>
                  <a:lnTo>
                    <a:pt x="16" y="5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538" name="Freeform 185"/>
            <p:cNvSpPr>
              <a:spLocks/>
            </p:cNvSpPr>
            <p:nvPr/>
          </p:nvSpPr>
          <p:spPr bwMode="auto">
            <a:xfrm>
              <a:off x="6288088" y="5278438"/>
              <a:ext cx="60325" cy="50800"/>
            </a:xfrm>
            <a:custGeom>
              <a:avLst/>
              <a:gdLst>
                <a:gd name="T0" fmla="*/ 2147483647 w 38"/>
                <a:gd name="T1" fmla="*/ 0 h 32"/>
                <a:gd name="T2" fmla="*/ 0 w 38"/>
                <a:gd name="T3" fmla="*/ 2147483647 h 32"/>
                <a:gd name="T4" fmla="*/ 2147483647 w 38"/>
                <a:gd name="T5" fmla="*/ 2147483647 h 32"/>
                <a:gd name="T6" fmla="*/ 2147483647 w 38"/>
                <a:gd name="T7" fmla="*/ 2147483647 h 32"/>
                <a:gd name="T8" fmla="*/ 2147483647 w 38"/>
                <a:gd name="T9" fmla="*/ 0 h 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8"/>
                <a:gd name="T16" fmla="*/ 0 h 32"/>
                <a:gd name="T17" fmla="*/ 38 w 38"/>
                <a:gd name="T18" fmla="*/ 32 h 3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8" h="32">
                  <a:moveTo>
                    <a:pt x="6" y="0"/>
                  </a:moveTo>
                  <a:lnTo>
                    <a:pt x="0" y="11"/>
                  </a:lnTo>
                  <a:lnTo>
                    <a:pt x="33" y="32"/>
                  </a:lnTo>
                  <a:lnTo>
                    <a:pt x="38" y="22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539" name="Freeform 186"/>
            <p:cNvSpPr>
              <a:spLocks/>
            </p:cNvSpPr>
            <p:nvPr/>
          </p:nvSpPr>
          <p:spPr bwMode="auto">
            <a:xfrm>
              <a:off x="6391275" y="5338763"/>
              <a:ext cx="17463" cy="25400"/>
            </a:xfrm>
            <a:custGeom>
              <a:avLst/>
              <a:gdLst>
                <a:gd name="T0" fmla="*/ 2147483647 w 11"/>
                <a:gd name="T1" fmla="*/ 0 h 16"/>
                <a:gd name="T2" fmla="*/ 0 w 11"/>
                <a:gd name="T3" fmla="*/ 2147483647 h 16"/>
                <a:gd name="T4" fmla="*/ 2147483647 w 11"/>
                <a:gd name="T5" fmla="*/ 2147483647 h 16"/>
                <a:gd name="T6" fmla="*/ 2147483647 w 11"/>
                <a:gd name="T7" fmla="*/ 2147483647 h 16"/>
                <a:gd name="T8" fmla="*/ 2147483647 w 11"/>
                <a:gd name="T9" fmla="*/ 0 h 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"/>
                <a:gd name="T16" fmla="*/ 0 h 16"/>
                <a:gd name="T17" fmla="*/ 11 w 11"/>
                <a:gd name="T18" fmla="*/ 16 h 1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" h="16">
                  <a:moveTo>
                    <a:pt x="6" y="0"/>
                  </a:moveTo>
                  <a:lnTo>
                    <a:pt x="0" y="11"/>
                  </a:lnTo>
                  <a:lnTo>
                    <a:pt x="6" y="16"/>
                  </a:lnTo>
                  <a:lnTo>
                    <a:pt x="11" y="5"/>
                  </a:lnTo>
                  <a:lnTo>
                    <a:pt x="6" y="0"/>
                  </a:lnTo>
                  <a:close/>
                </a:path>
              </a:pathLst>
            </a:custGeom>
            <a:solidFill>
              <a:schemeClr val="tx1"/>
            </a:solidFill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19540" name="Freeform 187"/>
            <p:cNvSpPr>
              <a:spLocks/>
            </p:cNvSpPr>
            <p:nvPr/>
          </p:nvSpPr>
          <p:spPr bwMode="auto">
            <a:xfrm>
              <a:off x="6443663" y="5381625"/>
              <a:ext cx="68262" cy="52388"/>
            </a:xfrm>
            <a:custGeom>
              <a:avLst/>
              <a:gdLst>
                <a:gd name="T0" fmla="*/ 2147483647 w 43"/>
                <a:gd name="T1" fmla="*/ 0 h 33"/>
                <a:gd name="T2" fmla="*/ 0 w 43"/>
                <a:gd name="T3" fmla="*/ 2147483647 h 33"/>
                <a:gd name="T4" fmla="*/ 2147483647 w 43"/>
                <a:gd name="T5" fmla="*/ 2147483647 h 33"/>
                <a:gd name="T6" fmla="*/ 2147483647 w 43"/>
                <a:gd name="T7" fmla="*/ 2147483647 h 33"/>
                <a:gd name="T8" fmla="*/ 2147483647 w 43"/>
                <a:gd name="T9" fmla="*/ 0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3"/>
                <a:gd name="T16" fmla="*/ 0 h 33"/>
                <a:gd name="T17" fmla="*/ 43 w 43"/>
                <a:gd name="T18" fmla="*/ 33 h 3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3" h="33">
                  <a:moveTo>
                    <a:pt x="5" y="0"/>
                  </a:moveTo>
                  <a:lnTo>
                    <a:pt x="0" y="11"/>
                  </a:lnTo>
                  <a:lnTo>
                    <a:pt x="38" y="33"/>
                  </a:lnTo>
                  <a:lnTo>
                    <a:pt x="43" y="22"/>
                  </a:lnTo>
                  <a:lnTo>
                    <a:pt x="5" y="0"/>
                  </a:lnTo>
                  <a:close/>
                </a:path>
              </a:pathLst>
            </a:custGeom>
            <a:solidFill>
              <a:schemeClr val="tx1"/>
            </a:solidFill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19541" name="Freeform 188"/>
            <p:cNvSpPr>
              <a:spLocks/>
            </p:cNvSpPr>
            <p:nvPr/>
          </p:nvSpPr>
          <p:spPr bwMode="auto">
            <a:xfrm>
              <a:off x="6546850" y="5441950"/>
              <a:ext cx="26988" cy="25400"/>
            </a:xfrm>
            <a:custGeom>
              <a:avLst/>
              <a:gdLst>
                <a:gd name="T0" fmla="*/ 2147483647 w 17"/>
                <a:gd name="T1" fmla="*/ 0 h 16"/>
                <a:gd name="T2" fmla="*/ 0 w 17"/>
                <a:gd name="T3" fmla="*/ 2147483647 h 16"/>
                <a:gd name="T4" fmla="*/ 2147483647 w 17"/>
                <a:gd name="T5" fmla="*/ 2147483647 h 16"/>
                <a:gd name="T6" fmla="*/ 2147483647 w 17"/>
                <a:gd name="T7" fmla="*/ 2147483647 h 16"/>
                <a:gd name="T8" fmla="*/ 2147483647 w 17"/>
                <a:gd name="T9" fmla="*/ 0 h 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7"/>
                <a:gd name="T16" fmla="*/ 0 h 16"/>
                <a:gd name="T17" fmla="*/ 17 w 17"/>
                <a:gd name="T18" fmla="*/ 16 h 1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7" h="16">
                  <a:moveTo>
                    <a:pt x="6" y="0"/>
                  </a:moveTo>
                  <a:lnTo>
                    <a:pt x="0" y="11"/>
                  </a:lnTo>
                  <a:lnTo>
                    <a:pt x="11" y="16"/>
                  </a:lnTo>
                  <a:lnTo>
                    <a:pt x="17" y="5"/>
                  </a:lnTo>
                  <a:lnTo>
                    <a:pt x="6" y="0"/>
                  </a:lnTo>
                  <a:close/>
                </a:path>
              </a:pathLst>
            </a:custGeom>
            <a:solidFill>
              <a:schemeClr val="tx1"/>
            </a:solidFill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19542" name="Freeform 189"/>
            <p:cNvSpPr>
              <a:spLocks/>
            </p:cNvSpPr>
            <p:nvPr/>
          </p:nvSpPr>
          <p:spPr bwMode="auto">
            <a:xfrm>
              <a:off x="6607175" y="5476875"/>
              <a:ext cx="69850" cy="50800"/>
            </a:xfrm>
            <a:custGeom>
              <a:avLst/>
              <a:gdLst>
                <a:gd name="T0" fmla="*/ 2147483647 w 44"/>
                <a:gd name="T1" fmla="*/ 0 h 32"/>
                <a:gd name="T2" fmla="*/ 0 w 44"/>
                <a:gd name="T3" fmla="*/ 2147483647 h 32"/>
                <a:gd name="T4" fmla="*/ 2147483647 w 44"/>
                <a:gd name="T5" fmla="*/ 2147483647 h 32"/>
                <a:gd name="T6" fmla="*/ 2147483647 w 44"/>
                <a:gd name="T7" fmla="*/ 2147483647 h 32"/>
                <a:gd name="T8" fmla="*/ 2147483647 w 44"/>
                <a:gd name="T9" fmla="*/ 0 h 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4"/>
                <a:gd name="T16" fmla="*/ 0 h 32"/>
                <a:gd name="T17" fmla="*/ 44 w 44"/>
                <a:gd name="T18" fmla="*/ 32 h 3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4" h="32">
                  <a:moveTo>
                    <a:pt x="6" y="0"/>
                  </a:moveTo>
                  <a:lnTo>
                    <a:pt x="0" y="11"/>
                  </a:lnTo>
                  <a:lnTo>
                    <a:pt x="38" y="32"/>
                  </a:lnTo>
                  <a:lnTo>
                    <a:pt x="44" y="22"/>
                  </a:lnTo>
                  <a:lnTo>
                    <a:pt x="6" y="0"/>
                  </a:lnTo>
                  <a:close/>
                </a:path>
              </a:pathLst>
            </a:custGeom>
            <a:solidFill>
              <a:schemeClr val="tx1"/>
            </a:solidFill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19543" name="Freeform 191"/>
            <p:cNvSpPr>
              <a:spLocks/>
            </p:cNvSpPr>
            <p:nvPr/>
          </p:nvSpPr>
          <p:spPr bwMode="auto">
            <a:xfrm>
              <a:off x="1751013" y="1533525"/>
              <a:ext cx="93662" cy="77788"/>
            </a:xfrm>
            <a:custGeom>
              <a:avLst/>
              <a:gdLst>
                <a:gd name="T0" fmla="*/ 2147483647 w 59"/>
                <a:gd name="T1" fmla="*/ 0 h 49"/>
                <a:gd name="T2" fmla="*/ 0 w 59"/>
                <a:gd name="T3" fmla="*/ 2147483647 h 49"/>
                <a:gd name="T4" fmla="*/ 2147483647 w 59"/>
                <a:gd name="T5" fmla="*/ 2147483647 h 49"/>
                <a:gd name="T6" fmla="*/ 2147483647 w 59"/>
                <a:gd name="T7" fmla="*/ 2147483647 h 49"/>
                <a:gd name="T8" fmla="*/ 2147483647 w 59"/>
                <a:gd name="T9" fmla="*/ 0 h 4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9"/>
                <a:gd name="T16" fmla="*/ 0 h 49"/>
                <a:gd name="T17" fmla="*/ 59 w 59"/>
                <a:gd name="T18" fmla="*/ 49 h 4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9" h="49">
                  <a:moveTo>
                    <a:pt x="5" y="0"/>
                  </a:moveTo>
                  <a:lnTo>
                    <a:pt x="0" y="16"/>
                  </a:lnTo>
                  <a:lnTo>
                    <a:pt x="54" y="49"/>
                  </a:lnTo>
                  <a:lnTo>
                    <a:pt x="59" y="3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chemeClr val="bg1"/>
            </a:solidFill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19544" name="Freeform 192"/>
            <p:cNvSpPr>
              <a:spLocks/>
            </p:cNvSpPr>
            <p:nvPr/>
          </p:nvSpPr>
          <p:spPr bwMode="auto">
            <a:xfrm>
              <a:off x="1897063" y="1620838"/>
              <a:ext cx="103187" cy="85725"/>
            </a:xfrm>
            <a:custGeom>
              <a:avLst/>
              <a:gdLst>
                <a:gd name="T0" fmla="*/ 2147483647 w 65"/>
                <a:gd name="T1" fmla="*/ 0 h 54"/>
                <a:gd name="T2" fmla="*/ 0 w 65"/>
                <a:gd name="T3" fmla="*/ 2147483647 h 54"/>
                <a:gd name="T4" fmla="*/ 2147483647 w 65"/>
                <a:gd name="T5" fmla="*/ 2147483647 h 54"/>
                <a:gd name="T6" fmla="*/ 2147483647 w 65"/>
                <a:gd name="T7" fmla="*/ 2147483647 h 54"/>
                <a:gd name="T8" fmla="*/ 2147483647 w 65"/>
                <a:gd name="T9" fmla="*/ 0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5"/>
                <a:gd name="T16" fmla="*/ 0 h 54"/>
                <a:gd name="T17" fmla="*/ 65 w 65"/>
                <a:gd name="T18" fmla="*/ 54 h 5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5" h="54">
                  <a:moveTo>
                    <a:pt x="6" y="0"/>
                  </a:moveTo>
                  <a:lnTo>
                    <a:pt x="0" y="16"/>
                  </a:lnTo>
                  <a:lnTo>
                    <a:pt x="60" y="54"/>
                  </a:lnTo>
                  <a:lnTo>
                    <a:pt x="65" y="38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545" name="Freeform 193"/>
            <p:cNvSpPr>
              <a:spLocks/>
            </p:cNvSpPr>
            <p:nvPr/>
          </p:nvSpPr>
          <p:spPr bwMode="auto">
            <a:xfrm>
              <a:off x="2052638" y="1714500"/>
              <a:ext cx="103187" cy="77788"/>
            </a:xfrm>
            <a:custGeom>
              <a:avLst/>
              <a:gdLst>
                <a:gd name="T0" fmla="*/ 2147483647 w 65"/>
                <a:gd name="T1" fmla="*/ 0 h 49"/>
                <a:gd name="T2" fmla="*/ 0 w 65"/>
                <a:gd name="T3" fmla="*/ 2147483647 h 49"/>
                <a:gd name="T4" fmla="*/ 2147483647 w 65"/>
                <a:gd name="T5" fmla="*/ 2147483647 h 49"/>
                <a:gd name="T6" fmla="*/ 2147483647 w 65"/>
                <a:gd name="T7" fmla="*/ 2147483647 h 49"/>
                <a:gd name="T8" fmla="*/ 2147483647 w 65"/>
                <a:gd name="T9" fmla="*/ 0 h 4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5"/>
                <a:gd name="T16" fmla="*/ 0 h 49"/>
                <a:gd name="T17" fmla="*/ 65 w 65"/>
                <a:gd name="T18" fmla="*/ 49 h 4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5" h="49">
                  <a:moveTo>
                    <a:pt x="5" y="0"/>
                  </a:moveTo>
                  <a:lnTo>
                    <a:pt x="0" y="17"/>
                  </a:lnTo>
                  <a:lnTo>
                    <a:pt x="60" y="49"/>
                  </a:lnTo>
                  <a:lnTo>
                    <a:pt x="65" y="3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546" name="Freeform 194"/>
            <p:cNvSpPr>
              <a:spLocks/>
            </p:cNvSpPr>
            <p:nvPr/>
          </p:nvSpPr>
          <p:spPr bwMode="auto">
            <a:xfrm>
              <a:off x="2208213" y="1809750"/>
              <a:ext cx="103187" cy="77788"/>
            </a:xfrm>
            <a:custGeom>
              <a:avLst/>
              <a:gdLst>
                <a:gd name="T0" fmla="*/ 2147483647 w 65"/>
                <a:gd name="T1" fmla="*/ 0 h 49"/>
                <a:gd name="T2" fmla="*/ 0 w 65"/>
                <a:gd name="T3" fmla="*/ 2147483647 h 49"/>
                <a:gd name="T4" fmla="*/ 2147483647 w 65"/>
                <a:gd name="T5" fmla="*/ 2147483647 h 49"/>
                <a:gd name="T6" fmla="*/ 2147483647 w 65"/>
                <a:gd name="T7" fmla="*/ 2147483647 h 49"/>
                <a:gd name="T8" fmla="*/ 2147483647 w 65"/>
                <a:gd name="T9" fmla="*/ 0 h 4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5"/>
                <a:gd name="T16" fmla="*/ 0 h 49"/>
                <a:gd name="T17" fmla="*/ 65 w 65"/>
                <a:gd name="T18" fmla="*/ 49 h 4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5" h="49">
                  <a:moveTo>
                    <a:pt x="5" y="0"/>
                  </a:moveTo>
                  <a:lnTo>
                    <a:pt x="0" y="16"/>
                  </a:lnTo>
                  <a:lnTo>
                    <a:pt x="60" y="49"/>
                  </a:lnTo>
                  <a:lnTo>
                    <a:pt x="65" y="3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547" name="Freeform 195"/>
            <p:cNvSpPr>
              <a:spLocks/>
            </p:cNvSpPr>
            <p:nvPr/>
          </p:nvSpPr>
          <p:spPr bwMode="auto">
            <a:xfrm>
              <a:off x="2363788" y="1905000"/>
              <a:ext cx="103187" cy="77788"/>
            </a:xfrm>
            <a:custGeom>
              <a:avLst/>
              <a:gdLst>
                <a:gd name="T0" fmla="*/ 2147483647 w 65"/>
                <a:gd name="T1" fmla="*/ 0 h 49"/>
                <a:gd name="T2" fmla="*/ 0 w 65"/>
                <a:gd name="T3" fmla="*/ 2147483647 h 49"/>
                <a:gd name="T4" fmla="*/ 2147483647 w 65"/>
                <a:gd name="T5" fmla="*/ 2147483647 h 49"/>
                <a:gd name="T6" fmla="*/ 2147483647 w 65"/>
                <a:gd name="T7" fmla="*/ 2147483647 h 49"/>
                <a:gd name="T8" fmla="*/ 2147483647 w 65"/>
                <a:gd name="T9" fmla="*/ 0 h 4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5"/>
                <a:gd name="T16" fmla="*/ 0 h 49"/>
                <a:gd name="T17" fmla="*/ 65 w 65"/>
                <a:gd name="T18" fmla="*/ 49 h 4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5" h="49">
                  <a:moveTo>
                    <a:pt x="5" y="0"/>
                  </a:moveTo>
                  <a:lnTo>
                    <a:pt x="0" y="16"/>
                  </a:lnTo>
                  <a:lnTo>
                    <a:pt x="59" y="49"/>
                  </a:lnTo>
                  <a:lnTo>
                    <a:pt x="65" y="32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548" name="Freeform 196"/>
            <p:cNvSpPr>
              <a:spLocks/>
            </p:cNvSpPr>
            <p:nvPr/>
          </p:nvSpPr>
          <p:spPr bwMode="auto">
            <a:xfrm>
              <a:off x="2517775" y="2000250"/>
              <a:ext cx="104775" cy="77788"/>
            </a:xfrm>
            <a:custGeom>
              <a:avLst/>
              <a:gdLst>
                <a:gd name="T0" fmla="*/ 2147483647 w 66"/>
                <a:gd name="T1" fmla="*/ 0 h 49"/>
                <a:gd name="T2" fmla="*/ 0 w 66"/>
                <a:gd name="T3" fmla="*/ 2147483647 h 49"/>
                <a:gd name="T4" fmla="*/ 2147483647 w 66"/>
                <a:gd name="T5" fmla="*/ 2147483647 h 49"/>
                <a:gd name="T6" fmla="*/ 2147483647 w 66"/>
                <a:gd name="T7" fmla="*/ 2147483647 h 49"/>
                <a:gd name="T8" fmla="*/ 2147483647 w 66"/>
                <a:gd name="T9" fmla="*/ 0 h 4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6"/>
                <a:gd name="T16" fmla="*/ 0 h 49"/>
                <a:gd name="T17" fmla="*/ 66 w 66"/>
                <a:gd name="T18" fmla="*/ 49 h 4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6" h="49">
                  <a:moveTo>
                    <a:pt x="6" y="0"/>
                  </a:moveTo>
                  <a:lnTo>
                    <a:pt x="0" y="16"/>
                  </a:lnTo>
                  <a:lnTo>
                    <a:pt x="60" y="49"/>
                  </a:lnTo>
                  <a:lnTo>
                    <a:pt x="66" y="32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549" name="Freeform 197"/>
            <p:cNvSpPr>
              <a:spLocks/>
            </p:cNvSpPr>
            <p:nvPr/>
          </p:nvSpPr>
          <p:spPr bwMode="auto">
            <a:xfrm>
              <a:off x="2673350" y="2093913"/>
              <a:ext cx="103188" cy="77787"/>
            </a:xfrm>
            <a:custGeom>
              <a:avLst/>
              <a:gdLst>
                <a:gd name="T0" fmla="*/ 2147483647 w 65"/>
                <a:gd name="T1" fmla="*/ 0 h 49"/>
                <a:gd name="T2" fmla="*/ 0 w 65"/>
                <a:gd name="T3" fmla="*/ 2147483647 h 49"/>
                <a:gd name="T4" fmla="*/ 2147483647 w 65"/>
                <a:gd name="T5" fmla="*/ 2147483647 h 49"/>
                <a:gd name="T6" fmla="*/ 2147483647 w 65"/>
                <a:gd name="T7" fmla="*/ 2147483647 h 49"/>
                <a:gd name="T8" fmla="*/ 2147483647 w 65"/>
                <a:gd name="T9" fmla="*/ 0 h 4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5"/>
                <a:gd name="T16" fmla="*/ 0 h 49"/>
                <a:gd name="T17" fmla="*/ 65 w 65"/>
                <a:gd name="T18" fmla="*/ 49 h 4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5" h="49">
                  <a:moveTo>
                    <a:pt x="6" y="0"/>
                  </a:moveTo>
                  <a:lnTo>
                    <a:pt x="0" y="17"/>
                  </a:lnTo>
                  <a:lnTo>
                    <a:pt x="60" y="49"/>
                  </a:lnTo>
                  <a:lnTo>
                    <a:pt x="65" y="33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550" name="Freeform 198"/>
            <p:cNvSpPr>
              <a:spLocks/>
            </p:cNvSpPr>
            <p:nvPr/>
          </p:nvSpPr>
          <p:spPr bwMode="auto">
            <a:xfrm>
              <a:off x="2828925" y="2181225"/>
              <a:ext cx="103188" cy="85725"/>
            </a:xfrm>
            <a:custGeom>
              <a:avLst/>
              <a:gdLst>
                <a:gd name="T0" fmla="*/ 2147483647 w 65"/>
                <a:gd name="T1" fmla="*/ 0 h 54"/>
                <a:gd name="T2" fmla="*/ 0 w 65"/>
                <a:gd name="T3" fmla="*/ 2147483647 h 54"/>
                <a:gd name="T4" fmla="*/ 2147483647 w 65"/>
                <a:gd name="T5" fmla="*/ 2147483647 h 54"/>
                <a:gd name="T6" fmla="*/ 2147483647 w 65"/>
                <a:gd name="T7" fmla="*/ 2147483647 h 54"/>
                <a:gd name="T8" fmla="*/ 2147483647 w 65"/>
                <a:gd name="T9" fmla="*/ 0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5"/>
                <a:gd name="T16" fmla="*/ 0 h 54"/>
                <a:gd name="T17" fmla="*/ 65 w 65"/>
                <a:gd name="T18" fmla="*/ 54 h 5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5" h="54">
                  <a:moveTo>
                    <a:pt x="5" y="0"/>
                  </a:moveTo>
                  <a:lnTo>
                    <a:pt x="0" y="16"/>
                  </a:lnTo>
                  <a:lnTo>
                    <a:pt x="60" y="54"/>
                  </a:lnTo>
                  <a:lnTo>
                    <a:pt x="65" y="38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551" name="Freeform 199"/>
            <p:cNvSpPr>
              <a:spLocks/>
            </p:cNvSpPr>
            <p:nvPr/>
          </p:nvSpPr>
          <p:spPr bwMode="auto">
            <a:xfrm>
              <a:off x="2984500" y="2276475"/>
              <a:ext cx="103188" cy="76200"/>
            </a:xfrm>
            <a:custGeom>
              <a:avLst/>
              <a:gdLst>
                <a:gd name="T0" fmla="*/ 2147483647 w 65"/>
                <a:gd name="T1" fmla="*/ 0 h 48"/>
                <a:gd name="T2" fmla="*/ 0 w 65"/>
                <a:gd name="T3" fmla="*/ 2147483647 h 48"/>
                <a:gd name="T4" fmla="*/ 2147483647 w 65"/>
                <a:gd name="T5" fmla="*/ 2147483647 h 48"/>
                <a:gd name="T6" fmla="*/ 2147483647 w 65"/>
                <a:gd name="T7" fmla="*/ 2147483647 h 48"/>
                <a:gd name="T8" fmla="*/ 2147483647 w 65"/>
                <a:gd name="T9" fmla="*/ 0 h 4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5"/>
                <a:gd name="T16" fmla="*/ 0 h 48"/>
                <a:gd name="T17" fmla="*/ 65 w 65"/>
                <a:gd name="T18" fmla="*/ 48 h 4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5" h="48">
                  <a:moveTo>
                    <a:pt x="5" y="0"/>
                  </a:moveTo>
                  <a:lnTo>
                    <a:pt x="0" y="16"/>
                  </a:lnTo>
                  <a:lnTo>
                    <a:pt x="60" y="48"/>
                  </a:lnTo>
                  <a:lnTo>
                    <a:pt x="65" y="32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552" name="Freeform 200"/>
            <p:cNvSpPr>
              <a:spLocks/>
            </p:cNvSpPr>
            <p:nvPr/>
          </p:nvSpPr>
          <p:spPr bwMode="auto">
            <a:xfrm>
              <a:off x="3140075" y="2370138"/>
              <a:ext cx="103188" cy="77787"/>
            </a:xfrm>
            <a:custGeom>
              <a:avLst/>
              <a:gdLst>
                <a:gd name="T0" fmla="*/ 2147483647 w 65"/>
                <a:gd name="T1" fmla="*/ 0 h 49"/>
                <a:gd name="T2" fmla="*/ 0 w 65"/>
                <a:gd name="T3" fmla="*/ 2147483647 h 49"/>
                <a:gd name="T4" fmla="*/ 2147483647 w 65"/>
                <a:gd name="T5" fmla="*/ 2147483647 h 49"/>
                <a:gd name="T6" fmla="*/ 2147483647 w 65"/>
                <a:gd name="T7" fmla="*/ 2147483647 h 49"/>
                <a:gd name="T8" fmla="*/ 2147483647 w 65"/>
                <a:gd name="T9" fmla="*/ 0 h 4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5"/>
                <a:gd name="T16" fmla="*/ 0 h 49"/>
                <a:gd name="T17" fmla="*/ 65 w 65"/>
                <a:gd name="T18" fmla="*/ 49 h 4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5" h="49">
                  <a:moveTo>
                    <a:pt x="5" y="0"/>
                  </a:moveTo>
                  <a:lnTo>
                    <a:pt x="0" y="17"/>
                  </a:lnTo>
                  <a:lnTo>
                    <a:pt x="59" y="49"/>
                  </a:lnTo>
                  <a:lnTo>
                    <a:pt x="65" y="3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553" name="Freeform 201"/>
            <p:cNvSpPr>
              <a:spLocks/>
            </p:cNvSpPr>
            <p:nvPr/>
          </p:nvSpPr>
          <p:spPr bwMode="auto">
            <a:xfrm>
              <a:off x="3294063" y="2465388"/>
              <a:ext cx="104775" cy="77787"/>
            </a:xfrm>
            <a:custGeom>
              <a:avLst/>
              <a:gdLst>
                <a:gd name="T0" fmla="*/ 2147483647 w 66"/>
                <a:gd name="T1" fmla="*/ 0 h 49"/>
                <a:gd name="T2" fmla="*/ 0 w 66"/>
                <a:gd name="T3" fmla="*/ 2147483647 h 49"/>
                <a:gd name="T4" fmla="*/ 2147483647 w 66"/>
                <a:gd name="T5" fmla="*/ 2147483647 h 49"/>
                <a:gd name="T6" fmla="*/ 2147483647 w 66"/>
                <a:gd name="T7" fmla="*/ 2147483647 h 49"/>
                <a:gd name="T8" fmla="*/ 2147483647 w 66"/>
                <a:gd name="T9" fmla="*/ 0 h 4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6"/>
                <a:gd name="T16" fmla="*/ 0 h 49"/>
                <a:gd name="T17" fmla="*/ 66 w 66"/>
                <a:gd name="T18" fmla="*/ 49 h 4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6" h="49">
                  <a:moveTo>
                    <a:pt x="6" y="0"/>
                  </a:moveTo>
                  <a:lnTo>
                    <a:pt x="0" y="16"/>
                  </a:lnTo>
                  <a:lnTo>
                    <a:pt x="60" y="49"/>
                  </a:lnTo>
                  <a:lnTo>
                    <a:pt x="66" y="33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554" name="Freeform 202"/>
            <p:cNvSpPr>
              <a:spLocks/>
            </p:cNvSpPr>
            <p:nvPr/>
          </p:nvSpPr>
          <p:spPr bwMode="auto">
            <a:xfrm>
              <a:off x="3449638" y="2560638"/>
              <a:ext cx="103187" cy="77787"/>
            </a:xfrm>
            <a:custGeom>
              <a:avLst/>
              <a:gdLst>
                <a:gd name="T0" fmla="*/ 2147483647 w 65"/>
                <a:gd name="T1" fmla="*/ 0 h 49"/>
                <a:gd name="T2" fmla="*/ 0 w 65"/>
                <a:gd name="T3" fmla="*/ 2147483647 h 49"/>
                <a:gd name="T4" fmla="*/ 2147483647 w 65"/>
                <a:gd name="T5" fmla="*/ 2147483647 h 49"/>
                <a:gd name="T6" fmla="*/ 2147483647 w 65"/>
                <a:gd name="T7" fmla="*/ 2147483647 h 49"/>
                <a:gd name="T8" fmla="*/ 2147483647 w 65"/>
                <a:gd name="T9" fmla="*/ 0 h 4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5"/>
                <a:gd name="T16" fmla="*/ 0 h 49"/>
                <a:gd name="T17" fmla="*/ 65 w 65"/>
                <a:gd name="T18" fmla="*/ 49 h 4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5" h="49">
                  <a:moveTo>
                    <a:pt x="6" y="0"/>
                  </a:moveTo>
                  <a:lnTo>
                    <a:pt x="0" y="16"/>
                  </a:lnTo>
                  <a:lnTo>
                    <a:pt x="60" y="49"/>
                  </a:lnTo>
                  <a:lnTo>
                    <a:pt x="65" y="32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555" name="Freeform 203"/>
            <p:cNvSpPr>
              <a:spLocks/>
            </p:cNvSpPr>
            <p:nvPr/>
          </p:nvSpPr>
          <p:spPr bwMode="auto">
            <a:xfrm>
              <a:off x="3605213" y="2655888"/>
              <a:ext cx="103187" cy="77787"/>
            </a:xfrm>
            <a:custGeom>
              <a:avLst/>
              <a:gdLst>
                <a:gd name="T0" fmla="*/ 2147483647 w 65"/>
                <a:gd name="T1" fmla="*/ 0 h 49"/>
                <a:gd name="T2" fmla="*/ 0 w 65"/>
                <a:gd name="T3" fmla="*/ 2147483647 h 49"/>
                <a:gd name="T4" fmla="*/ 2147483647 w 65"/>
                <a:gd name="T5" fmla="*/ 2147483647 h 49"/>
                <a:gd name="T6" fmla="*/ 2147483647 w 65"/>
                <a:gd name="T7" fmla="*/ 2147483647 h 49"/>
                <a:gd name="T8" fmla="*/ 2147483647 w 65"/>
                <a:gd name="T9" fmla="*/ 0 h 4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5"/>
                <a:gd name="T16" fmla="*/ 0 h 49"/>
                <a:gd name="T17" fmla="*/ 65 w 65"/>
                <a:gd name="T18" fmla="*/ 49 h 4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5" h="49">
                  <a:moveTo>
                    <a:pt x="6" y="0"/>
                  </a:moveTo>
                  <a:lnTo>
                    <a:pt x="0" y="16"/>
                  </a:lnTo>
                  <a:lnTo>
                    <a:pt x="60" y="49"/>
                  </a:lnTo>
                  <a:lnTo>
                    <a:pt x="65" y="32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556" name="Freeform 204"/>
            <p:cNvSpPr>
              <a:spLocks/>
            </p:cNvSpPr>
            <p:nvPr/>
          </p:nvSpPr>
          <p:spPr bwMode="auto">
            <a:xfrm>
              <a:off x="3760788" y="2741613"/>
              <a:ext cx="103187" cy="85725"/>
            </a:xfrm>
            <a:custGeom>
              <a:avLst/>
              <a:gdLst>
                <a:gd name="T0" fmla="*/ 2147483647 w 65"/>
                <a:gd name="T1" fmla="*/ 0 h 54"/>
                <a:gd name="T2" fmla="*/ 0 w 65"/>
                <a:gd name="T3" fmla="*/ 2147483647 h 54"/>
                <a:gd name="T4" fmla="*/ 2147483647 w 65"/>
                <a:gd name="T5" fmla="*/ 2147483647 h 54"/>
                <a:gd name="T6" fmla="*/ 2147483647 w 65"/>
                <a:gd name="T7" fmla="*/ 2147483647 h 54"/>
                <a:gd name="T8" fmla="*/ 2147483647 w 65"/>
                <a:gd name="T9" fmla="*/ 0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5"/>
                <a:gd name="T16" fmla="*/ 0 h 54"/>
                <a:gd name="T17" fmla="*/ 65 w 65"/>
                <a:gd name="T18" fmla="*/ 54 h 5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5" h="54">
                  <a:moveTo>
                    <a:pt x="5" y="0"/>
                  </a:moveTo>
                  <a:lnTo>
                    <a:pt x="0" y="16"/>
                  </a:lnTo>
                  <a:lnTo>
                    <a:pt x="60" y="54"/>
                  </a:lnTo>
                  <a:lnTo>
                    <a:pt x="65" y="38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557" name="Freeform 205"/>
            <p:cNvSpPr>
              <a:spLocks/>
            </p:cNvSpPr>
            <p:nvPr/>
          </p:nvSpPr>
          <p:spPr bwMode="auto">
            <a:xfrm>
              <a:off x="3916363" y="2836863"/>
              <a:ext cx="103187" cy="77787"/>
            </a:xfrm>
            <a:custGeom>
              <a:avLst/>
              <a:gdLst>
                <a:gd name="T0" fmla="*/ 2147483647 w 65"/>
                <a:gd name="T1" fmla="*/ 0 h 49"/>
                <a:gd name="T2" fmla="*/ 0 w 65"/>
                <a:gd name="T3" fmla="*/ 2147483647 h 49"/>
                <a:gd name="T4" fmla="*/ 2147483647 w 65"/>
                <a:gd name="T5" fmla="*/ 2147483647 h 49"/>
                <a:gd name="T6" fmla="*/ 2147483647 w 65"/>
                <a:gd name="T7" fmla="*/ 2147483647 h 49"/>
                <a:gd name="T8" fmla="*/ 2147483647 w 65"/>
                <a:gd name="T9" fmla="*/ 0 h 4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5"/>
                <a:gd name="T16" fmla="*/ 0 h 49"/>
                <a:gd name="T17" fmla="*/ 65 w 65"/>
                <a:gd name="T18" fmla="*/ 49 h 4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5" h="49">
                  <a:moveTo>
                    <a:pt x="5" y="0"/>
                  </a:moveTo>
                  <a:lnTo>
                    <a:pt x="0" y="16"/>
                  </a:lnTo>
                  <a:lnTo>
                    <a:pt x="60" y="49"/>
                  </a:lnTo>
                  <a:lnTo>
                    <a:pt x="65" y="32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558" name="Freeform 206"/>
            <p:cNvSpPr>
              <a:spLocks/>
            </p:cNvSpPr>
            <p:nvPr/>
          </p:nvSpPr>
          <p:spPr bwMode="auto">
            <a:xfrm>
              <a:off x="4071938" y="2932113"/>
              <a:ext cx="103187" cy="76200"/>
            </a:xfrm>
            <a:custGeom>
              <a:avLst/>
              <a:gdLst>
                <a:gd name="T0" fmla="*/ 2147483647 w 65"/>
                <a:gd name="T1" fmla="*/ 0 h 48"/>
                <a:gd name="T2" fmla="*/ 0 w 65"/>
                <a:gd name="T3" fmla="*/ 2147483647 h 48"/>
                <a:gd name="T4" fmla="*/ 2147483647 w 65"/>
                <a:gd name="T5" fmla="*/ 2147483647 h 48"/>
                <a:gd name="T6" fmla="*/ 2147483647 w 65"/>
                <a:gd name="T7" fmla="*/ 2147483647 h 48"/>
                <a:gd name="T8" fmla="*/ 2147483647 w 65"/>
                <a:gd name="T9" fmla="*/ 0 h 4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5"/>
                <a:gd name="T16" fmla="*/ 0 h 48"/>
                <a:gd name="T17" fmla="*/ 65 w 65"/>
                <a:gd name="T18" fmla="*/ 48 h 4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5" h="48">
                  <a:moveTo>
                    <a:pt x="5" y="0"/>
                  </a:moveTo>
                  <a:lnTo>
                    <a:pt x="0" y="16"/>
                  </a:lnTo>
                  <a:lnTo>
                    <a:pt x="59" y="48"/>
                  </a:lnTo>
                  <a:lnTo>
                    <a:pt x="65" y="32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559" name="Freeform 207"/>
            <p:cNvSpPr>
              <a:spLocks/>
            </p:cNvSpPr>
            <p:nvPr/>
          </p:nvSpPr>
          <p:spPr bwMode="auto">
            <a:xfrm>
              <a:off x="4225925" y="3025775"/>
              <a:ext cx="104775" cy="77788"/>
            </a:xfrm>
            <a:custGeom>
              <a:avLst/>
              <a:gdLst>
                <a:gd name="T0" fmla="*/ 2147483647 w 66"/>
                <a:gd name="T1" fmla="*/ 0 h 49"/>
                <a:gd name="T2" fmla="*/ 0 w 66"/>
                <a:gd name="T3" fmla="*/ 2147483647 h 49"/>
                <a:gd name="T4" fmla="*/ 2147483647 w 66"/>
                <a:gd name="T5" fmla="*/ 2147483647 h 49"/>
                <a:gd name="T6" fmla="*/ 2147483647 w 66"/>
                <a:gd name="T7" fmla="*/ 2147483647 h 49"/>
                <a:gd name="T8" fmla="*/ 2147483647 w 66"/>
                <a:gd name="T9" fmla="*/ 0 h 4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6"/>
                <a:gd name="T16" fmla="*/ 0 h 49"/>
                <a:gd name="T17" fmla="*/ 66 w 66"/>
                <a:gd name="T18" fmla="*/ 49 h 4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6" h="49">
                  <a:moveTo>
                    <a:pt x="6" y="0"/>
                  </a:moveTo>
                  <a:lnTo>
                    <a:pt x="0" y="17"/>
                  </a:lnTo>
                  <a:lnTo>
                    <a:pt x="60" y="49"/>
                  </a:lnTo>
                  <a:lnTo>
                    <a:pt x="66" y="33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560" name="Freeform 208"/>
            <p:cNvSpPr>
              <a:spLocks/>
            </p:cNvSpPr>
            <p:nvPr/>
          </p:nvSpPr>
          <p:spPr bwMode="auto">
            <a:xfrm>
              <a:off x="4381500" y="3121025"/>
              <a:ext cx="103188" cy="77788"/>
            </a:xfrm>
            <a:custGeom>
              <a:avLst/>
              <a:gdLst>
                <a:gd name="T0" fmla="*/ 2147483647 w 65"/>
                <a:gd name="T1" fmla="*/ 0 h 49"/>
                <a:gd name="T2" fmla="*/ 0 w 65"/>
                <a:gd name="T3" fmla="*/ 2147483647 h 49"/>
                <a:gd name="T4" fmla="*/ 2147483647 w 65"/>
                <a:gd name="T5" fmla="*/ 2147483647 h 49"/>
                <a:gd name="T6" fmla="*/ 2147483647 w 65"/>
                <a:gd name="T7" fmla="*/ 2147483647 h 49"/>
                <a:gd name="T8" fmla="*/ 2147483647 w 65"/>
                <a:gd name="T9" fmla="*/ 0 h 4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5"/>
                <a:gd name="T16" fmla="*/ 0 h 49"/>
                <a:gd name="T17" fmla="*/ 65 w 65"/>
                <a:gd name="T18" fmla="*/ 49 h 4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5" h="49">
                  <a:moveTo>
                    <a:pt x="6" y="0"/>
                  </a:moveTo>
                  <a:lnTo>
                    <a:pt x="0" y="16"/>
                  </a:lnTo>
                  <a:lnTo>
                    <a:pt x="60" y="49"/>
                  </a:lnTo>
                  <a:lnTo>
                    <a:pt x="65" y="33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561" name="Freeform 209"/>
            <p:cNvSpPr>
              <a:spLocks/>
            </p:cNvSpPr>
            <p:nvPr/>
          </p:nvSpPr>
          <p:spPr bwMode="auto">
            <a:xfrm>
              <a:off x="4537075" y="3216275"/>
              <a:ext cx="103188" cy="77788"/>
            </a:xfrm>
            <a:custGeom>
              <a:avLst/>
              <a:gdLst>
                <a:gd name="T0" fmla="*/ 2147483647 w 65"/>
                <a:gd name="T1" fmla="*/ 0 h 49"/>
                <a:gd name="T2" fmla="*/ 0 w 65"/>
                <a:gd name="T3" fmla="*/ 2147483647 h 49"/>
                <a:gd name="T4" fmla="*/ 2147483647 w 65"/>
                <a:gd name="T5" fmla="*/ 2147483647 h 49"/>
                <a:gd name="T6" fmla="*/ 2147483647 w 65"/>
                <a:gd name="T7" fmla="*/ 2147483647 h 49"/>
                <a:gd name="T8" fmla="*/ 2147483647 w 65"/>
                <a:gd name="T9" fmla="*/ 0 h 4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5"/>
                <a:gd name="T16" fmla="*/ 0 h 49"/>
                <a:gd name="T17" fmla="*/ 65 w 65"/>
                <a:gd name="T18" fmla="*/ 49 h 4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5" h="49">
                  <a:moveTo>
                    <a:pt x="5" y="0"/>
                  </a:moveTo>
                  <a:lnTo>
                    <a:pt x="0" y="16"/>
                  </a:lnTo>
                  <a:lnTo>
                    <a:pt x="60" y="49"/>
                  </a:lnTo>
                  <a:lnTo>
                    <a:pt x="65" y="3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562" name="Freeform 210"/>
            <p:cNvSpPr>
              <a:spLocks/>
            </p:cNvSpPr>
            <p:nvPr/>
          </p:nvSpPr>
          <p:spPr bwMode="auto">
            <a:xfrm>
              <a:off x="4692650" y="3302000"/>
              <a:ext cx="103188" cy="87313"/>
            </a:xfrm>
            <a:custGeom>
              <a:avLst/>
              <a:gdLst>
                <a:gd name="T0" fmla="*/ 2147483647 w 65"/>
                <a:gd name="T1" fmla="*/ 0 h 55"/>
                <a:gd name="T2" fmla="*/ 0 w 65"/>
                <a:gd name="T3" fmla="*/ 2147483647 h 55"/>
                <a:gd name="T4" fmla="*/ 2147483647 w 65"/>
                <a:gd name="T5" fmla="*/ 2147483647 h 55"/>
                <a:gd name="T6" fmla="*/ 2147483647 w 65"/>
                <a:gd name="T7" fmla="*/ 2147483647 h 55"/>
                <a:gd name="T8" fmla="*/ 2147483647 w 65"/>
                <a:gd name="T9" fmla="*/ 0 h 5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5"/>
                <a:gd name="T16" fmla="*/ 0 h 55"/>
                <a:gd name="T17" fmla="*/ 65 w 65"/>
                <a:gd name="T18" fmla="*/ 55 h 5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5" h="55">
                  <a:moveTo>
                    <a:pt x="5" y="0"/>
                  </a:moveTo>
                  <a:lnTo>
                    <a:pt x="0" y="17"/>
                  </a:lnTo>
                  <a:lnTo>
                    <a:pt x="60" y="55"/>
                  </a:lnTo>
                  <a:lnTo>
                    <a:pt x="65" y="38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563" name="Freeform 211"/>
            <p:cNvSpPr>
              <a:spLocks/>
            </p:cNvSpPr>
            <p:nvPr/>
          </p:nvSpPr>
          <p:spPr bwMode="auto">
            <a:xfrm>
              <a:off x="4848225" y="3397250"/>
              <a:ext cx="103188" cy="77788"/>
            </a:xfrm>
            <a:custGeom>
              <a:avLst/>
              <a:gdLst>
                <a:gd name="T0" fmla="*/ 2147483647 w 65"/>
                <a:gd name="T1" fmla="*/ 0 h 49"/>
                <a:gd name="T2" fmla="*/ 0 w 65"/>
                <a:gd name="T3" fmla="*/ 2147483647 h 49"/>
                <a:gd name="T4" fmla="*/ 2147483647 w 65"/>
                <a:gd name="T5" fmla="*/ 2147483647 h 49"/>
                <a:gd name="T6" fmla="*/ 2147483647 w 65"/>
                <a:gd name="T7" fmla="*/ 2147483647 h 49"/>
                <a:gd name="T8" fmla="*/ 2147483647 w 65"/>
                <a:gd name="T9" fmla="*/ 0 h 4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5"/>
                <a:gd name="T16" fmla="*/ 0 h 49"/>
                <a:gd name="T17" fmla="*/ 65 w 65"/>
                <a:gd name="T18" fmla="*/ 49 h 4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5" h="49">
                  <a:moveTo>
                    <a:pt x="5" y="0"/>
                  </a:moveTo>
                  <a:lnTo>
                    <a:pt x="0" y="16"/>
                  </a:lnTo>
                  <a:lnTo>
                    <a:pt x="59" y="49"/>
                  </a:lnTo>
                  <a:lnTo>
                    <a:pt x="65" y="3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564" name="Freeform 212"/>
            <p:cNvSpPr>
              <a:spLocks/>
            </p:cNvSpPr>
            <p:nvPr/>
          </p:nvSpPr>
          <p:spPr bwMode="auto">
            <a:xfrm>
              <a:off x="5002213" y="3492500"/>
              <a:ext cx="95250" cy="77788"/>
            </a:xfrm>
            <a:custGeom>
              <a:avLst/>
              <a:gdLst>
                <a:gd name="T0" fmla="*/ 2147483647 w 60"/>
                <a:gd name="T1" fmla="*/ 0 h 49"/>
                <a:gd name="T2" fmla="*/ 0 w 60"/>
                <a:gd name="T3" fmla="*/ 2147483647 h 49"/>
                <a:gd name="T4" fmla="*/ 2147483647 w 60"/>
                <a:gd name="T5" fmla="*/ 2147483647 h 49"/>
                <a:gd name="T6" fmla="*/ 2147483647 w 60"/>
                <a:gd name="T7" fmla="*/ 2147483647 h 49"/>
                <a:gd name="T8" fmla="*/ 2147483647 w 60"/>
                <a:gd name="T9" fmla="*/ 0 h 4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0"/>
                <a:gd name="T16" fmla="*/ 0 h 49"/>
                <a:gd name="T17" fmla="*/ 60 w 60"/>
                <a:gd name="T18" fmla="*/ 49 h 4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0" h="49">
                  <a:moveTo>
                    <a:pt x="6" y="0"/>
                  </a:moveTo>
                  <a:lnTo>
                    <a:pt x="0" y="16"/>
                  </a:lnTo>
                  <a:lnTo>
                    <a:pt x="55" y="49"/>
                  </a:lnTo>
                  <a:lnTo>
                    <a:pt x="60" y="32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565" name="Freeform 213"/>
            <p:cNvSpPr>
              <a:spLocks/>
            </p:cNvSpPr>
            <p:nvPr/>
          </p:nvSpPr>
          <p:spPr bwMode="auto">
            <a:xfrm>
              <a:off x="5157788" y="3587750"/>
              <a:ext cx="95250" cy="77788"/>
            </a:xfrm>
            <a:custGeom>
              <a:avLst/>
              <a:gdLst>
                <a:gd name="T0" fmla="*/ 2147483647 w 60"/>
                <a:gd name="T1" fmla="*/ 0 h 49"/>
                <a:gd name="T2" fmla="*/ 0 w 60"/>
                <a:gd name="T3" fmla="*/ 2147483647 h 49"/>
                <a:gd name="T4" fmla="*/ 2147483647 w 60"/>
                <a:gd name="T5" fmla="*/ 2147483647 h 49"/>
                <a:gd name="T6" fmla="*/ 2147483647 w 60"/>
                <a:gd name="T7" fmla="*/ 2147483647 h 49"/>
                <a:gd name="T8" fmla="*/ 2147483647 w 60"/>
                <a:gd name="T9" fmla="*/ 0 h 4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0"/>
                <a:gd name="T16" fmla="*/ 0 h 49"/>
                <a:gd name="T17" fmla="*/ 60 w 60"/>
                <a:gd name="T18" fmla="*/ 49 h 4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0" h="49">
                  <a:moveTo>
                    <a:pt x="6" y="0"/>
                  </a:moveTo>
                  <a:lnTo>
                    <a:pt x="0" y="16"/>
                  </a:lnTo>
                  <a:lnTo>
                    <a:pt x="55" y="49"/>
                  </a:lnTo>
                  <a:lnTo>
                    <a:pt x="60" y="32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566" name="Freeform 214"/>
            <p:cNvSpPr>
              <a:spLocks/>
            </p:cNvSpPr>
            <p:nvPr/>
          </p:nvSpPr>
          <p:spPr bwMode="auto">
            <a:xfrm>
              <a:off x="5313363" y="3681413"/>
              <a:ext cx="95250" cy="77787"/>
            </a:xfrm>
            <a:custGeom>
              <a:avLst/>
              <a:gdLst>
                <a:gd name="T0" fmla="*/ 2147483647 w 60"/>
                <a:gd name="T1" fmla="*/ 0 h 49"/>
                <a:gd name="T2" fmla="*/ 0 w 60"/>
                <a:gd name="T3" fmla="*/ 2147483647 h 49"/>
                <a:gd name="T4" fmla="*/ 2147483647 w 60"/>
                <a:gd name="T5" fmla="*/ 2147483647 h 49"/>
                <a:gd name="T6" fmla="*/ 2147483647 w 60"/>
                <a:gd name="T7" fmla="*/ 2147483647 h 49"/>
                <a:gd name="T8" fmla="*/ 2147483647 w 60"/>
                <a:gd name="T9" fmla="*/ 0 h 4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0"/>
                <a:gd name="T16" fmla="*/ 0 h 49"/>
                <a:gd name="T17" fmla="*/ 60 w 60"/>
                <a:gd name="T18" fmla="*/ 49 h 4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0" h="49">
                  <a:moveTo>
                    <a:pt x="6" y="0"/>
                  </a:moveTo>
                  <a:lnTo>
                    <a:pt x="0" y="17"/>
                  </a:lnTo>
                  <a:lnTo>
                    <a:pt x="54" y="49"/>
                  </a:lnTo>
                  <a:lnTo>
                    <a:pt x="60" y="33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567" name="Freeform 215"/>
            <p:cNvSpPr>
              <a:spLocks/>
            </p:cNvSpPr>
            <p:nvPr/>
          </p:nvSpPr>
          <p:spPr bwMode="auto">
            <a:xfrm>
              <a:off x="5468938" y="3776663"/>
              <a:ext cx="95250" cy="77787"/>
            </a:xfrm>
            <a:custGeom>
              <a:avLst/>
              <a:gdLst>
                <a:gd name="T0" fmla="*/ 2147483647 w 60"/>
                <a:gd name="T1" fmla="*/ 0 h 49"/>
                <a:gd name="T2" fmla="*/ 0 w 60"/>
                <a:gd name="T3" fmla="*/ 2147483647 h 49"/>
                <a:gd name="T4" fmla="*/ 2147483647 w 60"/>
                <a:gd name="T5" fmla="*/ 2147483647 h 49"/>
                <a:gd name="T6" fmla="*/ 2147483647 w 60"/>
                <a:gd name="T7" fmla="*/ 2147483647 h 49"/>
                <a:gd name="T8" fmla="*/ 2147483647 w 60"/>
                <a:gd name="T9" fmla="*/ 0 h 4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0"/>
                <a:gd name="T16" fmla="*/ 0 h 49"/>
                <a:gd name="T17" fmla="*/ 60 w 60"/>
                <a:gd name="T18" fmla="*/ 49 h 4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0" h="49">
                  <a:moveTo>
                    <a:pt x="5" y="0"/>
                  </a:moveTo>
                  <a:lnTo>
                    <a:pt x="0" y="16"/>
                  </a:lnTo>
                  <a:lnTo>
                    <a:pt x="54" y="49"/>
                  </a:lnTo>
                  <a:lnTo>
                    <a:pt x="60" y="3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568" name="Freeform 216"/>
            <p:cNvSpPr>
              <a:spLocks/>
            </p:cNvSpPr>
            <p:nvPr/>
          </p:nvSpPr>
          <p:spPr bwMode="auto">
            <a:xfrm>
              <a:off x="5624513" y="3862388"/>
              <a:ext cx="95250" cy="87312"/>
            </a:xfrm>
            <a:custGeom>
              <a:avLst/>
              <a:gdLst>
                <a:gd name="T0" fmla="*/ 2147483647 w 60"/>
                <a:gd name="T1" fmla="*/ 0 h 55"/>
                <a:gd name="T2" fmla="*/ 0 w 60"/>
                <a:gd name="T3" fmla="*/ 2147483647 h 55"/>
                <a:gd name="T4" fmla="*/ 2147483647 w 60"/>
                <a:gd name="T5" fmla="*/ 2147483647 h 55"/>
                <a:gd name="T6" fmla="*/ 2147483647 w 60"/>
                <a:gd name="T7" fmla="*/ 2147483647 h 55"/>
                <a:gd name="T8" fmla="*/ 2147483647 w 60"/>
                <a:gd name="T9" fmla="*/ 0 h 5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0"/>
                <a:gd name="T16" fmla="*/ 0 h 55"/>
                <a:gd name="T17" fmla="*/ 60 w 60"/>
                <a:gd name="T18" fmla="*/ 55 h 5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0" h="55">
                  <a:moveTo>
                    <a:pt x="5" y="0"/>
                  </a:moveTo>
                  <a:lnTo>
                    <a:pt x="0" y="17"/>
                  </a:lnTo>
                  <a:lnTo>
                    <a:pt x="54" y="55"/>
                  </a:lnTo>
                  <a:lnTo>
                    <a:pt x="60" y="39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569" name="Freeform 217"/>
            <p:cNvSpPr>
              <a:spLocks/>
            </p:cNvSpPr>
            <p:nvPr/>
          </p:nvSpPr>
          <p:spPr bwMode="auto">
            <a:xfrm>
              <a:off x="5780088" y="3957638"/>
              <a:ext cx="93662" cy="87312"/>
            </a:xfrm>
            <a:custGeom>
              <a:avLst/>
              <a:gdLst>
                <a:gd name="T0" fmla="*/ 2147483647 w 59"/>
                <a:gd name="T1" fmla="*/ 0 h 55"/>
                <a:gd name="T2" fmla="*/ 0 w 59"/>
                <a:gd name="T3" fmla="*/ 2147483647 h 55"/>
                <a:gd name="T4" fmla="*/ 2147483647 w 59"/>
                <a:gd name="T5" fmla="*/ 2147483647 h 55"/>
                <a:gd name="T6" fmla="*/ 2147483647 w 59"/>
                <a:gd name="T7" fmla="*/ 2147483647 h 55"/>
                <a:gd name="T8" fmla="*/ 2147483647 w 59"/>
                <a:gd name="T9" fmla="*/ 0 h 5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9"/>
                <a:gd name="T16" fmla="*/ 0 h 55"/>
                <a:gd name="T17" fmla="*/ 59 w 59"/>
                <a:gd name="T18" fmla="*/ 55 h 5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9" h="55">
                  <a:moveTo>
                    <a:pt x="5" y="0"/>
                  </a:moveTo>
                  <a:lnTo>
                    <a:pt x="0" y="17"/>
                  </a:lnTo>
                  <a:lnTo>
                    <a:pt x="54" y="55"/>
                  </a:lnTo>
                  <a:lnTo>
                    <a:pt x="59" y="38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570" name="Freeform 218"/>
            <p:cNvSpPr>
              <a:spLocks/>
            </p:cNvSpPr>
            <p:nvPr/>
          </p:nvSpPr>
          <p:spPr bwMode="auto">
            <a:xfrm>
              <a:off x="5934075" y="4052888"/>
              <a:ext cx="95250" cy="77787"/>
            </a:xfrm>
            <a:custGeom>
              <a:avLst/>
              <a:gdLst>
                <a:gd name="T0" fmla="*/ 2147483647 w 60"/>
                <a:gd name="T1" fmla="*/ 0 h 49"/>
                <a:gd name="T2" fmla="*/ 0 w 60"/>
                <a:gd name="T3" fmla="*/ 2147483647 h 49"/>
                <a:gd name="T4" fmla="*/ 2147483647 w 60"/>
                <a:gd name="T5" fmla="*/ 2147483647 h 49"/>
                <a:gd name="T6" fmla="*/ 2147483647 w 60"/>
                <a:gd name="T7" fmla="*/ 2147483647 h 49"/>
                <a:gd name="T8" fmla="*/ 2147483647 w 60"/>
                <a:gd name="T9" fmla="*/ 0 h 4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0"/>
                <a:gd name="T16" fmla="*/ 0 h 49"/>
                <a:gd name="T17" fmla="*/ 60 w 60"/>
                <a:gd name="T18" fmla="*/ 49 h 4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0" h="49">
                  <a:moveTo>
                    <a:pt x="6" y="0"/>
                  </a:moveTo>
                  <a:lnTo>
                    <a:pt x="0" y="16"/>
                  </a:lnTo>
                  <a:lnTo>
                    <a:pt x="55" y="49"/>
                  </a:lnTo>
                  <a:lnTo>
                    <a:pt x="60" y="33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571" name="Freeform 219"/>
            <p:cNvSpPr>
              <a:spLocks/>
            </p:cNvSpPr>
            <p:nvPr/>
          </p:nvSpPr>
          <p:spPr bwMode="auto">
            <a:xfrm>
              <a:off x="6089650" y="4148138"/>
              <a:ext cx="95250" cy="77787"/>
            </a:xfrm>
            <a:custGeom>
              <a:avLst/>
              <a:gdLst>
                <a:gd name="T0" fmla="*/ 2147483647 w 60"/>
                <a:gd name="T1" fmla="*/ 0 h 49"/>
                <a:gd name="T2" fmla="*/ 0 w 60"/>
                <a:gd name="T3" fmla="*/ 2147483647 h 49"/>
                <a:gd name="T4" fmla="*/ 2147483647 w 60"/>
                <a:gd name="T5" fmla="*/ 2147483647 h 49"/>
                <a:gd name="T6" fmla="*/ 2147483647 w 60"/>
                <a:gd name="T7" fmla="*/ 2147483647 h 49"/>
                <a:gd name="T8" fmla="*/ 2147483647 w 60"/>
                <a:gd name="T9" fmla="*/ 0 h 4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0"/>
                <a:gd name="T16" fmla="*/ 0 h 49"/>
                <a:gd name="T17" fmla="*/ 60 w 60"/>
                <a:gd name="T18" fmla="*/ 49 h 4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0" h="49">
                  <a:moveTo>
                    <a:pt x="6" y="0"/>
                  </a:moveTo>
                  <a:lnTo>
                    <a:pt x="0" y="16"/>
                  </a:lnTo>
                  <a:lnTo>
                    <a:pt x="55" y="49"/>
                  </a:lnTo>
                  <a:lnTo>
                    <a:pt x="60" y="32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572" name="Freeform 220"/>
            <p:cNvSpPr>
              <a:spLocks/>
            </p:cNvSpPr>
            <p:nvPr/>
          </p:nvSpPr>
          <p:spPr bwMode="auto">
            <a:xfrm>
              <a:off x="6245225" y="4243388"/>
              <a:ext cx="95250" cy="77787"/>
            </a:xfrm>
            <a:custGeom>
              <a:avLst/>
              <a:gdLst>
                <a:gd name="T0" fmla="*/ 2147483647 w 60"/>
                <a:gd name="T1" fmla="*/ 0 h 49"/>
                <a:gd name="T2" fmla="*/ 0 w 60"/>
                <a:gd name="T3" fmla="*/ 2147483647 h 49"/>
                <a:gd name="T4" fmla="*/ 2147483647 w 60"/>
                <a:gd name="T5" fmla="*/ 2147483647 h 49"/>
                <a:gd name="T6" fmla="*/ 2147483647 w 60"/>
                <a:gd name="T7" fmla="*/ 2147483647 h 49"/>
                <a:gd name="T8" fmla="*/ 2147483647 w 60"/>
                <a:gd name="T9" fmla="*/ 0 h 4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0"/>
                <a:gd name="T16" fmla="*/ 0 h 49"/>
                <a:gd name="T17" fmla="*/ 60 w 60"/>
                <a:gd name="T18" fmla="*/ 49 h 4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0" h="49">
                  <a:moveTo>
                    <a:pt x="5" y="0"/>
                  </a:moveTo>
                  <a:lnTo>
                    <a:pt x="0" y="16"/>
                  </a:lnTo>
                  <a:lnTo>
                    <a:pt x="54" y="49"/>
                  </a:lnTo>
                  <a:lnTo>
                    <a:pt x="60" y="32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573" name="Freeform 221"/>
            <p:cNvSpPr>
              <a:spLocks/>
            </p:cNvSpPr>
            <p:nvPr/>
          </p:nvSpPr>
          <p:spPr bwMode="auto">
            <a:xfrm>
              <a:off x="6400800" y="4337050"/>
              <a:ext cx="95250" cy="77788"/>
            </a:xfrm>
            <a:custGeom>
              <a:avLst/>
              <a:gdLst>
                <a:gd name="T0" fmla="*/ 2147483647 w 60"/>
                <a:gd name="T1" fmla="*/ 0 h 49"/>
                <a:gd name="T2" fmla="*/ 0 w 60"/>
                <a:gd name="T3" fmla="*/ 2147483647 h 49"/>
                <a:gd name="T4" fmla="*/ 2147483647 w 60"/>
                <a:gd name="T5" fmla="*/ 2147483647 h 49"/>
                <a:gd name="T6" fmla="*/ 2147483647 w 60"/>
                <a:gd name="T7" fmla="*/ 2147483647 h 49"/>
                <a:gd name="T8" fmla="*/ 2147483647 w 60"/>
                <a:gd name="T9" fmla="*/ 0 h 4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0"/>
                <a:gd name="T16" fmla="*/ 0 h 49"/>
                <a:gd name="T17" fmla="*/ 60 w 60"/>
                <a:gd name="T18" fmla="*/ 49 h 4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0" h="49">
                  <a:moveTo>
                    <a:pt x="5" y="0"/>
                  </a:moveTo>
                  <a:lnTo>
                    <a:pt x="0" y="17"/>
                  </a:lnTo>
                  <a:lnTo>
                    <a:pt x="54" y="49"/>
                  </a:lnTo>
                  <a:lnTo>
                    <a:pt x="60" y="3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574" name="Freeform 222"/>
            <p:cNvSpPr>
              <a:spLocks/>
            </p:cNvSpPr>
            <p:nvPr/>
          </p:nvSpPr>
          <p:spPr bwMode="auto">
            <a:xfrm>
              <a:off x="6556375" y="4432300"/>
              <a:ext cx="93663" cy="77788"/>
            </a:xfrm>
            <a:custGeom>
              <a:avLst/>
              <a:gdLst>
                <a:gd name="T0" fmla="*/ 2147483647 w 59"/>
                <a:gd name="T1" fmla="*/ 0 h 49"/>
                <a:gd name="T2" fmla="*/ 0 w 59"/>
                <a:gd name="T3" fmla="*/ 2147483647 h 49"/>
                <a:gd name="T4" fmla="*/ 2147483647 w 59"/>
                <a:gd name="T5" fmla="*/ 2147483647 h 49"/>
                <a:gd name="T6" fmla="*/ 2147483647 w 59"/>
                <a:gd name="T7" fmla="*/ 2147483647 h 49"/>
                <a:gd name="T8" fmla="*/ 2147483647 w 59"/>
                <a:gd name="T9" fmla="*/ 0 h 4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9"/>
                <a:gd name="T16" fmla="*/ 0 h 49"/>
                <a:gd name="T17" fmla="*/ 59 w 59"/>
                <a:gd name="T18" fmla="*/ 49 h 4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9" h="49">
                  <a:moveTo>
                    <a:pt x="5" y="0"/>
                  </a:moveTo>
                  <a:lnTo>
                    <a:pt x="0" y="16"/>
                  </a:lnTo>
                  <a:lnTo>
                    <a:pt x="54" y="49"/>
                  </a:lnTo>
                  <a:lnTo>
                    <a:pt x="59" y="3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575" name="Freeform 223"/>
            <p:cNvSpPr>
              <a:spLocks/>
            </p:cNvSpPr>
            <p:nvPr/>
          </p:nvSpPr>
          <p:spPr bwMode="auto">
            <a:xfrm>
              <a:off x="6710363" y="4519613"/>
              <a:ext cx="95250" cy="85725"/>
            </a:xfrm>
            <a:custGeom>
              <a:avLst/>
              <a:gdLst>
                <a:gd name="T0" fmla="*/ 2147483647 w 60"/>
                <a:gd name="T1" fmla="*/ 0 h 54"/>
                <a:gd name="T2" fmla="*/ 0 w 60"/>
                <a:gd name="T3" fmla="*/ 2147483647 h 54"/>
                <a:gd name="T4" fmla="*/ 2147483647 w 60"/>
                <a:gd name="T5" fmla="*/ 2147483647 h 54"/>
                <a:gd name="T6" fmla="*/ 2147483647 w 60"/>
                <a:gd name="T7" fmla="*/ 2147483647 h 54"/>
                <a:gd name="T8" fmla="*/ 2147483647 w 60"/>
                <a:gd name="T9" fmla="*/ 0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0"/>
                <a:gd name="T16" fmla="*/ 0 h 54"/>
                <a:gd name="T17" fmla="*/ 60 w 60"/>
                <a:gd name="T18" fmla="*/ 54 h 5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0" h="54">
                  <a:moveTo>
                    <a:pt x="6" y="0"/>
                  </a:moveTo>
                  <a:lnTo>
                    <a:pt x="0" y="16"/>
                  </a:lnTo>
                  <a:lnTo>
                    <a:pt x="55" y="54"/>
                  </a:lnTo>
                  <a:lnTo>
                    <a:pt x="60" y="38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576" name="Freeform 224"/>
            <p:cNvSpPr>
              <a:spLocks/>
            </p:cNvSpPr>
            <p:nvPr/>
          </p:nvSpPr>
          <p:spPr bwMode="auto">
            <a:xfrm>
              <a:off x="6865938" y="4613275"/>
              <a:ext cx="95250" cy="77788"/>
            </a:xfrm>
            <a:custGeom>
              <a:avLst/>
              <a:gdLst>
                <a:gd name="T0" fmla="*/ 2147483647 w 60"/>
                <a:gd name="T1" fmla="*/ 0 h 49"/>
                <a:gd name="T2" fmla="*/ 0 w 60"/>
                <a:gd name="T3" fmla="*/ 2147483647 h 49"/>
                <a:gd name="T4" fmla="*/ 2147483647 w 60"/>
                <a:gd name="T5" fmla="*/ 2147483647 h 49"/>
                <a:gd name="T6" fmla="*/ 2147483647 w 60"/>
                <a:gd name="T7" fmla="*/ 2147483647 h 49"/>
                <a:gd name="T8" fmla="*/ 2147483647 w 60"/>
                <a:gd name="T9" fmla="*/ 0 h 4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0"/>
                <a:gd name="T16" fmla="*/ 0 h 49"/>
                <a:gd name="T17" fmla="*/ 60 w 60"/>
                <a:gd name="T18" fmla="*/ 49 h 4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0" h="49">
                  <a:moveTo>
                    <a:pt x="6" y="0"/>
                  </a:moveTo>
                  <a:lnTo>
                    <a:pt x="0" y="17"/>
                  </a:lnTo>
                  <a:lnTo>
                    <a:pt x="55" y="49"/>
                  </a:lnTo>
                  <a:lnTo>
                    <a:pt x="60" y="33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577" name="Freeform 225"/>
            <p:cNvSpPr>
              <a:spLocks/>
            </p:cNvSpPr>
            <p:nvPr/>
          </p:nvSpPr>
          <p:spPr bwMode="auto">
            <a:xfrm>
              <a:off x="7021513" y="4708525"/>
              <a:ext cx="95250" cy="77788"/>
            </a:xfrm>
            <a:custGeom>
              <a:avLst/>
              <a:gdLst>
                <a:gd name="T0" fmla="*/ 2147483647 w 60"/>
                <a:gd name="T1" fmla="*/ 0 h 49"/>
                <a:gd name="T2" fmla="*/ 0 w 60"/>
                <a:gd name="T3" fmla="*/ 2147483647 h 49"/>
                <a:gd name="T4" fmla="*/ 2147483647 w 60"/>
                <a:gd name="T5" fmla="*/ 2147483647 h 49"/>
                <a:gd name="T6" fmla="*/ 2147483647 w 60"/>
                <a:gd name="T7" fmla="*/ 2147483647 h 49"/>
                <a:gd name="T8" fmla="*/ 2147483647 w 60"/>
                <a:gd name="T9" fmla="*/ 0 h 4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0"/>
                <a:gd name="T16" fmla="*/ 0 h 49"/>
                <a:gd name="T17" fmla="*/ 60 w 60"/>
                <a:gd name="T18" fmla="*/ 49 h 4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0" h="49">
                  <a:moveTo>
                    <a:pt x="6" y="0"/>
                  </a:moveTo>
                  <a:lnTo>
                    <a:pt x="0" y="16"/>
                  </a:lnTo>
                  <a:lnTo>
                    <a:pt x="54" y="49"/>
                  </a:lnTo>
                  <a:lnTo>
                    <a:pt x="60" y="33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578" name="Freeform 226"/>
            <p:cNvSpPr>
              <a:spLocks/>
            </p:cNvSpPr>
            <p:nvPr/>
          </p:nvSpPr>
          <p:spPr bwMode="auto">
            <a:xfrm>
              <a:off x="7177088" y="4803775"/>
              <a:ext cx="95250" cy="77788"/>
            </a:xfrm>
            <a:custGeom>
              <a:avLst/>
              <a:gdLst>
                <a:gd name="T0" fmla="*/ 2147483647 w 60"/>
                <a:gd name="T1" fmla="*/ 0 h 49"/>
                <a:gd name="T2" fmla="*/ 0 w 60"/>
                <a:gd name="T3" fmla="*/ 2147483647 h 49"/>
                <a:gd name="T4" fmla="*/ 2147483647 w 60"/>
                <a:gd name="T5" fmla="*/ 2147483647 h 49"/>
                <a:gd name="T6" fmla="*/ 2147483647 w 60"/>
                <a:gd name="T7" fmla="*/ 2147483647 h 49"/>
                <a:gd name="T8" fmla="*/ 2147483647 w 60"/>
                <a:gd name="T9" fmla="*/ 0 h 4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0"/>
                <a:gd name="T16" fmla="*/ 0 h 49"/>
                <a:gd name="T17" fmla="*/ 60 w 60"/>
                <a:gd name="T18" fmla="*/ 49 h 4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0" h="49">
                  <a:moveTo>
                    <a:pt x="5" y="0"/>
                  </a:moveTo>
                  <a:lnTo>
                    <a:pt x="0" y="16"/>
                  </a:lnTo>
                  <a:lnTo>
                    <a:pt x="54" y="49"/>
                  </a:lnTo>
                  <a:lnTo>
                    <a:pt x="60" y="32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579" name="Freeform 227"/>
            <p:cNvSpPr>
              <a:spLocks/>
            </p:cNvSpPr>
            <p:nvPr/>
          </p:nvSpPr>
          <p:spPr bwMode="auto">
            <a:xfrm>
              <a:off x="7332663" y="4899025"/>
              <a:ext cx="95250" cy="77788"/>
            </a:xfrm>
            <a:custGeom>
              <a:avLst/>
              <a:gdLst>
                <a:gd name="T0" fmla="*/ 2147483647 w 60"/>
                <a:gd name="T1" fmla="*/ 0 h 49"/>
                <a:gd name="T2" fmla="*/ 0 w 60"/>
                <a:gd name="T3" fmla="*/ 2147483647 h 49"/>
                <a:gd name="T4" fmla="*/ 2147483647 w 60"/>
                <a:gd name="T5" fmla="*/ 2147483647 h 49"/>
                <a:gd name="T6" fmla="*/ 2147483647 w 60"/>
                <a:gd name="T7" fmla="*/ 2147483647 h 49"/>
                <a:gd name="T8" fmla="*/ 2147483647 w 60"/>
                <a:gd name="T9" fmla="*/ 0 h 4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0"/>
                <a:gd name="T16" fmla="*/ 0 h 49"/>
                <a:gd name="T17" fmla="*/ 60 w 60"/>
                <a:gd name="T18" fmla="*/ 49 h 4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0" h="49">
                  <a:moveTo>
                    <a:pt x="5" y="0"/>
                  </a:moveTo>
                  <a:lnTo>
                    <a:pt x="0" y="16"/>
                  </a:lnTo>
                  <a:lnTo>
                    <a:pt x="54" y="49"/>
                  </a:lnTo>
                  <a:lnTo>
                    <a:pt x="60" y="32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580" name="Freeform 228"/>
            <p:cNvSpPr>
              <a:spLocks/>
            </p:cNvSpPr>
            <p:nvPr/>
          </p:nvSpPr>
          <p:spPr bwMode="auto">
            <a:xfrm>
              <a:off x="7488238" y="4992688"/>
              <a:ext cx="93662" cy="77787"/>
            </a:xfrm>
            <a:custGeom>
              <a:avLst/>
              <a:gdLst>
                <a:gd name="T0" fmla="*/ 2147483647 w 59"/>
                <a:gd name="T1" fmla="*/ 0 h 49"/>
                <a:gd name="T2" fmla="*/ 0 w 59"/>
                <a:gd name="T3" fmla="*/ 2147483647 h 49"/>
                <a:gd name="T4" fmla="*/ 2147483647 w 59"/>
                <a:gd name="T5" fmla="*/ 2147483647 h 49"/>
                <a:gd name="T6" fmla="*/ 2147483647 w 59"/>
                <a:gd name="T7" fmla="*/ 2147483647 h 49"/>
                <a:gd name="T8" fmla="*/ 2147483647 w 59"/>
                <a:gd name="T9" fmla="*/ 0 h 4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9"/>
                <a:gd name="T16" fmla="*/ 0 h 49"/>
                <a:gd name="T17" fmla="*/ 59 w 59"/>
                <a:gd name="T18" fmla="*/ 49 h 4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9" h="49">
                  <a:moveTo>
                    <a:pt x="5" y="0"/>
                  </a:moveTo>
                  <a:lnTo>
                    <a:pt x="0" y="17"/>
                  </a:lnTo>
                  <a:lnTo>
                    <a:pt x="54" y="49"/>
                  </a:lnTo>
                  <a:lnTo>
                    <a:pt x="59" y="3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581" name="Freeform 229"/>
            <p:cNvSpPr>
              <a:spLocks/>
            </p:cNvSpPr>
            <p:nvPr/>
          </p:nvSpPr>
          <p:spPr bwMode="auto">
            <a:xfrm>
              <a:off x="7642225" y="5080000"/>
              <a:ext cx="95250" cy="85725"/>
            </a:xfrm>
            <a:custGeom>
              <a:avLst/>
              <a:gdLst>
                <a:gd name="T0" fmla="*/ 2147483647 w 60"/>
                <a:gd name="T1" fmla="*/ 0 h 54"/>
                <a:gd name="T2" fmla="*/ 0 w 60"/>
                <a:gd name="T3" fmla="*/ 2147483647 h 54"/>
                <a:gd name="T4" fmla="*/ 2147483647 w 60"/>
                <a:gd name="T5" fmla="*/ 2147483647 h 54"/>
                <a:gd name="T6" fmla="*/ 2147483647 w 60"/>
                <a:gd name="T7" fmla="*/ 2147483647 h 54"/>
                <a:gd name="T8" fmla="*/ 2147483647 w 60"/>
                <a:gd name="T9" fmla="*/ 0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0"/>
                <a:gd name="T16" fmla="*/ 0 h 54"/>
                <a:gd name="T17" fmla="*/ 60 w 60"/>
                <a:gd name="T18" fmla="*/ 54 h 5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0" h="54">
                  <a:moveTo>
                    <a:pt x="6" y="0"/>
                  </a:moveTo>
                  <a:lnTo>
                    <a:pt x="0" y="16"/>
                  </a:lnTo>
                  <a:lnTo>
                    <a:pt x="55" y="54"/>
                  </a:lnTo>
                  <a:lnTo>
                    <a:pt x="60" y="38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582" name="Freeform 230"/>
            <p:cNvSpPr>
              <a:spLocks/>
            </p:cNvSpPr>
            <p:nvPr/>
          </p:nvSpPr>
          <p:spPr bwMode="auto">
            <a:xfrm>
              <a:off x="7797800" y="5175250"/>
              <a:ext cx="95250" cy="76200"/>
            </a:xfrm>
            <a:custGeom>
              <a:avLst/>
              <a:gdLst>
                <a:gd name="T0" fmla="*/ 2147483647 w 60"/>
                <a:gd name="T1" fmla="*/ 0 h 48"/>
                <a:gd name="T2" fmla="*/ 0 w 60"/>
                <a:gd name="T3" fmla="*/ 2147483647 h 48"/>
                <a:gd name="T4" fmla="*/ 2147483647 w 60"/>
                <a:gd name="T5" fmla="*/ 2147483647 h 48"/>
                <a:gd name="T6" fmla="*/ 2147483647 w 60"/>
                <a:gd name="T7" fmla="*/ 2147483647 h 48"/>
                <a:gd name="T8" fmla="*/ 2147483647 w 60"/>
                <a:gd name="T9" fmla="*/ 0 h 4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0"/>
                <a:gd name="T16" fmla="*/ 0 h 48"/>
                <a:gd name="T17" fmla="*/ 60 w 60"/>
                <a:gd name="T18" fmla="*/ 48 h 4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0" h="48">
                  <a:moveTo>
                    <a:pt x="6" y="0"/>
                  </a:moveTo>
                  <a:lnTo>
                    <a:pt x="0" y="16"/>
                  </a:lnTo>
                  <a:lnTo>
                    <a:pt x="55" y="48"/>
                  </a:lnTo>
                  <a:lnTo>
                    <a:pt x="60" y="32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583" name="Freeform 231"/>
            <p:cNvSpPr>
              <a:spLocks/>
            </p:cNvSpPr>
            <p:nvPr/>
          </p:nvSpPr>
          <p:spPr bwMode="auto">
            <a:xfrm>
              <a:off x="7953375" y="5268913"/>
              <a:ext cx="95250" cy="77787"/>
            </a:xfrm>
            <a:custGeom>
              <a:avLst/>
              <a:gdLst>
                <a:gd name="T0" fmla="*/ 2147483647 w 60"/>
                <a:gd name="T1" fmla="*/ 0 h 49"/>
                <a:gd name="T2" fmla="*/ 0 w 60"/>
                <a:gd name="T3" fmla="*/ 2147483647 h 49"/>
                <a:gd name="T4" fmla="*/ 2147483647 w 60"/>
                <a:gd name="T5" fmla="*/ 2147483647 h 49"/>
                <a:gd name="T6" fmla="*/ 2147483647 w 60"/>
                <a:gd name="T7" fmla="*/ 2147483647 h 49"/>
                <a:gd name="T8" fmla="*/ 2147483647 w 60"/>
                <a:gd name="T9" fmla="*/ 0 h 4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0"/>
                <a:gd name="T16" fmla="*/ 0 h 49"/>
                <a:gd name="T17" fmla="*/ 60 w 60"/>
                <a:gd name="T18" fmla="*/ 49 h 4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0" h="49">
                  <a:moveTo>
                    <a:pt x="5" y="0"/>
                  </a:moveTo>
                  <a:lnTo>
                    <a:pt x="0" y="17"/>
                  </a:lnTo>
                  <a:lnTo>
                    <a:pt x="54" y="49"/>
                  </a:lnTo>
                  <a:lnTo>
                    <a:pt x="60" y="3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584" name="Freeform 232"/>
            <p:cNvSpPr>
              <a:spLocks/>
            </p:cNvSpPr>
            <p:nvPr/>
          </p:nvSpPr>
          <p:spPr bwMode="auto">
            <a:xfrm>
              <a:off x="8108950" y="5364163"/>
              <a:ext cx="95250" cy="77787"/>
            </a:xfrm>
            <a:custGeom>
              <a:avLst/>
              <a:gdLst>
                <a:gd name="T0" fmla="*/ 2147483647 w 60"/>
                <a:gd name="T1" fmla="*/ 0 h 49"/>
                <a:gd name="T2" fmla="*/ 0 w 60"/>
                <a:gd name="T3" fmla="*/ 2147483647 h 49"/>
                <a:gd name="T4" fmla="*/ 2147483647 w 60"/>
                <a:gd name="T5" fmla="*/ 2147483647 h 49"/>
                <a:gd name="T6" fmla="*/ 2147483647 w 60"/>
                <a:gd name="T7" fmla="*/ 2147483647 h 49"/>
                <a:gd name="T8" fmla="*/ 2147483647 w 60"/>
                <a:gd name="T9" fmla="*/ 0 h 4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0"/>
                <a:gd name="T16" fmla="*/ 0 h 49"/>
                <a:gd name="T17" fmla="*/ 60 w 60"/>
                <a:gd name="T18" fmla="*/ 49 h 4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0" h="49">
                  <a:moveTo>
                    <a:pt x="5" y="0"/>
                  </a:moveTo>
                  <a:lnTo>
                    <a:pt x="0" y="16"/>
                  </a:lnTo>
                  <a:lnTo>
                    <a:pt x="54" y="49"/>
                  </a:lnTo>
                  <a:lnTo>
                    <a:pt x="60" y="3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chemeClr val="tx1"/>
            </a:solidFill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19585" name="Freeform 233"/>
            <p:cNvSpPr>
              <a:spLocks/>
            </p:cNvSpPr>
            <p:nvPr/>
          </p:nvSpPr>
          <p:spPr bwMode="auto">
            <a:xfrm>
              <a:off x="8264525" y="5459413"/>
              <a:ext cx="93663" cy="77787"/>
            </a:xfrm>
            <a:custGeom>
              <a:avLst/>
              <a:gdLst>
                <a:gd name="T0" fmla="*/ 2147483647 w 59"/>
                <a:gd name="T1" fmla="*/ 0 h 49"/>
                <a:gd name="T2" fmla="*/ 0 w 59"/>
                <a:gd name="T3" fmla="*/ 2147483647 h 49"/>
                <a:gd name="T4" fmla="*/ 2147483647 w 59"/>
                <a:gd name="T5" fmla="*/ 2147483647 h 49"/>
                <a:gd name="T6" fmla="*/ 2147483647 w 59"/>
                <a:gd name="T7" fmla="*/ 2147483647 h 49"/>
                <a:gd name="T8" fmla="*/ 2147483647 w 59"/>
                <a:gd name="T9" fmla="*/ 0 h 4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9"/>
                <a:gd name="T16" fmla="*/ 0 h 49"/>
                <a:gd name="T17" fmla="*/ 59 w 59"/>
                <a:gd name="T18" fmla="*/ 49 h 4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9" h="49">
                  <a:moveTo>
                    <a:pt x="5" y="0"/>
                  </a:moveTo>
                  <a:lnTo>
                    <a:pt x="0" y="16"/>
                  </a:lnTo>
                  <a:lnTo>
                    <a:pt x="54" y="49"/>
                  </a:lnTo>
                  <a:lnTo>
                    <a:pt x="59" y="3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chemeClr val="tx1"/>
            </a:solidFill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19586" name="Line 29"/>
            <p:cNvSpPr>
              <a:spLocks noChangeShapeType="1"/>
            </p:cNvSpPr>
            <p:nvPr/>
          </p:nvSpPr>
          <p:spPr bwMode="auto">
            <a:xfrm>
              <a:off x="1776413" y="1447800"/>
              <a:ext cx="1587" cy="4606925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587" name="Line 30"/>
            <p:cNvSpPr>
              <a:spLocks noChangeShapeType="1"/>
            </p:cNvSpPr>
            <p:nvPr/>
          </p:nvSpPr>
          <p:spPr bwMode="auto">
            <a:xfrm>
              <a:off x="1716088" y="6054725"/>
              <a:ext cx="60325" cy="15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19588" name="Line 31"/>
            <p:cNvSpPr>
              <a:spLocks noChangeShapeType="1"/>
            </p:cNvSpPr>
            <p:nvPr/>
          </p:nvSpPr>
          <p:spPr bwMode="auto">
            <a:xfrm>
              <a:off x="1716088" y="5554663"/>
              <a:ext cx="60325" cy="158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19589" name="Line 32"/>
            <p:cNvSpPr>
              <a:spLocks noChangeShapeType="1"/>
            </p:cNvSpPr>
            <p:nvPr/>
          </p:nvSpPr>
          <p:spPr bwMode="auto">
            <a:xfrm>
              <a:off x="1716088" y="5053013"/>
              <a:ext cx="60325" cy="158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19590" name="Line 33"/>
            <p:cNvSpPr>
              <a:spLocks noChangeShapeType="1"/>
            </p:cNvSpPr>
            <p:nvPr/>
          </p:nvSpPr>
          <p:spPr bwMode="auto">
            <a:xfrm>
              <a:off x="1716088" y="4552950"/>
              <a:ext cx="60325" cy="15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19591" name="Line 34"/>
            <p:cNvSpPr>
              <a:spLocks noChangeShapeType="1"/>
            </p:cNvSpPr>
            <p:nvPr/>
          </p:nvSpPr>
          <p:spPr bwMode="auto">
            <a:xfrm>
              <a:off x="1716088" y="4052888"/>
              <a:ext cx="60325" cy="158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19592" name="Line 35"/>
            <p:cNvSpPr>
              <a:spLocks noChangeShapeType="1"/>
            </p:cNvSpPr>
            <p:nvPr/>
          </p:nvSpPr>
          <p:spPr bwMode="auto">
            <a:xfrm>
              <a:off x="1716088" y="3552825"/>
              <a:ext cx="60325" cy="15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19593" name="Line 36"/>
            <p:cNvSpPr>
              <a:spLocks noChangeShapeType="1"/>
            </p:cNvSpPr>
            <p:nvPr/>
          </p:nvSpPr>
          <p:spPr bwMode="auto">
            <a:xfrm>
              <a:off x="1716088" y="3052763"/>
              <a:ext cx="60325" cy="158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19594" name="Line 37"/>
            <p:cNvSpPr>
              <a:spLocks noChangeShapeType="1"/>
            </p:cNvSpPr>
            <p:nvPr/>
          </p:nvSpPr>
          <p:spPr bwMode="auto">
            <a:xfrm>
              <a:off x="1716088" y="2551113"/>
              <a:ext cx="60325" cy="158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19595" name="Line 38"/>
            <p:cNvSpPr>
              <a:spLocks noChangeShapeType="1"/>
            </p:cNvSpPr>
            <p:nvPr/>
          </p:nvSpPr>
          <p:spPr bwMode="auto">
            <a:xfrm>
              <a:off x="1716088" y="2051050"/>
              <a:ext cx="60325" cy="15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19596" name="Line 39"/>
            <p:cNvSpPr>
              <a:spLocks noChangeShapeType="1"/>
            </p:cNvSpPr>
            <p:nvPr/>
          </p:nvSpPr>
          <p:spPr bwMode="auto">
            <a:xfrm>
              <a:off x="1716088" y="1550988"/>
              <a:ext cx="60325" cy="158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19597" name="Line 41"/>
            <p:cNvSpPr>
              <a:spLocks noChangeShapeType="1"/>
            </p:cNvSpPr>
            <p:nvPr/>
          </p:nvSpPr>
          <p:spPr bwMode="auto">
            <a:xfrm flipV="1">
              <a:off x="1776413" y="5554663"/>
              <a:ext cx="1587" cy="6032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19598" name="Rectangle 52"/>
            <p:cNvSpPr>
              <a:spLocks noChangeArrowheads="1"/>
            </p:cNvSpPr>
            <p:nvPr/>
          </p:nvSpPr>
          <p:spPr bwMode="auto">
            <a:xfrm>
              <a:off x="1371600" y="5908675"/>
              <a:ext cx="258763" cy="314325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45720" rIns="45720" anchor="ctr"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  <a:latin typeface="Arial" charset="0"/>
                </a:rPr>
                <a:t>-1</a:t>
              </a:r>
            </a:p>
          </p:txBody>
        </p:sp>
        <p:sp>
          <p:nvSpPr>
            <p:cNvPr id="19599" name="Rectangle 53"/>
            <p:cNvSpPr>
              <a:spLocks noChangeArrowheads="1"/>
            </p:cNvSpPr>
            <p:nvPr/>
          </p:nvSpPr>
          <p:spPr bwMode="auto">
            <a:xfrm>
              <a:off x="1430338" y="5408613"/>
              <a:ext cx="200025" cy="314325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45720" rIns="45720" anchor="ctr"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  <a:latin typeface="Arial" charset="0"/>
                </a:rPr>
                <a:t>0</a:t>
              </a:r>
            </a:p>
          </p:txBody>
        </p:sp>
        <p:sp>
          <p:nvSpPr>
            <p:cNvPr id="19600" name="Rectangle 54"/>
            <p:cNvSpPr>
              <a:spLocks noChangeArrowheads="1"/>
            </p:cNvSpPr>
            <p:nvPr/>
          </p:nvSpPr>
          <p:spPr bwMode="auto">
            <a:xfrm>
              <a:off x="1430338" y="4908550"/>
              <a:ext cx="200025" cy="314325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45720" rIns="45720" anchor="ctr"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  <a:latin typeface="Arial" charset="0"/>
                </a:rPr>
                <a:t>1</a:t>
              </a:r>
            </a:p>
          </p:txBody>
        </p:sp>
        <p:sp>
          <p:nvSpPr>
            <p:cNvPr id="19601" name="Rectangle 55"/>
            <p:cNvSpPr>
              <a:spLocks noChangeArrowheads="1"/>
            </p:cNvSpPr>
            <p:nvPr/>
          </p:nvSpPr>
          <p:spPr bwMode="auto">
            <a:xfrm>
              <a:off x="1430338" y="4406900"/>
              <a:ext cx="200025" cy="314325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45720" rIns="45720" anchor="ctr"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  <a:latin typeface="Arial" charset="0"/>
                </a:rPr>
                <a:t>2</a:t>
              </a:r>
            </a:p>
          </p:txBody>
        </p:sp>
        <p:sp>
          <p:nvSpPr>
            <p:cNvPr id="19602" name="Rectangle 56"/>
            <p:cNvSpPr>
              <a:spLocks noChangeArrowheads="1"/>
            </p:cNvSpPr>
            <p:nvPr/>
          </p:nvSpPr>
          <p:spPr bwMode="auto">
            <a:xfrm>
              <a:off x="1430338" y="3906838"/>
              <a:ext cx="200025" cy="314325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45720" rIns="45720" anchor="ctr"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  <a:latin typeface="Arial" charset="0"/>
                </a:rPr>
                <a:t>3</a:t>
              </a:r>
            </a:p>
          </p:txBody>
        </p:sp>
        <p:sp>
          <p:nvSpPr>
            <p:cNvPr id="19603" name="Rectangle 57"/>
            <p:cNvSpPr>
              <a:spLocks noChangeArrowheads="1"/>
            </p:cNvSpPr>
            <p:nvPr/>
          </p:nvSpPr>
          <p:spPr bwMode="auto">
            <a:xfrm>
              <a:off x="1430338" y="3406775"/>
              <a:ext cx="200025" cy="314325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45720" rIns="45720" anchor="ctr"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  <a:latin typeface="Arial" charset="0"/>
                </a:rPr>
                <a:t>4</a:t>
              </a:r>
            </a:p>
          </p:txBody>
        </p:sp>
        <p:sp>
          <p:nvSpPr>
            <p:cNvPr id="19604" name="Rectangle 58"/>
            <p:cNvSpPr>
              <a:spLocks noChangeArrowheads="1"/>
            </p:cNvSpPr>
            <p:nvPr/>
          </p:nvSpPr>
          <p:spPr bwMode="auto">
            <a:xfrm>
              <a:off x="1430338" y="2906713"/>
              <a:ext cx="200025" cy="314325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45720" rIns="45720" anchor="ctr"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  <a:latin typeface="Arial" charset="0"/>
                </a:rPr>
                <a:t>5</a:t>
              </a:r>
            </a:p>
          </p:txBody>
        </p:sp>
        <p:sp>
          <p:nvSpPr>
            <p:cNvPr id="19605" name="Rectangle 59"/>
            <p:cNvSpPr>
              <a:spLocks noChangeArrowheads="1"/>
            </p:cNvSpPr>
            <p:nvPr/>
          </p:nvSpPr>
          <p:spPr bwMode="auto">
            <a:xfrm>
              <a:off x="1430338" y="2406650"/>
              <a:ext cx="200025" cy="314325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45720" rIns="45720" anchor="ctr"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  <a:latin typeface="Arial" charset="0"/>
                </a:rPr>
                <a:t>6</a:t>
              </a:r>
            </a:p>
          </p:txBody>
        </p:sp>
        <p:sp>
          <p:nvSpPr>
            <p:cNvPr id="19606" name="Rectangle 60"/>
            <p:cNvSpPr>
              <a:spLocks noChangeArrowheads="1"/>
            </p:cNvSpPr>
            <p:nvPr/>
          </p:nvSpPr>
          <p:spPr bwMode="auto">
            <a:xfrm>
              <a:off x="1430338" y="1905000"/>
              <a:ext cx="200025" cy="314325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45720" rIns="45720" anchor="ctr"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  <a:latin typeface="Arial" charset="0"/>
                </a:rPr>
                <a:t>7</a:t>
              </a:r>
            </a:p>
          </p:txBody>
        </p:sp>
        <p:sp>
          <p:nvSpPr>
            <p:cNvPr id="19607" name="Rectangle 61"/>
            <p:cNvSpPr>
              <a:spLocks noChangeArrowheads="1"/>
            </p:cNvSpPr>
            <p:nvPr/>
          </p:nvSpPr>
          <p:spPr bwMode="auto">
            <a:xfrm>
              <a:off x="1430338" y="1404938"/>
              <a:ext cx="200025" cy="314325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45720" rIns="45720" anchor="ctr"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  <a:latin typeface="Arial" charset="0"/>
                </a:rPr>
                <a:t>8</a:t>
              </a:r>
            </a:p>
          </p:txBody>
        </p:sp>
        <p:sp>
          <p:nvSpPr>
            <p:cNvPr id="19608" name="Line 13"/>
            <p:cNvSpPr>
              <a:spLocks noChangeShapeType="1"/>
            </p:cNvSpPr>
            <p:nvPr/>
          </p:nvSpPr>
          <p:spPr bwMode="auto">
            <a:xfrm flipV="1">
              <a:off x="1295400" y="1554163"/>
              <a:ext cx="450850" cy="36195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stealth" w="lg" len="med"/>
            </a:ln>
          </p:spPr>
          <p:txBody>
            <a:bodyPr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19609" name="Line 14"/>
            <p:cNvSpPr>
              <a:spLocks noChangeShapeType="1"/>
            </p:cNvSpPr>
            <p:nvPr/>
          </p:nvSpPr>
          <p:spPr bwMode="auto">
            <a:xfrm flipV="1">
              <a:off x="1295400" y="2044700"/>
              <a:ext cx="431800" cy="2381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stealth" w="lg" len="med"/>
            </a:ln>
          </p:spPr>
          <p:txBody>
            <a:bodyPr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19610" name="Line 15"/>
            <p:cNvSpPr>
              <a:spLocks noChangeShapeType="1"/>
            </p:cNvSpPr>
            <p:nvPr/>
          </p:nvSpPr>
          <p:spPr bwMode="auto">
            <a:xfrm>
              <a:off x="1295400" y="2144713"/>
              <a:ext cx="450850" cy="38735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stealth" w="lg" len="med"/>
            </a:ln>
          </p:spPr>
          <p:txBody>
            <a:bodyPr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19611" name="Line 10"/>
            <p:cNvSpPr>
              <a:spLocks noChangeShapeType="1"/>
            </p:cNvSpPr>
            <p:nvPr/>
          </p:nvSpPr>
          <p:spPr bwMode="auto">
            <a:xfrm flipH="1" flipV="1">
              <a:off x="4114800" y="2982913"/>
              <a:ext cx="3175" cy="454025"/>
            </a:xfrm>
            <a:prstGeom prst="line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 type="stealth" w="lg" len="lg"/>
            </a:ln>
          </p:spPr>
          <p:txBody>
            <a:bodyPr lIns="45720" rIns="45720" anchorCtr="1">
              <a:spAutoFit/>
            </a:bodyPr>
            <a:lstStyle/>
            <a:p>
              <a:endParaRPr lang="en-US"/>
            </a:p>
          </p:txBody>
        </p:sp>
        <p:sp>
          <p:nvSpPr>
            <p:cNvPr id="19612" name="Line 11"/>
            <p:cNvSpPr>
              <a:spLocks noChangeShapeType="1"/>
            </p:cNvSpPr>
            <p:nvPr/>
          </p:nvSpPr>
          <p:spPr bwMode="auto">
            <a:xfrm>
              <a:off x="4114800" y="3516313"/>
              <a:ext cx="1588" cy="454025"/>
            </a:xfrm>
            <a:prstGeom prst="line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 type="stealth" w="lg" len="lg"/>
            </a:ln>
          </p:spPr>
          <p:txBody>
            <a:bodyPr lIns="45720" rIns="45720" anchorCtr="1">
              <a:spAutoFit/>
            </a:bodyPr>
            <a:lstStyle/>
            <a:p>
              <a:endParaRPr lang="en-US"/>
            </a:p>
          </p:txBody>
        </p:sp>
        <p:sp>
          <p:nvSpPr>
            <p:cNvPr id="19614" name="Text Box 17"/>
            <p:cNvSpPr txBox="1">
              <a:spLocks noChangeArrowheads="1"/>
            </p:cNvSpPr>
            <p:nvPr/>
          </p:nvSpPr>
          <p:spPr bwMode="auto">
            <a:xfrm>
              <a:off x="2133600" y="4125913"/>
              <a:ext cx="1701800" cy="352425"/>
            </a:xfrm>
            <a:prstGeom prst="rect">
              <a:avLst/>
            </a:prstGeom>
            <a:solidFill>
              <a:schemeClr val="bg1"/>
            </a:solidFill>
            <a:ln w="15875" algn="ctr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 lIns="45720" rIns="45720" anchorCtr="1">
              <a:spAutoFit/>
            </a:bodyPr>
            <a:lstStyle/>
            <a:p>
              <a:r>
                <a:rPr lang="en-US" sz="1600">
                  <a:latin typeface="Arial" charset="0"/>
                  <a:sym typeface="Symbol" pitchFamily="18" charset="2"/>
                </a:rPr>
                <a:t></a:t>
              </a:r>
              <a:r>
                <a:rPr lang="en-US" sz="1600">
                  <a:latin typeface="Arial" charset="0"/>
                </a:rPr>
                <a:t> Blood volume</a:t>
              </a:r>
            </a:p>
          </p:txBody>
        </p:sp>
        <p:grpSp>
          <p:nvGrpSpPr>
            <p:cNvPr id="165" name="Group 164"/>
            <p:cNvGrpSpPr/>
            <p:nvPr/>
          </p:nvGrpSpPr>
          <p:grpSpPr>
            <a:xfrm>
              <a:off x="4572000" y="2590800"/>
              <a:ext cx="1701800" cy="925513"/>
              <a:chOff x="4572000" y="2590800"/>
              <a:chExt cx="1701800" cy="925513"/>
            </a:xfrm>
          </p:grpSpPr>
          <p:sp>
            <p:nvSpPr>
              <p:cNvPr id="19613" name="Text Box 16"/>
              <p:cNvSpPr txBox="1">
                <a:spLocks noChangeArrowheads="1"/>
              </p:cNvSpPr>
              <p:nvPr/>
            </p:nvSpPr>
            <p:spPr bwMode="auto">
              <a:xfrm>
                <a:off x="4572000" y="2590800"/>
                <a:ext cx="1701800" cy="352425"/>
              </a:xfrm>
              <a:prstGeom prst="rect">
                <a:avLst/>
              </a:prstGeom>
              <a:solidFill>
                <a:schemeClr val="bg1"/>
              </a:solidFill>
              <a:ln w="15875" algn="ctr">
                <a:solidFill>
                  <a:schemeClr val="tx1"/>
                </a:solidFill>
                <a:miter lim="800000"/>
                <a:headEnd/>
                <a:tailEnd type="none" w="lg" len="lg"/>
              </a:ln>
            </p:spPr>
            <p:txBody>
              <a:bodyPr lIns="45720" rIns="45720" anchorCtr="1">
                <a:spAutoFit/>
              </a:bodyPr>
              <a:lstStyle/>
              <a:p>
                <a:r>
                  <a:rPr lang="en-US" sz="1600">
                    <a:latin typeface="Arial" charset="0"/>
                    <a:sym typeface="Symbol" pitchFamily="18" charset="2"/>
                  </a:rPr>
                  <a:t></a:t>
                </a:r>
                <a:r>
                  <a:rPr lang="en-US" sz="1600">
                    <a:latin typeface="Arial" charset="0"/>
                  </a:rPr>
                  <a:t> Blood volume</a:t>
                </a:r>
              </a:p>
            </p:txBody>
          </p:sp>
          <p:sp>
            <p:nvSpPr>
              <p:cNvPr id="19615" name="Line 19"/>
              <p:cNvSpPr>
                <a:spLocks noChangeShapeType="1"/>
              </p:cNvSpPr>
              <p:nvPr/>
            </p:nvSpPr>
            <p:spPr bwMode="auto">
              <a:xfrm flipH="1">
                <a:off x="5257800" y="2946400"/>
                <a:ext cx="177800" cy="569913"/>
              </a:xfrm>
              <a:prstGeom prst="line">
                <a:avLst/>
              </a:prstGeom>
              <a:noFill/>
              <a:ln w="15875">
                <a:solidFill>
                  <a:srgbClr val="000000"/>
                </a:solidFill>
                <a:round/>
                <a:headEnd/>
                <a:tailEnd type="stealth" w="lg" len="lg"/>
              </a:ln>
            </p:spPr>
            <p:txBody>
              <a:bodyPr wrap="square" lIns="45720" rIns="45720" anchorCtr="1">
                <a:spAutoFit/>
              </a:bodyPr>
              <a:lstStyle/>
              <a:p>
                <a:endParaRPr lang="en-US"/>
              </a:p>
            </p:txBody>
          </p:sp>
        </p:grpSp>
        <p:sp>
          <p:nvSpPr>
            <p:cNvPr id="19616" name="Line 21"/>
            <p:cNvSpPr>
              <a:spLocks noChangeShapeType="1"/>
            </p:cNvSpPr>
            <p:nvPr/>
          </p:nvSpPr>
          <p:spPr bwMode="auto">
            <a:xfrm flipV="1">
              <a:off x="3276600" y="3821113"/>
              <a:ext cx="533400" cy="304800"/>
            </a:xfrm>
            <a:prstGeom prst="line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 type="stealth" w="lg" len="lg"/>
            </a:ln>
          </p:spPr>
          <p:txBody>
            <a:bodyPr lIns="45720" rIns="45720" anchorCtr="1">
              <a:spAutoFit/>
            </a:bodyPr>
            <a:lstStyle/>
            <a:p>
              <a:endParaRPr lang="en-US"/>
            </a:p>
          </p:txBody>
        </p:sp>
        <p:sp>
          <p:nvSpPr>
            <p:cNvPr id="19617" name="Line 22"/>
            <p:cNvSpPr>
              <a:spLocks noChangeShapeType="1"/>
            </p:cNvSpPr>
            <p:nvPr/>
          </p:nvSpPr>
          <p:spPr bwMode="auto">
            <a:xfrm>
              <a:off x="6705600" y="5573713"/>
              <a:ext cx="0" cy="457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19618" name="Line 25"/>
            <p:cNvSpPr>
              <a:spLocks noChangeShapeType="1"/>
            </p:cNvSpPr>
            <p:nvPr/>
          </p:nvSpPr>
          <p:spPr bwMode="auto">
            <a:xfrm>
              <a:off x="8382000" y="5573713"/>
              <a:ext cx="0" cy="457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19619" name="Text Box 239"/>
            <p:cNvSpPr txBox="1">
              <a:spLocks noChangeAspect="1" noChangeArrowheads="1"/>
            </p:cNvSpPr>
            <p:nvPr/>
          </p:nvSpPr>
          <p:spPr bwMode="auto">
            <a:xfrm rot="16200000" flipH="1">
              <a:off x="-660399" y="3779837"/>
              <a:ext cx="3378200" cy="339725"/>
            </a:xfrm>
            <a:prstGeom prst="rect">
              <a:avLst/>
            </a:prstGeom>
            <a:solidFill>
              <a:schemeClr val="bg1"/>
            </a:solidFill>
            <a:ln w="15875" algn="ctr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 lIns="45720" rIns="45720" anchorCtr="1">
              <a:spAutoFit/>
            </a:bodyPr>
            <a:lstStyle/>
            <a:p>
              <a:r>
                <a:rPr lang="en-US" sz="1600">
                  <a:latin typeface="Arial" charset="0"/>
                </a:rPr>
                <a:t>Central venous pressure, mm Hg</a:t>
              </a:r>
            </a:p>
          </p:txBody>
        </p:sp>
        <p:sp>
          <p:nvSpPr>
            <p:cNvPr id="164" name="Text Box 3"/>
            <p:cNvSpPr txBox="1">
              <a:spLocks noChangeArrowheads="1"/>
            </p:cNvSpPr>
            <p:nvPr/>
          </p:nvSpPr>
          <p:spPr bwMode="auto">
            <a:xfrm>
              <a:off x="6553200" y="3124200"/>
              <a:ext cx="2438400" cy="955646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rgbClr val="000000"/>
              </a:solidFill>
              <a:miter lim="800000"/>
              <a:headEnd/>
              <a:tailEnd type="none" w="lg" len="lg"/>
            </a:ln>
          </p:spPr>
          <p:txBody>
            <a:bodyPr wrap="square" lIns="45720" rIns="45720" anchor="ctr">
              <a:spAutoFit/>
            </a:bodyPr>
            <a:lstStyle/>
            <a:p>
              <a:pPr>
                <a:lnSpc>
                  <a:spcPct val="110000"/>
                </a:lnSpc>
                <a:spcAft>
                  <a:spcPct val="30000"/>
                </a:spcAft>
              </a:pPr>
              <a:r>
                <a:rPr lang="en-US" sz="1700" b="1" dirty="0" smtClean="0">
                  <a:latin typeface="Arial" charset="0"/>
                  <a:cs typeface="Arial" charset="0"/>
                </a:rPr>
                <a:t>A</a:t>
              </a:r>
              <a:r>
                <a:rPr lang="en-US" sz="1700" b="1" i="1" dirty="0" smtClean="0">
                  <a:latin typeface="Arial" charset="0"/>
                  <a:cs typeface="Arial" charset="0"/>
                </a:rPr>
                <a:t>n </a:t>
              </a:r>
              <a:r>
                <a:rPr lang="en-US" sz="1700" b="1" i="1" dirty="0">
                  <a:latin typeface="Arial" charset="0"/>
                  <a:cs typeface="Arial" charset="0"/>
                </a:rPr>
                <a:t>increase in blood volume will </a:t>
              </a:r>
              <a:r>
                <a:rPr lang="en-US" sz="1700" b="1" i="1" dirty="0" smtClean="0">
                  <a:latin typeface="Arial" charset="0"/>
                  <a:cs typeface="Arial" charset="0"/>
                </a:rPr>
                <a:t>allow the heart to increase CO</a:t>
              </a:r>
              <a:endParaRPr lang="en-US" sz="1700" b="1" i="1" dirty="0">
                <a:latin typeface="Arial" charset="0"/>
              </a:endParaRPr>
            </a:p>
          </p:txBody>
        </p:sp>
        <p:cxnSp>
          <p:nvCxnSpPr>
            <p:cNvPr id="167" name="Straight Arrow Connector 166"/>
            <p:cNvCxnSpPr>
              <a:stCxn id="164" idx="2"/>
              <a:endCxn id="19471" idx="1"/>
            </p:cNvCxnSpPr>
            <p:nvPr/>
          </p:nvCxnSpPr>
          <p:spPr bwMode="auto">
            <a:xfrm>
              <a:off x="7772400" y="4079846"/>
              <a:ext cx="596900" cy="1474817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 type="stealth" w="lg" len="lg"/>
            </a:ln>
          </p:spPr>
        </p:cxnSp>
      </p:grp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696200" cy="514459"/>
          </a:xfrm>
        </p:spPr>
        <p:txBody>
          <a:bodyPr anchorCtr="0"/>
          <a:lstStyle/>
          <a:p>
            <a:pPr algn="l" eaLnBrk="1" hangingPunct="1"/>
            <a:r>
              <a:rPr lang="en-US" b="1" dirty="0" smtClean="0"/>
              <a:t>3b. Effect of a change in venous capacitance on vascular function</a:t>
            </a:r>
          </a:p>
        </p:txBody>
      </p:sp>
      <p:sp>
        <p:nvSpPr>
          <p:cNvPr id="20483" name="Text Box 41"/>
          <p:cNvSpPr txBox="1">
            <a:spLocks noChangeArrowheads="1"/>
          </p:cNvSpPr>
          <p:nvPr/>
        </p:nvSpPr>
        <p:spPr bwMode="auto">
          <a:xfrm>
            <a:off x="5105400" y="838200"/>
            <a:ext cx="3810000" cy="625475"/>
          </a:xfrm>
          <a:prstGeom prst="rect">
            <a:avLst/>
          </a:prstGeom>
          <a:solidFill>
            <a:schemeClr val="bg1"/>
          </a:solidFill>
          <a:ln w="15875">
            <a:solidFill>
              <a:srgbClr val="000000"/>
            </a:solidFill>
            <a:miter lim="800000"/>
            <a:headEnd/>
            <a:tailEnd type="none" w="lg" len="lg"/>
          </a:ln>
        </p:spPr>
        <p:txBody>
          <a:bodyPr rIns="45720" anchor="ctr">
            <a:spAutoFit/>
          </a:bodyPr>
          <a:lstStyle/>
          <a:p>
            <a:pPr>
              <a:spcAft>
                <a:spcPct val="30000"/>
              </a:spcAft>
            </a:pPr>
            <a:r>
              <a:rPr lang="en-US" sz="1700" b="1" i="1" dirty="0">
                <a:latin typeface="Arial" charset="0"/>
                <a:cs typeface="Arial" charset="0"/>
              </a:rPr>
              <a:t>Sympathetic stimulation decreases capacitance (constricts veins).</a:t>
            </a:r>
            <a:endParaRPr lang="en-US" b="1" i="1" dirty="0"/>
          </a:p>
        </p:txBody>
      </p:sp>
      <p:grpSp>
        <p:nvGrpSpPr>
          <p:cNvPr id="20484" name="Group 293"/>
          <p:cNvGrpSpPr>
            <a:grpSpLocks/>
          </p:cNvGrpSpPr>
          <p:nvPr/>
        </p:nvGrpSpPr>
        <p:grpSpPr bwMode="auto">
          <a:xfrm>
            <a:off x="228600" y="1219200"/>
            <a:ext cx="8686800" cy="5091113"/>
            <a:chOff x="144" y="768"/>
            <a:chExt cx="5472" cy="3207"/>
          </a:xfrm>
        </p:grpSpPr>
        <p:sp>
          <p:nvSpPr>
            <p:cNvPr id="20485" name="Text Box 42"/>
            <p:cNvSpPr txBox="1">
              <a:spLocks noChangeArrowheads="1"/>
            </p:cNvSpPr>
            <p:nvPr/>
          </p:nvSpPr>
          <p:spPr bwMode="auto">
            <a:xfrm>
              <a:off x="3120" y="1728"/>
              <a:ext cx="1968" cy="557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 lIns="45720" rIns="45720" anchorCtr="1">
              <a:spAutoFit/>
            </a:bodyPr>
            <a:lstStyle/>
            <a:p>
              <a:pPr>
                <a:spcAft>
                  <a:spcPct val="30000"/>
                </a:spcAft>
              </a:pPr>
              <a:r>
                <a:rPr lang="en-US" sz="1700" b="1" i="1">
                  <a:latin typeface="Arial" charset="0"/>
                  <a:cs typeface="Arial" charset="0"/>
                </a:rPr>
                <a:t>When venous capacitance is decreased CVP is higher at any level of CO.</a:t>
              </a:r>
            </a:p>
          </p:txBody>
        </p:sp>
        <p:sp>
          <p:nvSpPr>
            <p:cNvPr id="20486" name="Text Box 32"/>
            <p:cNvSpPr txBox="1">
              <a:spLocks noChangeArrowheads="1"/>
            </p:cNvSpPr>
            <p:nvPr/>
          </p:nvSpPr>
          <p:spPr bwMode="auto">
            <a:xfrm>
              <a:off x="1488" y="1056"/>
              <a:ext cx="1668" cy="394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rgbClr val="000000"/>
              </a:solidFill>
              <a:miter lim="800000"/>
              <a:headEnd/>
              <a:tailEnd type="none" w="lg" len="lg"/>
            </a:ln>
          </p:spPr>
          <p:txBody>
            <a:bodyPr lIns="45720" rIns="45720" anchorCtr="1">
              <a:spAutoFit/>
            </a:bodyPr>
            <a:lstStyle/>
            <a:p>
              <a:r>
                <a:rPr lang="en-US" sz="1700" dirty="0">
                  <a:latin typeface="Arial" charset="0"/>
                  <a:sym typeface="Symbol" pitchFamily="18" charset="2"/>
                </a:rPr>
                <a:t></a:t>
              </a:r>
              <a:r>
                <a:rPr lang="en-US" sz="1700" dirty="0">
                  <a:latin typeface="Arial" charset="0"/>
                </a:rPr>
                <a:t> venomotor tone (decreased capacitance)</a:t>
              </a:r>
            </a:p>
          </p:txBody>
        </p:sp>
        <p:sp>
          <p:nvSpPr>
            <p:cNvPr id="20487" name="Text Box 33"/>
            <p:cNvSpPr txBox="1">
              <a:spLocks noChangeArrowheads="1"/>
            </p:cNvSpPr>
            <p:nvPr/>
          </p:nvSpPr>
          <p:spPr bwMode="auto">
            <a:xfrm>
              <a:off x="912" y="2832"/>
              <a:ext cx="1536" cy="394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rgbClr val="000000"/>
              </a:solidFill>
              <a:miter lim="800000"/>
              <a:headEnd/>
              <a:tailEnd type="none" w="lg" len="lg"/>
            </a:ln>
          </p:spPr>
          <p:txBody>
            <a:bodyPr lIns="45720" rIns="45720" anchor="ctr">
              <a:spAutoFit/>
            </a:bodyPr>
            <a:lstStyle/>
            <a:p>
              <a:r>
                <a:rPr lang="en-US" sz="1700" dirty="0">
                  <a:latin typeface="Arial" charset="0"/>
                  <a:sym typeface="Symbol" pitchFamily="18" charset="2"/>
                </a:rPr>
                <a:t></a:t>
              </a:r>
              <a:r>
                <a:rPr lang="en-US" sz="1700" dirty="0">
                  <a:latin typeface="Arial" charset="0"/>
                </a:rPr>
                <a:t> venomotor tone</a:t>
              </a:r>
            </a:p>
            <a:p>
              <a:r>
                <a:rPr lang="en-US" sz="1700" dirty="0">
                  <a:latin typeface="Arial" charset="0"/>
                </a:rPr>
                <a:t>(increased capacitance)</a:t>
              </a:r>
            </a:p>
          </p:txBody>
        </p:sp>
        <p:cxnSp>
          <p:nvCxnSpPr>
            <p:cNvPr id="20488" name="AutoShape 275"/>
            <p:cNvCxnSpPr>
              <a:cxnSpLocks noChangeShapeType="1"/>
              <a:stCxn id="20487" idx="0"/>
              <a:endCxn id="20516" idx="2"/>
            </p:cNvCxnSpPr>
            <p:nvPr/>
          </p:nvCxnSpPr>
          <p:spPr bwMode="auto">
            <a:xfrm flipV="1">
              <a:off x="1680" y="2539"/>
              <a:ext cx="373" cy="288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 type="stealth" w="lg" len="lg"/>
            </a:ln>
          </p:spPr>
        </p:cxnSp>
        <p:sp>
          <p:nvSpPr>
            <p:cNvPr id="20489" name="Text Box 25"/>
            <p:cNvSpPr txBox="1">
              <a:spLocks noChangeArrowheads="1"/>
            </p:cNvSpPr>
            <p:nvPr/>
          </p:nvSpPr>
          <p:spPr bwMode="auto">
            <a:xfrm>
              <a:off x="144" y="768"/>
              <a:ext cx="528" cy="23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rgbClr val="000000"/>
              </a:solidFill>
              <a:miter lim="800000"/>
              <a:headEnd/>
              <a:tailEnd type="none" w="lg" len="lg"/>
            </a:ln>
          </p:spPr>
          <p:txBody>
            <a:bodyPr lIns="45720" rIns="45720" anchorCtr="1">
              <a:spAutoFit/>
            </a:bodyPr>
            <a:lstStyle/>
            <a:p>
              <a:r>
                <a:rPr lang="en-US" sz="1700">
                  <a:latin typeface="Arial" charset="0"/>
                </a:rPr>
                <a:t>MCFP</a:t>
              </a:r>
            </a:p>
          </p:txBody>
        </p:sp>
        <p:sp>
          <p:nvSpPr>
            <p:cNvPr id="20490" name="Rectangle 85"/>
            <p:cNvSpPr>
              <a:spLocks noChangeArrowheads="1"/>
            </p:cNvSpPr>
            <p:nvPr/>
          </p:nvSpPr>
          <p:spPr bwMode="auto">
            <a:xfrm>
              <a:off x="2064" y="3744"/>
              <a:ext cx="1407" cy="231"/>
            </a:xfrm>
            <a:prstGeom prst="rect">
              <a:avLst/>
            </a:prstGeom>
            <a:solidFill>
              <a:schemeClr val="bg1"/>
            </a:solidFill>
            <a:ln w="15875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45720" rIns="45720" anchorCtr="1">
              <a:spAutoFit/>
            </a:bodyPr>
            <a:lstStyle/>
            <a:p>
              <a:r>
                <a:rPr lang="en-US" sz="1700">
                  <a:latin typeface="Arial" charset="0"/>
                </a:rPr>
                <a:t>Cardiac output, L/min</a:t>
              </a:r>
            </a:p>
          </p:txBody>
        </p:sp>
        <p:sp>
          <p:nvSpPr>
            <p:cNvPr id="20491" name="Text Box 259"/>
            <p:cNvSpPr txBox="1">
              <a:spLocks noChangeAspect="1" noChangeArrowheads="1"/>
            </p:cNvSpPr>
            <p:nvPr/>
          </p:nvSpPr>
          <p:spPr bwMode="auto">
            <a:xfrm rot="16200000" flipH="1">
              <a:off x="-652" y="2188"/>
              <a:ext cx="2111" cy="231"/>
            </a:xfrm>
            <a:prstGeom prst="rect">
              <a:avLst/>
            </a:prstGeom>
            <a:solidFill>
              <a:schemeClr val="bg1"/>
            </a:solidFill>
            <a:ln w="15875" algn="ctr">
              <a:solidFill>
                <a:srgbClr val="000000"/>
              </a:solidFill>
              <a:miter lim="800000"/>
              <a:headEnd/>
              <a:tailEnd type="none" w="lg" len="lg"/>
            </a:ln>
          </p:spPr>
          <p:txBody>
            <a:bodyPr lIns="45720" rIns="45720" anchorCtr="1">
              <a:spAutoFit/>
            </a:bodyPr>
            <a:lstStyle/>
            <a:p>
              <a:r>
                <a:rPr lang="en-US" sz="1700">
                  <a:latin typeface="Arial" charset="0"/>
                </a:rPr>
                <a:t>Central venous pressure, mm Hg</a:t>
              </a:r>
            </a:p>
          </p:txBody>
        </p:sp>
        <p:sp>
          <p:nvSpPr>
            <p:cNvPr id="20492" name="Line 64"/>
            <p:cNvSpPr>
              <a:spLocks noChangeShapeType="1"/>
            </p:cNvSpPr>
            <p:nvPr/>
          </p:nvSpPr>
          <p:spPr bwMode="auto">
            <a:xfrm>
              <a:off x="833" y="1520"/>
              <a:ext cx="2973" cy="1856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493" name="Freeform 149"/>
            <p:cNvSpPr>
              <a:spLocks/>
            </p:cNvSpPr>
            <p:nvPr/>
          </p:nvSpPr>
          <p:spPr bwMode="auto">
            <a:xfrm>
              <a:off x="1073" y="1917"/>
              <a:ext cx="36" cy="28"/>
            </a:xfrm>
            <a:custGeom>
              <a:avLst/>
              <a:gdLst>
                <a:gd name="T0" fmla="*/ 3 w 44"/>
                <a:gd name="T1" fmla="*/ 0 h 33"/>
                <a:gd name="T2" fmla="*/ 0 w 44"/>
                <a:gd name="T3" fmla="*/ 7 h 33"/>
                <a:gd name="T4" fmla="*/ 21 w 44"/>
                <a:gd name="T5" fmla="*/ 20 h 33"/>
                <a:gd name="T6" fmla="*/ 24 w 44"/>
                <a:gd name="T7" fmla="*/ 14 h 33"/>
                <a:gd name="T8" fmla="*/ 3 w 44"/>
                <a:gd name="T9" fmla="*/ 0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4"/>
                <a:gd name="T16" fmla="*/ 0 h 33"/>
                <a:gd name="T17" fmla="*/ 44 w 44"/>
                <a:gd name="T18" fmla="*/ 33 h 3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4" h="33">
                  <a:moveTo>
                    <a:pt x="6" y="0"/>
                  </a:moveTo>
                  <a:lnTo>
                    <a:pt x="0" y="11"/>
                  </a:lnTo>
                  <a:lnTo>
                    <a:pt x="39" y="33"/>
                  </a:lnTo>
                  <a:lnTo>
                    <a:pt x="44" y="22"/>
                  </a:lnTo>
                  <a:lnTo>
                    <a:pt x="6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494" name="Freeform 150"/>
            <p:cNvSpPr>
              <a:spLocks/>
            </p:cNvSpPr>
            <p:nvPr/>
          </p:nvSpPr>
          <p:spPr bwMode="auto">
            <a:xfrm>
              <a:off x="1127" y="1949"/>
              <a:ext cx="9" cy="14"/>
            </a:xfrm>
            <a:custGeom>
              <a:avLst/>
              <a:gdLst>
                <a:gd name="T0" fmla="*/ 2 w 11"/>
                <a:gd name="T1" fmla="*/ 0 h 16"/>
                <a:gd name="T2" fmla="*/ 0 w 11"/>
                <a:gd name="T3" fmla="*/ 8 h 16"/>
                <a:gd name="T4" fmla="*/ 2 w 11"/>
                <a:gd name="T5" fmla="*/ 10 h 16"/>
                <a:gd name="T6" fmla="*/ 6 w 11"/>
                <a:gd name="T7" fmla="*/ 4 h 16"/>
                <a:gd name="T8" fmla="*/ 2 w 11"/>
                <a:gd name="T9" fmla="*/ 0 h 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"/>
                <a:gd name="T16" fmla="*/ 0 h 16"/>
                <a:gd name="T17" fmla="*/ 11 w 11"/>
                <a:gd name="T18" fmla="*/ 16 h 1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" h="16">
                  <a:moveTo>
                    <a:pt x="5" y="0"/>
                  </a:moveTo>
                  <a:lnTo>
                    <a:pt x="0" y="11"/>
                  </a:lnTo>
                  <a:lnTo>
                    <a:pt x="5" y="16"/>
                  </a:lnTo>
                  <a:lnTo>
                    <a:pt x="11" y="6"/>
                  </a:lnTo>
                  <a:lnTo>
                    <a:pt x="5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495" name="Freeform 151"/>
            <p:cNvSpPr>
              <a:spLocks/>
            </p:cNvSpPr>
            <p:nvPr/>
          </p:nvSpPr>
          <p:spPr bwMode="auto">
            <a:xfrm>
              <a:off x="1158" y="1968"/>
              <a:ext cx="32" cy="27"/>
            </a:xfrm>
            <a:custGeom>
              <a:avLst/>
              <a:gdLst>
                <a:gd name="T0" fmla="*/ 3 w 38"/>
                <a:gd name="T1" fmla="*/ 0 h 32"/>
                <a:gd name="T2" fmla="*/ 0 w 38"/>
                <a:gd name="T3" fmla="*/ 7 h 32"/>
                <a:gd name="T4" fmla="*/ 19 w 38"/>
                <a:gd name="T5" fmla="*/ 19 h 32"/>
                <a:gd name="T6" fmla="*/ 23 w 38"/>
                <a:gd name="T7" fmla="*/ 14 h 32"/>
                <a:gd name="T8" fmla="*/ 3 w 38"/>
                <a:gd name="T9" fmla="*/ 0 h 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8"/>
                <a:gd name="T16" fmla="*/ 0 h 32"/>
                <a:gd name="T17" fmla="*/ 38 w 38"/>
                <a:gd name="T18" fmla="*/ 32 h 3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8" h="32">
                  <a:moveTo>
                    <a:pt x="5" y="0"/>
                  </a:moveTo>
                  <a:lnTo>
                    <a:pt x="0" y="11"/>
                  </a:lnTo>
                  <a:lnTo>
                    <a:pt x="32" y="32"/>
                  </a:lnTo>
                  <a:lnTo>
                    <a:pt x="38" y="22"/>
                  </a:lnTo>
                  <a:lnTo>
                    <a:pt x="5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496" name="Freeform 152"/>
            <p:cNvSpPr>
              <a:spLocks/>
            </p:cNvSpPr>
            <p:nvPr/>
          </p:nvSpPr>
          <p:spPr bwMode="auto">
            <a:xfrm>
              <a:off x="1207" y="2000"/>
              <a:ext cx="14" cy="13"/>
            </a:xfrm>
            <a:custGeom>
              <a:avLst/>
              <a:gdLst>
                <a:gd name="T0" fmla="*/ 3 w 17"/>
                <a:gd name="T1" fmla="*/ 0 h 16"/>
                <a:gd name="T2" fmla="*/ 0 w 17"/>
                <a:gd name="T3" fmla="*/ 6 h 16"/>
                <a:gd name="T4" fmla="*/ 6 w 17"/>
                <a:gd name="T5" fmla="*/ 9 h 16"/>
                <a:gd name="T6" fmla="*/ 10 w 17"/>
                <a:gd name="T7" fmla="*/ 2 h 16"/>
                <a:gd name="T8" fmla="*/ 3 w 17"/>
                <a:gd name="T9" fmla="*/ 0 h 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7"/>
                <a:gd name="T16" fmla="*/ 0 h 16"/>
                <a:gd name="T17" fmla="*/ 17 w 17"/>
                <a:gd name="T18" fmla="*/ 16 h 1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7" h="16">
                  <a:moveTo>
                    <a:pt x="6" y="0"/>
                  </a:moveTo>
                  <a:lnTo>
                    <a:pt x="0" y="11"/>
                  </a:lnTo>
                  <a:lnTo>
                    <a:pt x="11" y="16"/>
                  </a:lnTo>
                  <a:lnTo>
                    <a:pt x="17" y="5"/>
                  </a:lnTo>
                  <a:lnTo>
                    <a:pt x="6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497" name="Freeform 153"/>
            <p:cNvSpPr>
              <a:spLocks/>
            </p:cNvSpPr>
            <p:nvPr/>
          </p:nvSpPr>
          <p:spPr bwMode="auto">
            <a:xfrm>
              <a:off x="1239" y="2023"/>
              <a:ext cx="35" cy="27"/>
            </a:xfrm>
            <a:custGeom>
              <a:avLst/>
              <a:gdLst>
                <a:gd name="T0" fmla="*/ 2 w 43"/>
                <a:gd name="T1" fmla="*/ 0 h 33"/>
                <a:gd name="T2" fmla="*/ 0 w 43"/>
                <a:gd name="T3" fmla="*/ 6 h 33"/>
                <a:gd name="T4" fmla="*/ 20 w 43"/>
                <a:gd name="T5" fmla="*/ 18 h 33"/>
                <a:gd name="T6" fmla="*/ 23 w 43"/>
                <a:gd name="T7" fmla="*/ 12 h 33"/>
                <a:gd name="T8" fmla="*/ 2 w 43"/>
                <a:gd name="T9" fmla="*/ 0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3"/>
                <a:gd name="T16" fmla="*/ 0 h 33"/>
                <a:gd name="T17" fmla="*/ 43 w 43"/>
                <a:gd name="T18" fmla="*/ 33 h 3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3" h="33">
                  <a:moveTo>
                    <a:pt x="5" y="0"/>
                  </a:moveTo>
                  <a:lnTo>
                    <a:pt x="0" y="11"/>
                  </a:lnTo>
                  <a:lnTo>
                    <a:pt x="38" y="33"/>
                  </a:lnTo>
                  <a:lnTo>
                    <a:pt x="43" y="22"/>
                  </a:lnTo>
                  <a:lnTo>
                    <a:pt x="5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498" name="Freeform 154"/>
            <p:cNvSpPr>
              <a:spLocks/>
            </p:cNvSpPr>
            <p:nvPr/>
          </p:nvSpPr>
          <p:spPr bwMode="auto">
            <a:xfrm>
              <a:off x="1292" y="2055"/>
              <a:ext cx="13" cy="13"/>
            </a:xfrm>
            <a:custGeom>
              <a:avLst/>
              <a:gdLst>
                <a:gd name="T0" fmla="*/ 2 w 16"/>
                <a:gd name="T1" fmla="*/ 0 h 16"/>
                <a:gd name="T2" fmla="*/ 0 w 16"/>
                <a:gd name="T3" fmla="*/ 6 h 16"/>
                <a:gd name="T4" fmla="*/ 6 w 16"/>
                <a:gd name="T5" fmla="*/ 9 h 16"/>
                <a:gd name="T6" fmla="*/ 9 w 16"/>
                <a:gd name="T7" fmla="*/ 3 h 16"/>
                <a:gd name="T8" fmla="*/ 2 w 16"/>
                <a:gd name="T9" fmla="*/ 0 h 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6"/>
                <a:gd name="T16" fmla="*/ 0 h 16"/>
                <a:gd name="T17" fmla="*/ 16 w 16"/>
                <a:gd name="T18" fmla="*/ 16 h 1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6" h="16">
                  <a:moveTo>
                    <a:pt x="5" y="0"/>
                  </a:moveTo>
                  <a:lnTo>
                    <a:pt x="0" y="11"/>
                  </a:lnTo>
                  <a:lnTo>
                    <a:pt x="11" y="16"/>
                  </a:lnTo>
                  <a:lnTo>
                    <a:pt x="16" y="6"/>
                  </a:lnTo>
                  <a:lnTo>
                    <a:pt x="5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499" name="Freeform 155"/>
            <p:cNvSpPr>
              <a:spLocks/>
            </p:cNvSpPr>
            <p:nvPr/>
          </p:nvSpPr>
          <p:spPr bwMode="auto">
            <a:xfrm>
              <a:off x="1323" y="2073"/>
              <a:ext cx="35" cy="27"/>
            </a:xfrm>
            <a:custGeom>
              <a:avLst/>
              <a:gdLst>
                <a:gd name="T0" fmla="*/ 2 w 43"/>
                <a:gd name="T1" fmla="*/ 0 h 32"/>
                <a:gd name="T2" fmla="*/ 0 w 43"/>
                <a:gd name="T3" fmla="*/ 7 h 32"/>
                <a:gd name="T4" fmla="*/ 20 w 43"/>
                <a:gd name="T5" fmla="*/ 19 h 32"/>
                <a:gd name="T6" fmla="*/ 23 w 43"/>
                <a:gd name="T7" fmla="*/ 14 h 32"/>
                <a:gd name="T8" fmla="*/ 2 w 43"/>
                <a:gd name="T9" fmla="*/ 0 h 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3"/>
                <a:gd name="T16" fmla="*/ 0 h 32"/>
                <a:gd name="T17" fmla="*/ 43 w 43"/>
                <a:gd name="T18" fmla="*/ 32 h 3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3" h="32">
                  <a:moveTo>
                    <a:pt x="5" y="0"/>
                  </a:moveTo>
                  <a:lnTo>
                    <a:pt x="0" y="11"/>
                  </a:lnTo>
                  <a:lnTo>
                    <a:pt x="38" y="32"/>
                  </a:lnTo>
                  <a:lnTo>
                    <a:pt x="43" y="22"/>
                  </a:lnTo>
                  <a:lnTo>
                    <a:pt x="5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500" name="Freeform 156"/>
            <p:cNvSpPr>
              <a:spLocks/>
            </p:cNvSpPr>
            <p:nvPr/>
          </p:nvSpPr>
          <p:spPr bwMode="auto">
            <a:xfrm>
              <a:off x="1376" y="2105"/>
              <a:ext cx="13" cy="13"/>
            </a:xfrm>
            <a:custGeom>
              <a:avLst/>
              <a:gdLst>
                <a:gd name="T0" fmla="*/ 2 w 16"/>
                <a:gd name="T1" fmla="*/ 0 h 16"/>
                <a:gd name="T2" fmla="*/ 0 w 16"/>
                <a:gd name="T3" fmla="*/ 6 h 16"/>
                <a:gd name="T4" fmla="*/ 6 w 16"/>
                <a:gd name="T5" fmla="*/ 9 h 16"/>
                <a:gd name="T6" fmla="*/ 9 w 16"/>
                <a:gd name="T7" fmla="*/ 2 h 16"/>
                <a:gd name="T8" fmla="*/ 2 w 16"/>
                <a:gd name="T9" fmla="*/ 0 h 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6"/>
                <a:gd name="T16" fmla="*/ 0 h 16"/>
                <a:gd name="T17" fmla="*/ 16 w 16"/>
                <a:gd name="T18" fmla="*/ 16 h 1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6" h="16">
                  <a:moveTo>
                    <a:pt x="5" y="0"/>
                  </a:moveTo>
                  <a:lnTo>
                    <a:pt x="0" y="11"/>
                  </a:lnTo>
                  <a:lnTo>
                    <a:pt x="11" y="16"/>
                  </a:lnTo>
                  <a:lnTo>
                    <a:pt x="16" y="5"/>
                  </a:lnTo>
                  <a:lnTo>
                    <a:pt x="5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501" name="Freeform 157"/>
            <p:cNvSpPr>
              <a:spLocks/>
            </p:cNvSpPr>
            <p:nvPr/>
          </p:nvSpPr>
          <p:spPr bwMode="auto">
            <a:xfrm>
              <a:off x="1407" y="2128"/>
              <a:ext cx="36" cy="28"/>
            </a:xfrm>
            <a:custGeom>
              <a:avLst/>
              <a:gdLst>
                <a:gd name="T0" fmla="*/ 2 w 44"/>
                <a:gd name="T1" fmla="*/ 0 h 33"/>
                <a:gd name="T2" fmla="*/ 0 w 44"/>
                <a:gd name="T3" fmla="*/ 7 h 33"/>
                <a:gd name="T4" fmla="*/ 20 w 44"/>
                <a:gd name="T5" fmla="*/ 20 h 33"/>
                <a:gd name="T6" fmla="*/ 24 w 44"/>
                <a:gd name="T7" fmla="*/ 14 h 33"/>
                <a:gd name="T8" fmla="*/ 2 w 44"/>
                <a:gd name="T9" fmla="*/ 0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4"/>
                <a:gd name="T16" fmla="*/ 0 h 33"/>
                <a:gd name="T17" fmla="*/ 44 w 44"/>
                <a:gd name="T18" fmla="*/ 33 h 3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4" h="33">
                  <a:moveTo>
                    <a:pt x="5" y="0"/>
                  </a:moveTo>
                  <a:lnTo>
                    <a:pt x="0" y="11"/>
                  </a:lnTo>
                  <a:lnTo>
                    <a:pt x="38" y="33"/>
                  </a:lnTo>
                  <a:lnTo>
                    <a:pt x="44" y="22"/>
                  </a:lnTo>
                  <a:lnTo>
                    <a:pt x="5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502" name="Freeform 158"/>
            <p:cNvSpPr>
              <a:spLocks/>
            </p:cNvSpPr>
            <p:nvPr/>
          </p:nvSpPr>
          <p:spPr bwMode="auto">
            <a:xfrm>
              <a:off x="1461" y="2160"/>
              <a:ext cx="9" cy="13"/>
            </a:xfrm>
            <a:custGeom>
              <a:avLst/>
              <a:gdLst>
                <a:gd name="T0" fmla="*/ 3 w 11"/>
                <a:gd name="T1" fmla="*/ 0 h 16"/>
                <a:gd name="T2" fmla="*/ 0 w 11"/>
                <a:gd name="T3" fmla="*/ 6 h 16"/>
                <a:gd name="T4" fmla="*/ 3 w 11"/>
                <a:gd name="T5" fmla="*/ 9 h 16"/>
                <a:gd name="T6" fmla="*/ 6 w 11"/>
                <a:gd name="T7" fmla="*/ 3 h 16"/>
                <a:gd name="T8" fmla="*/ 3 w 11"/>
                <a:gd name="T9" fmla="*/ 0 h 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"/>
                <a:gd name="T16" fmla="*/ 0 h 16"/>
                <a:gd name="T17" fmla="*/ 11 w 11"/>
                <a:gd name="T18" fmla="*/ 16 h 1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" h="16">
                  <a:moveTo>
                    <a:pt x="6" y="0"/>
                  </a:moveTo>
                  <a:lnTo>
                    <a:pt x="0" y="11"/>
                  </a:lnTo>
                  <a:lnTo>
                    <a:pt x="6" y="16"/>
                  </a:lnTo>
                  <a:lnTo>
                    <a:pt x="11" y="6"/>
                  </a:lnTo>
                  <a:lnTo>
                    <a:pt x="6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503" name="Freeform 159"/>
            <p:cNvSpPr>
              <a:spLocks/>
            </p:cNvSpPr>
            <p:nvPr/>
          </p:nvSpPr>
          <p:spPr bwMode="auto">
            <a:xfrm>
              <a:off x="1492" y="2178"/>
              <a:ext cx="31" cy="27"/>
            </a:xfrm>
            <a:custGeom>
              <a:avLst/>
              <a:gdLst>
                <a:gd name="T0" fmla="*/ 3 w 38"/>
                <a:gd name="T1" fmla="*/ 0 h 32"/>
                <a:gd name="T2" fmla="*/ 0 w 38"/>
                <a:gd name="T3" fmla="*/ 7 h 32"/>
                <a:gd name="T4" fmla="*/ 18 w 38"/>
                <a:gd name="T5" fmla="*/ 19 h 32"/>
                <a:gd name="T6" fmla="*/ 20 w 38"/>
                <a:gd name="T7" fmla="*/ 14 h 32"/>
                <a:gd name="T8" fmla="*/ 3 w 38"/>
                <a:gd name="T9" fmla="*/ 0 h 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8"/>
                <a:gd name="T16" fmla="*/ 0 h 32"/>
                <a:gd name="T17" fmla="*/ 38 w 38"/>
                <a:gd name="T18" fmla="*/ 32 h 3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8" h="32">
                  <a:moveTo>
                    <a:pt x="6" y="0"/>
                  </a:moveTo>
                  <a:lnTo>
                    <a:pt x="0" y="11"/>
                  </a:lnTo>
                  <a:lnTo>
                    <a:pt x="33" y="32"/>
                  </a:lnTo>
                  <a:lnTo>
                    <a:pt x="38" y="22"/>
                  </a:lnTo>
                  <a:lnTo>
                    <a:pt x="6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504" name="Freeform 160"/>
            <p:cNvSpPr>
              <a:spLocks/>
            </p:cNvSpPr>
            <p:nvPr/>
          </p:nvSpPr>
          <p:spPr bwMode="auto">
            <a:xfrm>
              <a:off x="1541" y="2210"/>
              <a:ext cx="13" cy="14"/>
            </a:xfrm>
            <a:custGeom>
              <a:avLst/>
              <a:gdLst>
                <a:gd name="T0" fmla="*/ 3 w 16"/>
                <a:gd name="T1" fmla="*/ 0 h 16"/>
                <a:gd name="T2" fmla="*/ 0 w 16"/>
                <a:gd name="T3" fmla="*/ 8 h 16"/>
                <a:gd name="T4" fmla="*/ 6 w 16"/>
                <a:gd name="T5" fmla="*/ 10 h 16"/>
                <a:gd name="T6" fmla="*/ 9 w 16"/>
                <a:gd name="T7" fmla="*/ 4 h 16"/>
                <a:gd name="T8" fmla="*/ 3 w 16"/>
                <a:gd name="T9" fmla="*/ 0 h 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6"/>
                <a:gd name="T16" fmla="*/ 0 h 16"/>
                <a:gd name="T17" fmla="*/ 16 w 16"/>
                <a:gd name="T18" fmla="*/ 16 h 1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6" h="16">
                  <a:moveTo>
                    <a:pt x="6" y="0"/>
                  </a:moveTo>
                  <a:lnTo>
                    <a:pt x="0" y="11"/>
                  </a:lnTo>
                  <a:lnTo>
                    <a:pt x="11" y="16"/>
                  </a:lnTo>
                  <a:lnTo>
                    <a:pt x="16" y="5"/>
                  </a:lnTo>
                  <a:lnTo>
                    <a:pt x="6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505" name="Freeform 161"/>
            <p:cNvSpPr>
              <a:spLocks/>
            </p:cNvSpPr>
            <p:nvPr/>
          </p:nvSpPr>
          <p:spPr bwMode="auto">
            <a:xfrm>
              <a:off x="1572" y="2233"/>
              <a:ext cx="36" cy="28"/>
            </a:xfrm>
            <a:custGeom>
              <a:avLst/>
              <a:gdLst>
                <a:gd name="T0" fmla="*/ 3 w 44"/>
                <a:gd name="T1" fmla="*/ 0 h 33"/>
                <a:gd name="T2" fmla="*/ 0 w 44"/>
                <a:gd name="T3" fmla="*/ 7 h 33"/>
                <a:gd name="T4" fmla="*/ 20 w 44"/>
                <a:gd name="T5" fmla="*/ 20 h 33"/>
                <a:gd name="T6" fmla="*/ 24 w 44"/>
                <a:gd name="T7" fmla="*/ 14 h 33"/>
                <a:gd name="T8" fmla="*/ 3 w 44"/>
                <a:gd name="T9" fmla="*/ 0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4"/>
                <a:gd name="T16" fmla="*/ 0 h 33"/>
                <a:gd name="T17" fmla="*/ 44 w 44"/>
                <a:gd name="T18" fmla="*/ 33 h 3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4" h="33">
                  <a:moveTo>
                    <a:pt x="6" y="0"/>
                  </a:moveTo>
                  <a:lnTo>
                    <a:pt x="0" y="11"/>
                  </a:lnTo>
                  <a:lnTo>
                    <a:pt x="38" y="33"/>
                  </a:lnTo>
                  <a:lnTo>
                    <a:pt x="44" y="22"/>
                  </a:lnTo>
                  <a:lnTo>
                    <a:pt x="6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506" name="Freeform 162"/>
            <p:cNvSpPr>
              <a:spLocks/>
            </p:cNvSpPr>
            <p:nvPr/>
          </p:nvSpPr>
          <p:spPr bwMode="auto">
            <a:xfrm>
              <a:off x="1625" y="2265"/>
              <a:ext cx="14" cy="13"/>
            </a:xfrm>
            <a:custGeom>
              <a:avLst/>
              <a:gdLst>
                <a:gd name="T0" fmla="*/ 3 w 17"/>
                <a:gd name="T1" fmla="*/ 0 h 16"/>
                <a:gd name="T2" fmla="*/ 0 w 17"/>
                <a:gd name="T3" fmla="*/ 6 h 16"/>
                <a:gd name="T4" fmla="*/ 6 w 17"/>
                <a:gd name="T5" fmla="*/ 9 h 16"/>
                <a:gd name="T6" fmla="*/ 10 w 17"/>
                <a:gd name="T7" fmla="*/ 3 h 16"/>
                <a:gd name="T8" fmla="*/ 3 w 17"/>
                <a:gd name="T9" fmla="*/ 0 h 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7"/>
                <a:gd name="T16" fmla="*/ 0 h 16"/>
                <a:gd name="T17" fmla="*/ 17 w 17"/>
                <a:gd name="T18" fmla="*/ 16 h 1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7" h="16">
                  <a:moveTo>
                    <a:pt x="6" y="0"/>
                  </a:moveTo>
                  <a:lnTo>
                    <a:pt x="0" y="11"/>
                  </a:lnTo>
                  <a:lnTo>
                    <a:pt x="11" y="16"/>
                  </a:lnTo>
                  <a:lnTo>
                    <a:pt x="17" y="6"/>
                  </a:lnTo>
                  <a:lnTo>
                    <a:pt x="6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507" name="Freeform 163"/>
            <p:cNvSpPr>
              <a:spLocks/>
            </p:cNvSpPr>
            <p:nvPr/>
          </p:nvSpPr>
          <p:spPr bwMode="auto">
            <a:xfrm>
              <a:off x="1656" y="2283"/>
              <a:ext cx="36" cy="27"/>
            </a:xfrm>
            <a:custGeom>
              <a:avLst/>
              <a:gdLst>
                <a:gd name="T0" fmla="*/ 3 w 44"/>
                <a:gd name="T1" fmla="*/ 0 h 32"/>
                <a:gd name="T2" fmla="*/ 0 w 44"/>
                <a:gd name="T3" fmla="*/ 7 h 32"/>
                <a:gd name="T4" fmla="*/ 20 w 44"/>
                <a:gd name="T5" fmla="*/ 19 h 32"/>
                <a:gd name="T6" fmla="*/ 24 w 44"/>
                <a:gd name="T7" fmla="*/ 14 h 32"/>
                <a:gd name="T8" fmla="*/ 3 w 44"/>
                <a:gd name="T9" fmla="*/ 0 h 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4"/>
                <a:gd name="T16" fmla="*/ 0 h 32"/>
                <a:gd name="T17" fmla="*/ 44 w 44"/>
                <a:gd name="T18" fmla="*/ 32 h 3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4" h="32">
                  <a:moveTo>
                    <a:pt x="6" y="0"/>
                  </a:moveTo>
                  <a:lnTo>
                    <a:pt x="0" y="11"/>
                  </a:lnTo>
                  <a:lnTo>
                    <a:pt x="38" y="32"/>
                  </a:lnTo>
                  <a:lnTo>
                    <a:pt x="44" y="22"/>
                  </a:lnTo>
                  <a:lnTo>
                    <a:pt x="6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508" name="Freeform 164"/>
            <p:cNvSpPr>
              <a:spLocks/>
            </p:cNvSpPr>
            <p:nvPr/>
          </p:nvSpPr>
          <p:spPr bwMode="auto">
            <a:xfrm>
              <a:off x="1710" y="2315"/>
              <a:ext cx="13" cy="14"/>
            </a:xfrm>
            <a:custGeom>
              <a:avLst/>
              <a:gdLst>
                <a:gd name="T0" fmla="*/ 2 w 16"/>
                <a:gd name="T1" fmla="*/ 0 h 16"/>
                <a:gd name="T2" fmla="*/ 0 w 16"/>
                <a:gd name="T3" fmla="*/ 8 h 16"/>
                <a:gd name="T4" fmla="*/ 6 w 16"/>
                <a:gd name="T5" fmla="*/ 10 h 16"/>
                <a:gd name="T6" fmla="*/ 9 w 16"/>
                <a:gd name="T7" fmla="*/ 4 h 16"/>
                <a:gd name="T8" fmla="*/ 2 w 16"/>
                <a:gd name="T9" fmla="*/ 0 h 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6"/>
                <a:gd name="T16" fmla="*/ 0 h 16"/>
                <a:gd name="T17" fmla="*/ 16 w 16"/>
                <a:gd name="T18" fmla="*/ 16 h 1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6" h="16">
                  <a:moveTo>
                    <a:pt x="5" y="0"/>
                  </a:moveTo>
                  <a:lnTo>
                    <a:pt x="0" y="11"/>
                  </a:lnTo>
                  <a:lnTo>
                    <a:pt x="10" y="16"/>
                  </a:lnTo>
                  <a:lnTo>
                    <a:pt x="16" y="5"/>
                  </a:lnTo>
                  <a:lnTo>
                    <a:pt x="5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509" name="Freeform 165"/>
            <p:cNvSpPr>
              <a:spLocks/>
            </p:cNvSpPr>
            <p:nvPr/>
          </p:nvSpPr>
          <p:spPr bwMode="auto">
            <a:xfrm>
              <a:off x="1742" y="2338"/>
              <a:ext cx="35" cy="28"/>
            </a:xfrm>
            <a:custGeom>
              <a:avLst/>
              <a:gdLst>
                <a:gd name="T0" fmla="*/ 2 w 43"/>
                <a:gd name="T1" fmla="*/ 0 h 33"/>
                <a:gd name="T2" fmla="*/ 0 w 43"/>
                <a:gd name="T3" fmla="*/ 7 h 33"/>
                <a:gd name="T4" fmla="*/ 20 w 43"/>
                <a:gd name="T5" fmla="*/ 20 h 33"/>
                <a:gd name="T6" fmla="*/ 23 w 43"/>
                <a:gd name="T7" fmla="*/ 14 h 33"/>
                <a:gd name="T8" fmla="*/ 2 w 43"/>
                <a:gd name="T9" fmla="*/ 0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3"/>
                <a:gd name="T16" fmla="*/ 0 h 33"/>
                <a:gd name="T17" fmla="*/ 43 w 43"/>
                <a:gd name="T18" fmla="*/ 33 h 3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3" h="33">
                  <a:moveTo>
                    <a:pt x="5" y="0"/>
                  </a:moveTo>
                  <a:lnTo>
                    <a:pt x="0" y="11"/>
                  </a:lnTo>
                  <a:lnTo>
                    <a:pt x="38" y="33"/>
                  </a:lnTo>
                  <a:lnTo>
                    <a:pt x="43" y="22"/>
                  </a:lnTo>
                  <a:lnTo>
                    <a:pt x="5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510" name="Freeform 166"/>
            <p:cNvSpPr>
              <a:spLocks/>
            </p:cNvSpPr>
            <p:nvPr/>
          </p:nvSpPr>
          <p:spPr bwMode="auto">
            <a:xfrm>
              <a:off x="1795" y="2370"/>
              <a:ext cx="9" cy="13"/>
            </a:xfrm>
            <a:custGeom>
              <a:avLst/>
              <a:gdLst>
                <a:gd name="T0" fmla="*/ 2 w 11"/>
                <a:gd name="T1" fmla="*/ 0 h 16"/>
                <a:gd name="T2" fmla="*/ 0 w 11"/>
                <a:gd name="T3" fmla="*/ 6 h 16"/>
                <a:gd name="T4" fmla="*/ 2 w 11"/>
                <a:gd name="T5" fmla="*/ 9 h 16"/>
                <a:gd name="T6" fmla="*/ 6 w 11"/>
                <a:gd name="T7" fmla="*/ 3 h 16"/>
                <a:gd name="T8" fmla="*/ 2 w 11"/>
                <a:gd name="T9" fmla="*/ 0 h 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"/>
                <a:gd name="T16" fmla="*/ 0 h 16"/>
                <a:gd name="T17" fmla="*/ 11 w 11"/>
                <a:gd name="T18" fmla="*/ 16 h 1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" h="16">
                  <a:moveTo>
                    <a:pt x="5" y="0"/>
                  </a:moveTo>
                  <a:lnTo>
                    <a:pt x="0" y="11"/>
                  </a:lnTo>
                  <a:lnTo>
                    <a:pt x="5" y="16"/>
                  </a:lnTo>
                  <a:lnTo>
                    <a:pt x="11" y="6"/>
                  </a:lnTo>
                  <a:lnTo>
                    <a:pt x="5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511" name="Freeform 167"/>
            <p:cNvSpPr>
              <a:spLocks/>
            </p:cNvSpPr>
            <p:nvPr/>
          </p:nvSpPr>
          <p:spPr bwMode="auto">
            <a:xfrm>
              <a:off x="1826" y="2388"/>
              <a:ext cx="31" cy="27"/>
            </a:xfrm>
            <a:custGeom>
              <a:avLst/>
              <a:gdLst>
                <a:gd name="T0" fmla="*/ 2 w 38"/>
                <a:gd name="T1" fmla="*/ 0 h 32"/>
                <a:gd name="T2" fmla="*/ 0 w 38"/>
                <a:gd name="T3" fmla="*/ 7 h 32"/>
                <a:gd name="T4" fmla="*/ 17 w 38"/>
                <a:gd name="T5" fmla="*/ 19 h 32"/>
                <a:gd name="T6" fmla="*/ 20 w 38"/>
                <a:gd name="T7" fmla="*/ 14 h 32"/>
                <a:gd name="T8" fmla="*/ 2 w 38"/>
                <a:gd name="T9" fmla="*/ 0 h 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8"/>
                <a:gd name="T16" fmla="*/ 0 h 32"/>
                <a:gd name="T17" fmla="*/ 38 w 38"/>
                <a:gd name="T18" fmla="*/ 32 h 3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8" h="32">
                  <a:moveTo>
                    <a:pt x="5" y="0"/>
                  </a:moveTo>
                  <a:lnTo>
                    <a:pt x="0" y="11"/>
                  </a:lnTo>
                  <a:lnTo>
                    <a:pt x="32" y="32"/>
                  </a:lnTo>
                  <a:lnTo>
                    <a:pt x="38" y="22"/>
                  </a:lnTo>
                  <a:lnTo>
                    <a:pt x="5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512" name="Freeform 168"/>
            <p:cNvSpPr>
              <a:spLocks/>
            </p:cNvSpPr>
            <p:nvPr/>
          </p:nvSpPr>
          <p:spPr bwMode="auto">
            <a:xfrm>
              <a:off x="1875" y="2420"/>
              <a:ext cx="13" cy="14"/>
            </a:xfrm>
            <a:custGeom>
              <a:avLst/>
              <a:gdLst>
                <a:gd name="T0" fmla="*/ 2 w 16"/>
                <a:gd name="T1" fmla="*/ 0 h 16"/>
                <a:gd name="T2" fmla="*/ 0 w 16"/>
                <a:gd name="T3" fmla="*/ 8 h 16"/>
                <a:gd name="T4" fmla="*/ 6 w 16"/>
                <a:gd name="T5" fmla="*/ 10 h 16"/>
                <a:gd name="T6" fmla="*/ 9 w 16"/>
                <a:gd name="T7" fmla="*/ 4 h 16"/>
                <a:gd name="T8" fmla="*/ 2 w 16"/>
                <a:gd name="T9" fmla="*/ 0 h 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6"/>
                <a:gd name="T16" fmla="*/ 0 h 16"/>
                <a:gd name="T17" fmla="*/ 16 w 16"/>
                <a:gd name="T18" fmla="*/ 16 h 1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6" h="16">
                  <a:moveTo>
                    <a:pt x="5" y="0"/>
                  </a:moveTo>
                  <a:lnTo>
                    <a:pt x="0" y="11"/>
                  </a:lnTo>
                  <a:lnTo>
                    <a:pt x="11" y="16"/>
                  </a:lnTo>
                  <a:lnTo>
                    <a:pt x="16" y="5"/>
                  </a:lnTo>
                  <a:lnTo>
                    <a:pt x="5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513" name="Freeform 169"/>
            <p:cNvSpPr>
              <a:spLocks/>
            </p:cNvSpPr>
            <p:nvPr/>
          </p:nvSpPr>
          <p:spPr bwMode="auto">
            <a:xfrm>
              <a:off x="1906" y="2443"/>
              <a:ext cx="35" cy="28"/>
            </a:xfrm>
            <a:custGeom>
              <a:avLst/>
              <a:gdLst>
                <a:gd name="T0" fmla="*/ 2 w 43"/>
                <a:gd name="T1" fmla="*/ 0 h 33"/>
                <a:gd name="T2" fmla="*/ 0 w 43"/>
                <a:gd name="T3" fmla="*/ 7 h 33"/>
                <a:gd name="T4" fmla="*/ 20 w 43"/>
                <a:gd name="T5" fmla="*/ 20 h 33"/>
                <a:gd name="T6" fmla="*/ 23 w 43"/>
                <a:gd name="T7" fmla="*/ 14 h 33"/>
                <a:gd name="T8" fmla="*/ 2 w 43"/>
                <a:gd name="T9" fmla="*/ 0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3"/>
                <a:gd name="T16" fmla="*/ 0 h 33"/>
                <a:gd name="T17" fmla="*/ 43 w 43"/>
                <a:gd name="T18" fmla="*/ 33 h 3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3" h="33">
                  <a:moveTo>
                    <a:pt x="5" y="0"/>
                  </a:moveTo>
                  <a:lnTo>
                    <a:pt x="0" y="11"/>
                  </a:lnTo>
                  <a:lnTo>
                    <a:pt x="38" y="33"/>
                  </a:lnTo>
                  <a:lnTo>
                    <a:pt x="43" y="22"/>
                  </a:lnTo>
                  <a:lnTo>
                    <a:pt x="5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514" name="Freeform 170"/>
            <p:cNvSpPr>
              <a:spLocks/>
            </p:cNvSpPr>
            <p:nvPr/>
          </p:nvSpPr>
          <p:spPr bwMode="auto">
            <a:xfrm>
              <a:off x="1959" y="2475"/>
              <a:ext cx="13" cy="14"/>
            </a:xfrm>
            <a:custGeom>
              <a:avLst/>
              <a:gdLst>
                <a:gd name="T0" fmla="*/ 2 w 16"/>
                <a:gd name="T1" fmla="*/ 0 h 16"/>
                <a:gd name="T2" fmla="*/ 0 w 16"/>
                <a:gd name="T3" fmla="*/ 8 h 16"/>
                <a:gd name="T4" fmla="*/ 6 w 16"/>
                <a:gd name="T5" fmla="*/ 10 h 16"/>
                <a:gd name="T6" fmla="*/ 9 w 16"/>
                <a:gd name="T7" fmla="*/ 4 h 16"/>
                <a:gd name="T8" fmla="*/ 2 w 16"/>
                <a:gd name="T9" fmla="*/ 0 h 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6"/>
                <a:gd name="T16" fmla="*/ 0 h 16"/>
                <a:gd name="T17" fmla="*/ 16 w 16"/>
                <a:gd name="T18" fmla="*/ 16 h 1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6" h="16">
                  <a:moveTo>
                    <a:pt x="5" y="0"/>
                  </a:moveTo>
                  <a:lnTo>
                    <a:pt x="0" y="11"/>
                  </a:lnTo>
                  <a:lnTo>
                    <a:pt x="11" y="16"/>
                  </a:lnTo>
                  <a:lnTo>
                    <a:pt x="16" y="5"/>
                  </a:lnTo>
                  <a:lnTo>
                    <a:pt x="5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515" name="Freeform 171"/>
            <p:cNvSpPr>
              <a:spLocks/>
            </p:cNvSpPr>
            <p:nvPr/>
          </p:nvSpPr>
          <p:spPr bwMode="auto">
            <a:xfrm>
              <a:off x="1990" y="2494"/>
              <a:ext cx="36" cy="27"/>
            </a:xfrm>
            <a:custGeom>
              <a:avLst/>
              <a:gdLst>
                <a:gd name="T0" fmla="*/ 3 w 43"/>
                <a:gd name="T1" fmla="*/ 0 h 32"/>
                <a:gd name="T2" fmla="*/ 0 w 43"/>
                <a:gd name="T3" fmla="*/ 7 h 32"/>
                <a:gd name="T4" fmla="*/ 23 w 43"/>
                <a:gd name="T5" fmla="*/ 19 h 32"/>
                <a:gd name="T6" fmla="*/ 25 w 43"/>
                <a:gd name="T7" fmla="*/ 14 h 32"/>
                <a:gd name="T8" fmla="*/ 3 w 43"/>
                <a:gd name="T9" fmla="*/ 0 h 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3"/>
                <a:gd name="T16" fmla="*/ 0 h 32"/>
                <a:gd name="T17" fmla="*/ 43 w 43"/>
                <a:gd name="T18" fmla="*/ 32 h 3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3" h="32">
                  <a:moveTo>
                    <a:pt x="5" y="0"/>
                  </a:moveTo>
                  <a:lnTo>
                    <a:pt x="0" y="11"/>
                  </a:lnTo>
                  <a:lnTo>
                    <a:pt x="38" y="32"/>
                  </a:lnTo>
                  <a:lnTo>
                    <a:pt x="43" y="22"/>
                  </a:lnTo>
                  <a:lnTo>
                    <a:pt x="5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516" name="Freeform 172"/>
            <p:cNvSpPr>
              <a:spLocks/>
            </p:cNvSpPr>
            <p:nvPr/>
          </p:nvSpPr>
          <p:spPr bwMode="auto">
            <a:xfrm>
              <a:off x="2044" y="2526"/>
              <a:ext cx="13" cy="13"/>
            </a:xfrm>
            <a:custGeom>
              <a:avLst/>
              <a:gdLst>
                <a:gd name="T0" fmla="*/ 3 w 16"/>
                <a:gd name="T1" fmla="*/ 0 h 16"/>
                <a:gd name="T2" fmla="*/ 0 w 16"/>
                <a:gd name="T3" fmla="*/ 6 h 16"/>
                <a:gd name="T4" fmla="*/ 6 w 16"/>
                <a:gd name="T5" fmla="*/ 9 h 16"/>
                <a:gd name="T6" fmla="*/ 9 w 16"/>
                <a:gd name="T7" fmla="*/ 2 h 16"/>
                <a:gd name="T8" fmla="*/ 3 w 16"/>
                <a:gd name="T9" fmla="*/ 0 h 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6"/>
                <a:gd name="T16" fmla="*/ 0 h 16"/>
                <a:gd name="T17" fmla="*/ 16 w 16"/>
                <a:gd name="T18" fmla="*/ 16 h 1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6" h="16">
                  <a:moveTo>
                    <a:pt x="6" y="0"/>
                  </a:moveTo>
                  <a:lnTo>
                    <a:pt x="0" y="11"/>
                  </a:lnTo>
                  <a:lnTo>
                    <a:pt x="11" y="16"/>
                  </a:lnTo>
                  <a:lnTo>
                    <a:pt x="16" y="5"/>
                  </a:lnTo>
                  <a:lnTo>
                    <a:pt x="6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517" name="Freeform 173"/>
            <p:cNvSpPr>
              <a:spLocks/>
            </p:cNvSpPr>
            <p:nvPr/>
          </p:nvSpPr>
          <p:spPr bwMode="auto">
            <a:xfrm>
              <a:off x="2075" y="2548"/>
              <a:ext cx="36" cy="28"/>
            </a:xfrm>
            <a:custGeom>
              <a:avLst/>
              <a:gdLst>
                <a:gd name="T0" fmla="*/ 3 w 44"/>
                <a:gd name="T1" fmla="*/ 0 h 33"/>
                <a:gd name="T2" fmla="*/ 0 w 44"/>
                <a:gd name="T3" fmla="*/ 7 h 33"/>
                <a:gd name="T4" fmla="*/ 20 w 44"/>
                <a:gd name="T5" fmla="*/ 20 h 33"/>
                <a:gd name="T6" fmla="*/ 24 w 44"/>
                <a:gd name="T7" fmla="*/ 14 h 33"/>
                <a:gd name="T8" fmla="*/ 3 w 44"/>
                <a:gd name="T9" fmla="*/ 0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4"/>
                <a:gd name="T16" fmla="*/ 0 h 33"/>
                <a:gd name="T17" fmla="*/ 44 w 44"/>
                <a:gd name="T18" fmla="*/ 33 h 3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4" h="33">
                  <a:moveTo>
                    <a:pt x="6" y="0"/>
                  </a:moveTo>
                  <a:lnTo>
                    <a:pt x="0" y="11"/>
                  </a:lnTo>
                  <a:lnTo>
                    <a:pt x="38" y="33"/>
                  </a:lnTo>
                  <a:lnTo>
                    <a:pt x="44" y="22"/>
                  </a:lnTo>
                  <a:lnTo>
                    <a:pt x="6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518" name="Freeform 174"/>
            <p:cNvSpPr>
              <a:spLocks/>
            </p:cNvSpPr>
            <p:nvPr/>
          </p:nvSpPr>
          <p:spPr bwMode="auto">
            <a:xfrm>
              <a:off x="2128" y="2580"/>
              <a:ext cx="9" cy="14"/>
            </a:xfrm>
            <a:custGeom>
              <a:avLst/>
              <a:gdLst>
                <a:gd name="T0" fmla="*/ 3 w 11"/>
                <a:gd name="T1" fmla="*/ 0 h 16"/>
                <a:gd name="T2" fmla="*/ 0 w 11"/>
                <a:gd name="T3" fmla="*/ 8 h 16"/>
                <a:gd name="T4" fmla="*/ 3 w 11"/>
                <a:gd name="T5" fmla="*/ 10 h 16"/>
                <a:gd name="T6" fmla="*/ 6 w 11"/>
                <a:gd name="T7" fmla="*/ 4 h 16"/>
                <a:gd name="T8" fmla="*/ 3 w 11"/>
                <a:gd name="T9" fmla="*/ 0 h 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"/>
                <a:gd name="T16" fmla="*/ 0 h 16"/>
                <a:gd name="T17" fmla="*/ 11 w 11"/>
                <a:gd name="T18" fmla="*/ 16 h 1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" h="16">
                  <a:moveTo>
                    <a:pt x="6" y="0"/>
                  </a:moveTo>
                  <a:lnTo>
                    <a:pt x="0" y="11"/>
                  </a:lnTo>
                  <a:lnTo>
                    <a:pt x="6" y="16"/>
                  </a:lnTo>
                  <a:lnTo>
                    <a:pt x="11" y="5"/>
                  </a:lnTo>
                  <a:lnTo>
                    <a:pt x="6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519" name="Freeform 175"/>
            <p:cNvSpPr>
              <a:spLocks/>
            </p:cNvSpPr>
            <p:nvPr/>
          </p:nvSpPr>
          <p:spPr bwMode="auto">
            <a:xfrm>
              <a:off x="2159" y="2599"/>
              <a:ext cx="31" cy="27"/>
            </a:xfrm>
            <a:custGeom>
              <a:avLst/>
              <a:gdLst>
                <a:gd name="T0" fmla="*/ 3 w 38"/>
                <a:gd name="T1" fmla="*/ 0 h 32"/>
                <a:gd name="T2" fmla="*/ 0 w 38"/>
                <a:gd name="T3" fmla="*/ 7 h 32"/>
                <a:gd name="T4" fmla="*/ 18 w 38"/>
                <a:gd name="T5" fmla="*/ 19 h 32"/>
                <a:gd name="T6" fmla="*/ 20 w 38"/>
                <a:gd name="T7" fmla="*/ 14 h 32"/>
                <a:gd name="T8" fmla="*/ 3 w 38"/>
                <a:gd name="T9" fmla="*/ 0 h 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8"/>
                <a:gd name="T16" fmla="*/ 0 h 32"/>
                <a:gd name="T17" fmla="*/ 38 w 38"/>
                <a:gd name="T18" fmla="*/ 32 h 3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8" h="32">
                  <a:moveTo>
                    <a:pt x="6" y="0"/>
                  </a:moveTo>
                  <a:lnTo>
                    <a:pt x="0" y="11"/>
                  </a:lnTo>
                  <a:lnTo>
                    <a:pt x="33" y="32"/>
                  </a:lnTo>
                  <a:lnTo>
                    <a:pt x="38" y="22"/>
                  </a:lnTo>
                  <a:lnTo>
                    <a:pt x="6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520" name="Freeform 176"/>
            <p:cNvSpPr>
              <a:spLocks/>
            </p:cNvSpPr>
            <p:nvPr/>
          </p:nvSpPr>
          <p:spPr bwMode="auto">
            <a:xfrm>
              <a:off x="2213" y="2631"/>
              <a:ext cx="9" cy="13"/>
            </a:xfrm>
            <a:custGeom>
              <a:avLst/>
              <a:gdLst>
                <a:gd name="T0" fmla="*/ 2 w 11"/>
                <a:gd name="T1" fmla="*/ 0 h 16"/>
                <a:gd name="T2" fmla="*/ 0 w 11"/>
                <a:gd name="T3" fmla="*/ 6 h 16"/>
                <a:gd name="T4" fmla="*/ 2 w 11"/>
                <a:gd name="T5" fmla="*/ 9 h 16"/>
                <a:gd name="T6" fmla="*/ 6 w 11"/>
                <a:gd name="T7" fmla="*/ 2 h 16"/>
                <a:gd name="T8" fmla="*/ 2 w 11"/>
                <a:gd name="T9" fmla="*/ 0 h 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"/>
                <a:gd name="T16" fmla="*/ 0 h 16"/>
                <a:gd name="T17" fmla="*/ 11 w 11"/>
                <a:gd name="T18" fmla="*/ 16 h 1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" h="16">
                  <a:moveTo>
                    <a:pt x="5" y="0"/>
                  </a:moveTo>
                  <a:lnTo>
                    <a:pt x="0" y="11"/>
                  </a:lnTo>
                  <a:lnTo>
                    <a:pt x="5" y="16"/>
                  </a:lnTo>
                  <a:lnTo>
                    <a:pt x="11" y="5"/>
                  </a:lnTo>
                  <a:lnTo>
                    <a:pt x="5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521" name="Freeform 177"/>
            <p:cNvSpPr>
              <a:spLocks/>
            </p:cNvSpPr>
            <p:nvPr/>
          </p:nvSpPr>
          <p:spPr bwMode="auto">
            <a:xfrm>
              <a:off x="2239" y="2653"/>
              <a:ext cx="36" cy="28"/>
            </a:xfrm>
            <a:custGeom>
              <a:avLst/>
              <a:gdLst>
                <a:gd name="T0" fmla="*/ 3 w 44"/>
                <a:gd name="T1" fmla="*/ 0 h 33"/>
                <a:gd name="T2" fmla="*/ 0 w 44"/>
                <a:gd name="T3" fmla="*/ 7 h 33"/>
                <a:gd name="T4" fmla="*/ 20 w 44"/>
                <a:gd name="T5" fmla="*/ 20 h 33"/>
                <a:gd name="T6" fmla="*/ 24 w 44"/>
                <a:gd name="T7" fmla="*/ 14 h 33"/>
                <a:gd name="T8" fmla="*/ 3 w 44"/>
                <a:gd name="T9" fmla="*/ 0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4"/>
                <a:gd name="T16" fmla="*/ 0 h 33"/>
                <a:gd name="T17" fmla="*/ 44 w 44"/>
                <a:gd name="T18" fmla="*/ 33 h 3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4" h="33">
                  <a:moveTo>
                    <a:pt x="6" y="0"/>
                  </a:moveTo>
                  <a:lnTo>
                    <a:pt x="0" y="11"/>
                  </a:lnTo>
                  <a:lnTo>
                    <a:pt x="38" y="33"/>
                  </a:lnTo>
                  <a:lnTo>
                    <a:pt x="44" y="22"/>
                  </a:lnTo>
                  <a:lnTo>
                    <a:pt x="6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522" name="Freeform 178"/>
            <p:cNvSpPr>
              <a:spLocks/>
            </p:cNvSpPr>
            <p:nvPr/>
          </p:nvSpPr>
          <p:spPr bwMode="auto">
            <a:xfrm>
              <a:off x="2293" y="2685"/>
              <a:ext cx="14" cy="14"/>
            </a:xfrm>
            <a:custGeom>
              <a:avLst/>
              <a:gdLst>
                <a:gd name="T0" fmla="*/ 3 w 17"/>
                <a:gd name="T1" fmla="*/ 0 h 16"/>
                <a:gd name="T2" fmla="*/ 0 w 17"/>
                <a:gd name="T3" fmla="*/ 8 h 16"/>
                <a:gd name="T4" fmla="*/ 6 w 17"/>
                <a:gd name="T5" fmla="*/ 10 h 16"/>
                <a:gd name="T6" fmla="*/ 10 w 17"/>
                <a:gd name="T7" fmla="*/ 4 h 16"/>
                <a:gd name="T8" fmla="*/ 3 w 17"/>
                <a:gd name="T9" fmla="*/ 0 h 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7"/>
                <a:gd name="T16" fmla="*/ 0 h 16"/>
                <a:gd name="T17" fmla="*/ 17 w 17"/>
                <a:gd name="T18" fmla="*/ 16 h 1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7" h="16">
                  <a:moveTo>
                    <a:pt x="6" y="0"/>
                  </a:moveTo>
                  <a:lnTo>
                    <a:pt x="0" y="11"/>
                  </a:lnTo>
                  <a:lnTo>
                    <a:pt x="11" y="16"/>
                  </a:lnTo>
                  <a:lnTo>
                    <a:pt x="17" y="5"/>
                  </a:lnTo>
                  <a:lnTo>
                    <a:pt x="6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523" name="Freeform 179"/>
            <p:cNvSpPr>
              <a:spLocks/>
            </p:cNvSpPr>
            <p:nvPr/>
          </p:nvSpPr>
          <p:spPr bwMode="auto">
            <a:xfrm>
              <a:off x="2325" y="2704"/>
              <a:ext cx="35" cy="27"/>
            </a:xfrm>
            <a:custGeom>
              <a:avLst/>
              <a:gdLst>
                <a:gd name="T0" fmla="*/ 2 w 43"/>
                <a:gd name="T1" fmla="*/ 0 h 32"/>
                <a:gd name="T2" fmla="*/ 0 w 43"/>
                <a:gd name="T3" fmla="*/ 7 h 32"/>
                <a:gd name="T4" fmla="*/ 20 w 43"/>
                <a:gd name="T5" fmla="*/ 19 h 32"/>
                <a:gd name="T6" fmla="*/ 23 w 43"/>
                <a:gd name="T7" fmla="*/ 14 h 32"/>
                <a:gd name="T8" fmla="*/ 2 w 43"/>
                <a:gd name="T9" fmla="*/ 0 h 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3"/>
                <a:gd name="T16" fmla="*/ 0 h 32"/>
                <a:gd name="T17" fmla="*/ 43 w 43"/>
                <a:gd name="T18" fmla="*/ 32 h 3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3" h="32">
                  <a:moveTo>
                    <a:pt x="5" y="0"/>
                  </a:moveTo>
                  <a:lnTo>
                    <a:pt x="0" y="11"/>
                  </a:lnTo>
                  <a:lnTo>
                    <a:pt x="38" y="32"/>
                  </a:lnTo>
                  <a:lnTo>
                    <a:pt x="43" y="22"/>
                  </a:lnTo>
                  <a:lnTo>
                    <a:pt x="5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524" name="Freeform 180"/>
            <p:cNvSpPr>
              <a:spLocks/>
            </p:cNvSpPr>
            <p:nvPr/>
          </p:nvSpPr>
          <p:spPr bwMode="auto">
            <a:xfrm>
              <a:off x="2378" y="2736"/>
              <a:ext cx="13" cy="13"/>
            </a:xfrm>
            <a:custGeom>
              <a:avLst/>
              <a:gdLst>
                <a:gd name="T0" fmla="*/ 2 w 16"/>
                <a:gd name="T1" fmla="*/ 0 h 16"/>
                <a:gd name="T2" fmla="*/ 0 w 16"/>
                <a:gd name="T3" fmla="*/ 6 h 16"/>
                <a:gd name="T4" fmla="*/ 6 w 16"/>
                <a:gd name="T5" fmla="*/ 9 h 16"/>
                <a:gd name="T6" fmla="*/ 9 w 16"/>
                <a:gd name="T7" fmla="*/ 2 h 16"/>
                <a:gd name="T8" fmla="*/ 2 w 16"/>
                <a:gd name="T9" fmla="*/ 0 h 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6"/>
                <a:gd name="T16" fmla="*/ 0 h 16"/>
                <a:gd name="T17" fmla="*/ 16 w 16"/>
                <a:gd name="T18" fmla="*/ 16 h 1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6" h="16">
                  <a:moveTo>
                    <a:pt x="5" y="0"/>
                  </a:moveTo>
                  <a:lnTo>
                    <a:pt x="0" y="11"/>
                  </a:lnTo>
                  <a:lnTo>
                    <a:pt x="11" y="16"/>
                  </a:lnTo>
                  <a:lnTo>
                    <a:pt x="16" y="5"/>
                  </a:lnTo>
                  <a:lnTo>
                    <a:pt x="5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525" name="Freeform 181"/>
            <p:cNvSpPr>
              <a:spLocks/>
            </p:cNvSpPr>
            <p:nvPr/>
          </p:nvSpPr>
          <p:spPr bwMode="auto">
            <a:xfrm>
              <a:off x="2409" y="2759"/>
              <a:ext cx="35" cy="27"/>
            </a:xfrm>
            <a:custGeom>
              <a:avLst/>
              <a:gdLst>
                <a:gd name="T0" fmla="*/ 2 w 43"/>
                <a:gd name="T1" fmla="*/ 0 h 33"/>
                <a:gd name="T2" fmla="*/ 0 w 43"/>
                <a:gd name="T3" fmla="*/ 6 h 33"/>
                <a:gd name="T4" fmla="*/ 20 w 43"/>
                <a:gd name="T5" fmla="*/ 18 h 33"/>
                <a:gd name="T6" fmla="*/ 23 w 43"/>
                <a:gd name="T7" fmla="*/ 12 h 33"/>
                <a:gd name="T8" fmla="*/ 2 w 43"/>
                <a:gd name="T9" fmla="*/ 0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3"/>
                <a:gd name="T16" fmla="*/ 0 h 33"/>
                <a:gd name="T17" fmla="*/ 43 w 43"/>
                <a:gd name="T18" fmla="*/ 33 h 3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3" h="33">
                  <a:moveTo>
                    <a:pt x="5" y="0"/>
                  </a:moveTo>
                  <a:lnTo>
                    <a:pt x="0" y="11"/>
                  </a:lnTo>
                  <a:lnTo>
                    <a:pt x="38" y="33"/>
                  </a:lnTo>
                  <a:lnTo>
                    <a:pt x="43" y="22"/>
                  </a:lnTo>
                  <a:lnTo>
                    <a:pt x="5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526" name="Freeform 182"/>
            <p:cNvSpPr>
              <a:spLocks/>
            </p:cNvSpPr>
            <p:nvPr/>
          </p:nvSpPr>
          <p:spPr bwMode="auto">
            <a:xfrm>
              <a:off x="2462" y="2791"/>
              <a:ext cx="9" cy="13"/>
            </a:xfrm>
            <a:custGeom>
              <a:avLst/>
              <a:gdLst>
                <a:gd name="T0" fmla="*/ 2 w 11"/>
                <a:gd name="T1" fmla="*/ 0 h 16"/>
                <a:gd name="T2" fmla="*/ 0 w 11"/>
                <a:gd name="T3" fmla="*/ 6 h 16"/>
                <a:gd name="T4" fmla="*/ 2 w 11"/>
                <a:gd name="T5" fmla="*/ 9 h 16"/>
                <a:gd name="T6" fmla="*/ 6 w 11"/>
                <a:gd name="T7" fmla="*/ 2 h 16"/>
                <a:gd name="T8" fmla="*/ 2 w 11"/>
                <a:gd name="T9" fmla="*/ 0 h 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"/>
                <a:gd name="T16" fmla="*/ 0 h 16"/>
                <a:gd name="T17" fmla="*/ 11 w 11"/>
                <a:gd name="T18" fmla="*/ 16 h 1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" h="16">
                  <a:moveTo>
                    <a:pt x="5" y="0"/>
                  </a:moveTo>
                  <a:lnTo>
                    <a:pt x="0" y="11"/>
                  </a:lnTo>
                  <a:lnTo>
                    <a:pt x="5" y="16"/>
                  </a:lnTo>
                  <a:lnTo>
                    <a:pt x="11" y="5"/>
                  </a:lnTo>
                  <a:lnTo>
                    <a:pt x="5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527" name="Freeform 183"/>
            <p:cNvSpPr>
              <a:spLocks/>
            </p:cNvSpPr>
            <p:nvPr/>
          </p:nvSpPr>
          <p:spPr bwMode="auto">
            <a:xfrm>
              <a:off x="2493" y="2809"/>
              <a:ext cx="31" cy="27"/>
            </a:xfrm>
            <a:custGeom>
              <a:avLst/>
              <a:gdLst>
                <a:gd name="T0" fmla="*/ 2 w 38"/>
                <a:gd name="T1" fmla="*/ 0 h 32"/>
                <a:gd name="T2" fmla="*/ 0 w 38"/>
                <a:gd name="T3" fmla="*/ 7 h 32"/>
                <a:gd name="T4" fmla="*/ 18 w 38"/>
                <a:gd name="T5" fmla="*/ 19 h 32"/>
                <a:gd name="T6" fmla="*/ 20 w 38"/>
                <a:gd name="T7" fmla="*/ 14 h 32"/>
                <a:gd name="T8" fmla="*/ 2 w 38"/>
                <a:gd name="T9" fmla="*/ 0 h 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8"/>
                <a:gd name="T16" fmla="*/ 0 h 32"/>
                <a:gd name="T17" fmla="*/ 38 w 38"/>
                <a:gd name="T18" fmla="*/ 32 h 3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8" h="32">
                  <a:moveTo>
                    <a:pt x="5" y="0"/>
                  </a:moveTo>
                  <a:lnTo>
                    <a:pt x="0" y="11"/>
                  </a:lnTo>
                  <a:lnTo>
                    <a:pt x="33" y="32"/>
                  </a:lnTo>
                  <a:lnTo>
                    <a:pt x="38" y="22"/>
                  </a:lnTo>
                  <a:lnTo>
                    <a:pt x="5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528" name="Freeform 184"/>
            <p:cNvSpPr>
              <a:spLocks/>
            </p:cNvSpPr>
            <p:nvPr/>
          </p:nvSpPr>
          <p:spPr bwMode="auto">
            <a:xfrm>
              <a:off x="2547" y="2841"/>
              <a:ext cx="9" cy="13"/>
            </a:xfrm>
            <a:custGeom>
              <a:avLst/>
              <a:gdLst>
                <a:gd name="T0" fmla="*/ 3 w 11"/>
                <a:gd name="T1" fmla="*/ 0 h 16"/>
                <a:gd name="T2" fmla="*/ 0 w 11"/>
                <a:gd name="T3" fmla="*/ 6 h 16"/>
                <a:gd name="T4" fmla="*/ 3 w 11"/>
                <a:gd name="T5" fmla="*/ 9 h 16"/>
                <a:gd name="T6" fmla="*/ 6 w 11"/>
                <a:gd name="T7" fmla="*/ 2 h 16"/>
                <a:gd name="T8" fmla="*/ 3 w 11"/>
                <a:gd name="T9" fmla="*/ 0 h 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"/>
                <a:gd name="T16" fmla="*/ 0 h 16"/>
                <a:gd name="T17" fmla="*/ 11 w 11"/>
                <a:gd name="T18" fmla="*/ 16 h 1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" h="16">
                  <a:moveTo>
                    <a:pt x="6" y="0"/>
                  </a:moveTo>
                  <a:lnTo>
                    <a:pt x="0" y="11"/>
                  </a:lnTo>
                  <a:lnTo>
                    <a:pt x="6" y="16"/>
                  </a:lnTo>
                  <a:lnTo>
                    <a:pt x="11" y="5"/>
                  </a:lnTo>
                  <a:lnTo>
                    <a:pt x="6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529" name="Freeform 185"/>
            <p:cNvSpPr>
              <a:spLocks/>
            </p:cNvSpPr>
            <p:nvPr/>
          </p:nvSpPr>
          <p:spPr bwMode="auto">
            <a:xfrm>
              <a:off x="2574" y="2864"/>
              <a:ext cx="35" cy="27"/>
            </a:xfrm>
            <a:custGeom>
              <a:avLst/>
              <a:gdLst>
                <a:gd name="T0" fmla="*/ 2 w 43"/>
                <a:gd name="T1" fmla="*/ 0 h 33"/>
                <a:gd name="T2" fmla="*/ 0 w 43"/>
                <a:gd name="T3" fmla="*/ 6 h 33"/>
                <a:gd name="T4" fmla="*/ 20 w 43"/>
                <a:gd name="T5" fmla="*/ 18 h 33"/>
                <a:gd name="T6" fmla="*/ 23 w 43"/>
                <a:gd name="T7" fmla="*/ 12 h 33"/>
                <a:gd name="T8" fmla="*/ 2 w 43"/>
                <a:gd name="T9" fmla="*/ 0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3"/>
                <a:gd name="T16" fmla="*/ 0 h 33"/>
                <a:gd name="T17" fmla="*/ 43 w 43"/>
                <a:gd name="T18" fmla="*/ 33 h 3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3" h="33">
                  <a:moveTo>
                    <a:pt x="5" y="0"/>
                  </a:moveTo>
                  <a:lnTo>
                    <a:pt x="0" y="11"/>
                  </a:lnTo>
                  <a:lnTo>
                    <a:pt x="38" y="33"/>
                  </a:lnTo>
                  <a:lnTo>
                    <a:pt x="43" y="22"/>
                  </a:lnTo>
                  <a:lnTo>
                    <a:pt x="5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530" name="Freeform 186"/>
            <p:cNvSpPr>
              <a:spLocks/>
            </p:cNvSpPr>
            <p:nvPr/>
          </p:nvSpPr>
          <p:spPr bwMode="auto">
            <a:xfrm>
              <a:off x="2627" y="2896"/>
              <a:ext cx="13" cy="13"/>
            </a:xfrm>
            <a:custGeom>
              <a:avLst/>
              <a:gdLst>
                <a:gd name="T0" fmla="*/ 3 w 16"/>
                <a:gd name="T1" fmla="*/ 0 h 16"/>
                <a:gd name="T2" fmla="*/ 0 w 16"/>
                <a:gd name="T3" fmla="*/ 6 h 16"/>
                <a:gd name="T4" fmla="*/ 6 w 16"/>
                <a:gd name="T5" fmla="*/ 9 h 16"/>
                <a:gd name="T6" fmla="*/ 9 w 16"/>
                <a:gd name="T7" fmla="*/ 2 h 16"/>
                <a:gd name="T8" fmla="*/ 3 w 16"/>
                <a:gd name="T9" fmla="*/ 0 h 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6"/>
                <a:gd name="T16" fmla="*/ 0 h 16"/>
                <a:gd name="T17" fmla="*/ 16 w 16"/>
                <a:gd name="T18" fmla="*/ 16 h 1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6" h="16">
                  <a:moveTo>
                    <a:pt x="6" y="0"/>
                  </a:moveTo>
                  <a:lnTo>
                    <a:pt x="0" y="11"/>
                  </a:lnTo>
                  <a:lnTo>
                    <a:pt x="11" y="16"/>
                  </a:lnTo>
                  <a:lnTo>
                    <a:pt x="16" y="5"/>
                  </a:lnTo>
                  <a:lnTo>
                    <a:pt x="6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531" name="Freeform 187"/>
            <p:cNvSpPr>
              <a:spLocks/>
            </p:cNvSpPr>
            <p:nvPr/>
          </p:nvSpPr>
          <p:spPr bwMode="auto">
            <a:xfrm>
              <a:off x="2658" y="2914"/>
              <a:ext cx="36" cy="27"/>
            </a:xfrm>
            <a:custGeom>
              <a:avLst/>
              <a:gdLst>
                <a:gd name="T0" fmla="*/ 3 w 44"/>
                <a:gd name="T1" fmla="*/ 0 h 32"/>
                <a:gd name="T2" fmla="*/ 0 w 44"/>
                <a:gd name="T3" fmla="*/ 7 h 32"/>
                <a:gd name="T4" fmla="*/ 20 w 44"/>
                <a:gd name="T5" fmla="*/ 19 h 32"/>
                <a:gd name="T6" fmla="*/ 24 w 44"/>
                <a:gd name="T7" fmla="*/ 14 h 32"/>
                <a:gd name="T8" fmla="*/ 3 w 44"/>
                <a:gd name="T9" fmla="*/ 0 h 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4"/>
                <a:gd name="T16" fmla="*/ 0 h 32"/>
                <a:gd name="T17" fmla="*/ 44 w 44"/>
                <a:gd name="T18" fmla="*/ 32 h 3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4" h="32">
                  <a:moveTo>
                    <a:pt x="6" y="0"/>
                  </a:moveTo>
                  <a:lnTo>
                    <a:pt x="0" y="11"/>
                  </a:lnTo>
                  <a:lnTo>
                    <a:pt x="38" y="32"/>
                  </a:lnTo>
                  <a:lnTo>
                    <a:pt x="44" y="22"/>
                  </a:lnTo>
                  <a:lnTo>
                    <a:pt x="6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532" name="Freeform 188"/>
            <p:cNvSpPr>
              <a:spLocks/>
            </p:cNvSpPr>
            <p:nvPr/>
          </p:nvSpPr>
          <p:spPr bwMode="auto">
            <a:xfrm>
              <a:off x="2711" y="2946"/>
              <a:ext cx="14" cy="14"/>
            </a:xfrm>
            <a:custGeom>
              <a:avLst/>
              <a:gdLst>
                <a:gd name="T0" fmla="*/ 3 w 17"/>
                <a:gd name="T1" fmla="*/ 0 h 16"/>
                <a:gd name="T2" fmla="*/ 0 w 17"/>
                <a:gd name="T3" fmla="*/ 8 h 16"/>
                <a:gd name="T4" fmla="*/ 6 w 17"/>
                <a:gd name="T5" fmla="*/ 10 h 16"/>
                <a:gd name="T6" fmla="*/ 10 w 17"/>
                <a:gd name="T7" fmla="*/ 4 h 16"/>
                <a:gd name="T8" fmla="*/ 3 w 17"/>
                <a:gd name="T9" fmla="*/ 0 h 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7"/>
                <a:gd name="T16" fmla="*/ 0 h 16"/>
                <a:gd name="T17" fmla="*/ 17 w 17"/>
                <a:gd name="T18" fmla="*/ 16 h 1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7" h="16">
                  <a:moveTo>
                    <a:pt x="6" y="0"/>
                  </a:moveTo>
                  <a:lnTo>
                    <a:pt x="0" y="11"/>
                  </a:lnTo>
                  <a:lnTo>
                    <a:pt x="11" y="16"/>
                  </a:lnTo>
                  <a:lnTo>
                    <a:pt x="17" y="5"/>
                  </a:lnTo>
                  <a:lnTo>
                    <a:pt x="6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533" name="Freeform 189"/>
            <p:cNvSpPr>
              <a:spLocks/>
            </p:cNvSpPr>
            <p:nvPr/>
          </p:nvSpPr>
          <p:spPr bwMode="auto">
            <a:xfrm>
              <a:off x="2742" y="2969"/>
              <a:ext cx="36" cy="28"/>
            </a:xfrm>
            <a:custGeom>
              <a:avLst/>
              <a:gdLst>
                <a:gd name="T0" fmla="*/ 3 w 44"/>
                <a:gd name="T1" fmla="*/ 0 h 33"/>
                <a:gd name="T2" fmla="*/ 0 w 44"/>
                <a:gd name="T3" fmla="*/ 7 h 33"/>
                <a:gd name="T4" fmla="*/ 20 w 44"/>
                <a:gd name="T5" fmla="*/ 20 h 33"/>
                <a:gd name="T6" fmla="*/ 24 w 44"/>
                <a:gd name="T7" fmla="*/ 14 h 33"/>
                <a:gd name="T8" fmla="*/ 3 w 44"/>
                <a:gd name="T9" fmla="*/ 0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4"/>
                <a:gd name="T16" fmla="*/ 0 h 33"/>
                <a:gd name="T17" fmla="*/ 44 w 44"/>
                <a:gd name="T18" fmla="*/ 33 h 3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4" h="33">
                  <a:moveTo>
                    <a:pt x="6" y="0"/>
                  </a:moveTo>
                  <a:lnTo>
                    <a:pt x="0" y="11"/>
                  </a:lnTo>
                  <a:lnTo>
                    <a:pt x="38" y="33"/>
                  </a:lnTo>
                  <a:lnTo>
                    <a:pt x="44" y="22"/>
                  </a:lnTo>
                  <a:lnTo>
                    <a:pt x="6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534" name="Freeform 190"/>
            <p:cNvSpPr>
              <a:spLocks/>
            </p:cNvSpPr>
            <p:nvPr/>
          </p:nvSpPr>
          <p:spPr bwMode="auto">
            <a:xfrm>
              <a:off x="2796" y="3001"/>
              <a:ext cx="9" cy="13"/>
            </a:xfrm>
            <a:custGeom>
              <a:avLst/>
              <a:gdLst>
                <a:gd name="T0" fmla="*/ 5 w 10"/>
                <a:gd name="T1" fmla="*/ 0 h 16"/>
                <a:gd name="T2" fmla="*/ 0 w 10"/>
                <a:gd name="T3" fmla="*/ 6 h 16"/>
                <a:gd name="T4" fmla="*/ 5 w 10"/>
                <a:gd name="T5" fmla="*/ 9 h 16"/>
                <a:gd name="T6" fmla="*/ 7 w 10"/>
                <a:gd name="T7" fmla="*/ 2 h 16"/>
                <a:gd name="T8" fmla="*/ 5 w 10"/>
                <a:gd name="T9" fmla="*/ 0 h 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"/>
                <a:gd name="T16" fmla="*/ 0 h 16"/>
                <a:gd name="T17" fmla="*/ 10 w 10"/>
                <a:gd name="T18" fmla="*/ 16 h 1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" h="16">
                  <a:moveTo>
                    <a:pt x="5" y="0"/>
                  </a:moveTo>
                  <a:lnTo>
                    <a:pt x="0" y="11"/>
                  </a:lnTo>
                  <a:lnTo>
                    <a:pt x="5" y="16"/>
                  </a:lnTo>
                  <a:lnTo>
                    <a:pt x="10" y="5"/>
                  </a:lnTo>
                  <a:lnTo>
                    <a:pt x="5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535" name="Freeform 191"/>
            <p:cNvSpPr>
              <a:spLocks/>
            </p:cNvSpPr>
            <p:nvPr/>
          </p:nvSpPr>
          <p:spPr bwMode="auto">
            <a:xfrm>
              <a:off x="2827" y="3019"/>
              <a:ext cx="32" cy="27"/>
            </a:xfrm>
            <a:custGeom>
              <a:avLst/>
              <a:gdLst>
                <a:gd name="T0" fmla="*/ 3 w 38"/>
                <a:gd name="T1" fmla="*/ 0 h 32"/>
                <a:gd name="T2" fmla="*/ 0 w 38"/>
                <a:gd name="T3" fmla="*/ 7 h 32"/>
                <a:gd name="T4" fmla="*/ 19 w 38"/>
                <a:gd name="T5" fmla="*/ 19 h 32"/>
                <a:gd name="T6" fmla="*/ 23 w 38"/>
                <a:gd name="T7" fmla="*/ 14 h 32"/>
                <a:gd name="T8" fmla="*/ 3 w 38"/>
                <a:gd name="T9" fmla="*/ 0 h 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8"/>
                <a:gd name="T16" fmla="*/ 0 h 32"/>
                <a:gd name="T17" fmla="*/ 38 w 38"/>
                <a:gd name="T18" fmla="*/ 32 h 3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8" h="32">
                  <a:moveTo>
                    <a:pt x="5" y="0"/>
                  </a:moveTo>
                  <a:lnTo>
                    <a:pt x="0" y="11"/>
                  </a:lnTo>
                  <a:lnTo>
                    <a:pt x="32" y="32"/>
                  </a:lnTo>
                  <a:lnTo>
                    <a:pt x="38" y="22"/>
                  </a:lnTo>
                  <a:lnTo>
                    <a:pt x="5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536" name="Freeform 192"/>
            <p:cNvSpPr>
              <a:spLocks/>
            </p:cNvSpPr>
            <p:nvPr/>
          </p:nvSpPr>
          <p:spPr bwMode="auto">
            <a:xfrm>
              <a:off x="2881" y="3051"/>
              <a:ext cx="9" cy="14"/>
            </a:xfrm>
            <a:custGeom>
              <a:avLst/>
              <a:gdLst>
                <a:gd name="T0" fmla="*/ 2 w 11"/>
                <a:gd name="T1" fmla="*/ 0 h 16"/>
                <a:gd name="T2" fmla="*/ 0 w 11"/>
                <a:gd name="T3" fmla="*/ 8 h 16"/>
                <a:gd name="T4" fmla="*/ 2 w 11"/>
                <a:gd name="T5" fmla="*/ 10 h 16"/>
                <a:gd name="T6" fmla="*/ 6 w 11"/>
                <a:gd name="T7" fmla="*/ 4 h 16"/>
                <a:gd name="T8" fmla="*/ 2 w 11"/>
                <a:gd name="T9" fmla="*/ 0 h 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"/>
                <a:gd name="T16" fmla="*/ 0 h 16"/>
                <a:gd name="T17" fmla="*/ 11 w 11"/>
                <a:gd name="T18" fmla="*/ 16 h 1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" h="16">
                  <a:moveTo>
                    <a:pt x="5" y="0"/>
                  </a:moveTo>
                  <a:lnTo>
                    <a:pt x="0" y="11"/>
                  </a:lnTo>
                  <a:lnTo>
                    <a:pt x="5" y="16"/>
                  </a:lnTo>
                  <a:lnTo>
                    <a:pt x="11" y="5"/>
                  </a:lnTo>
                  <a:lnTo>
                    <a:pt x="5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537" name="Freeform 193"/>
            <p:cNvSpPr>
              <a:spLocks/>
            </p:cNvSpPr>
            <p:nvPr/>
          </p:nvSpPr>
          <p:spPr bwMode="auto">
            <a:xfrm>
              <a:off x="2907" y="3074"/>
              <a:ext cx="36" cy="28"/>
            </a:xfrm>
            <a:custGeom>
              <a:avLst/>
              <a:gdLst>
                <a:gd name="T0" fmla="*/ 3 w 44"/>
                <a:gd name="T1" fmla="*/ 0 h 33"/>
                <a:gd name="T2" fmla="*/ 0 w 44"/>
                <a:gd name="T3" fmla="*/ 7 h 33"/>
                <a:gd name="T4" fmla="*/ 20 w 44"/>
                <a:gd name="T5" fmla="*/ 20 h 33"/>
                <a:gd name="T6" fmla="*/ 24 w 44"/>
                <a:gd name="T7" fmla="*/ 14 h 33"/>
                <a:gd name="T8" fmla="*/ 3 w 44"/>
                <a:gd name="T9" fmla="*/ 0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4"/>
                <a:gd name="T16" fmla="*/ 0 h 33"/>
                <a:gd name="T17" fmla="*/ 44 w 44"/>
                <a:gd name="T18" fmla="*/ 33 h 3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4" h="33">
                  <a:moveTo>
                    <a:pt x="6" y="0"/>
                  </a:moveTo>
                  <a:lnTo>
                    <a:pt x="0" y="11"/>
                  </a:lnTo>
                  <a:lnTo>
                    <a:pt x="38" y="33"/>
                  </a:lnTo>
                  <a:lnTo>
                    <a:pt x="44" y="22"/>
                  </a:lnTo>
                  <a:lnTo>
                    <a:pt x="6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538" name="Freeform 194"/>
            <p:cNvSpPr>
              <a:spLocks/>
            </p:cNvSpPr>
            <p:nvPr/>
          </p:nvSpPr>
          <p:spPr bwMode="auto">
            <a:xfrm>
              <a:off x="2961" y="3106"/>
              <a:ext cx="13" cy="13"/>
            </a:xfrm>
            <a:custGeom>
              <a:avLst/>
              <a:gdLst>
                <a:gd name="T0" fmla="*/ 2 w 16"/>
                <a:gd name="T1" fmla="*/ 0 h 16"/>
                <a:gd name="T2" fmla="*/ 0 w 16"/>
                <a:gd name="T3" fmla="*/ 6 h 16"/>
                <a:gd name="T4" fmla="*/ 6 w 16"/>
                <a:gd name="T5" fmla="*/ 9 h 16"/>
                <a:gd name="T6" fmla="*/ 9 w 16"/>
                <a:gd name="T7" fmla="*/ 2 h 16"/>
                <a:gd name="T8" fmla="*/ 2 w 16"/>
                <a:gd name="T9" fmla="*/ 0 h 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6"/>
                <a:gd name="T16" fmla="*/ 0 h 16"/>
                <a:gd name="T17" fmla="*/ 16 w 16"/>
                <a:gd name="T18" fmla="*/ 16 h 1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6" h="16">
                  <a:moveTo>
                    <a:pt x="5" y="0"/>
                  </a:moveTo>
                  <a:lnTo>
                    <a:pt x="0" y="11"/>
                  </a:lnTo>
                  <a:lnTo>
                    <a:pt x="11" y="16"/>
                  </a:lnTo>
                  <a:lnTo>
                    <a:pt x="16" y="5"/>
                  </a:lnTo>
                  <a:lnTo>
                    <a:pt x="5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539" name="Freeform 195"/>
            <p:cNvSpPr>
              <a:spLocks/>
            </p:cNvSpPr>
            <p:nvPr/>
          </p:nvSpPr>
          <p:spPr bwMode="auto">
            <a:xfrm>
              <a:off x="2992" y="3124"/>
              <a:ext cx="35" cy="27"/>
            </a:xfrm>
            <a:custGeom>
              <a:avLst/>
              <a:gdLst>
                <a:gd name="T0" fmla="*/ 2 w 43"/>
                <a:gd name="T1" fmla="*/ 0 h 32"/>
                <a:gd name="T2" fmla="*/ 0 w 43"/>
                <a:gd name="T3" fmla="*/ 7 h 32"/>
                <a:gd name="T4" fmla="*/ 20 w 43"/>
                <a:gd name="T5" fmla="*/ 19 h 32"/>
                <a:gd name="T6" fmla="*/ 23 w 43"/>
                <a:gd name="T7" fmla="*/ 14 h 32"/>
                <a:gd name="T8" fmla="*/ 2 w 43"/>
                <a:gd name="T9" fmla="*/ 0 h 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3"/>
                <a:gd name="T16" fmla="*/ 0 h 32"/>
                <a:gd name="T17" fmla="*/ 43 w 43"/>
                <a:gd name="T18" fmla="*/ 32 h 3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3" h="32">
                  <a:moveTo>
                    <a:pt x="5" y="0"/>
                  </a:moveTo>
                  <a:lnTo>
                    <a:pt x="0" y="11"/>
                  </a:lnTo>
                  <a:lnTo>
                    <a:pt x="38" y="32"/>
                  </a:lnTo>
                  <a:lnTo>
                    <a:pt x="43" y="22"/>
                  </a:lnTo>
                  <a:lnTo>
                    <a:pt x="5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540" name="Freeform 196"/>
            <p:cNvSpPr>
              <a:spLocks/>
            </p:cNvSpPr>
            <p:nvPr/>
          </p:nvSpPr>
          <p:spPr bwMode="auto">
            <a:xfrm>
              <a:off x="3045" y="3156"/>
              <a:ext cx="13" cy="14"/>
            </a:xfrm>
            <a:custGeom>
              <a:avLst/>
              <a:gdLst>
                <a:gd name="T0" fmla="*/ 2 w 16"/>
                <a:gd name="T1" fmla="*/ 0 h 16"/>
                <a:gd name="T2" fmla="*/ 0 w 16"/>
                <a:gd name="T3" fmla="*/ 8 h 16"/>
                <a:gd name="T4" fmla="*/ 6 w 16"/>
                <a:gd name="T5" fmla="*/ 10 h 16"/>
                <a:gd name="T6" fmla="*/ 9 w 16"/>
                <a:gd name="T7" fmla="*/ 4 h 16"/>
                <a:gd name="T8" fmla="*/ 2 w 16"/>
                <a:gd name="T9" fmla="*/ 0 h 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6"/>
                <a:gd name="T16" fmla="*/ 0 h 16"/>
                <a:gd name="T17" fmla="*/ 16 w 16"/>
                <a:gd name="T18" fmla="*/ 16 h 1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6" h="16">
                  <a:moveTo>
                    <a:pt x="5" y="0"/>
                  </a:moveTo>
                  <a:lnTo>
                    <a:pt x="0" y="11"/>
                  </a:lnTo>
                  <a:lnTo>
                    <a:pt x="11" y="16"/>
                  </a:lnTo>
                  <a:lnTo>
                    <a:pt x="16" y="5"/>
                  </a:lnTo>
                  <a:lnTo>
                    <a:pt x="5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541" name="Freeform 197"/>
            <p:cNvSpPr>
              <a:spLocks/>
            </p:cNvSpPr>
            <p:nvPr/>
          </p:nvSpPr>
          <p:spPr bwMode="auto">
            <a:xfrm>
              <a:off x="3076" y="3179"/>
              <a:ext cx="36" cy="28"/>
            </a:xfrm>
            <a:custGeom>
              <a:avLst/>
              <a:gdLst>
                <a:gd name="T0" fmla="*/ 3 w 43"/>
                <a:gd name="T1" fmla="*/ 0 h 33"/>
                <a:gd name="T2" fmla="*/ 0 w 43"/>
                <a:gd name="T3" fmla="*/ 7 h 33"/>
                <a:gd name="T4" fmla="*/ 23 w 43"/>
                <a:gd name="T5" fmla="*/ 20 h 33"/>
                <a:gd name="T6" fmla="*/ 25 w 43"/>
                <a:gd name="T7" fmla="*/ 14 h 33"/>
                <a:gd name="T8" fmla="*/ 3 w 43"/>
                <a:gd name="T9" fmla="*/ 0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3"/>
                <a:gd name="T16" fmla="*/ 0 h 33"/>
                <a:gd name="T17" fmla="*/ 43 w 43"/>
                <a:gd name="T18" fmla="*/ 33 h 3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3" h="33">
                  <a:moveTo>
                    <a:pt x="5" y="0"/>
                  </a:moveTo>
                  <a:lnTo>
                    <a:pt x="0" y="11"/>
                  </a:lnTo>
                  <a:lnTo>
                    <a:pt x="38" y="33"/>
                  </a:lnTo>
                  <a:lnTo>
                    <a:pt x="43" y="22"/>
                  </a:lnTo>
                  <a:lnTo>
                    <a:pt x="5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542" name="Freeform 198"/>
            <p:cNvSpPr>
              <a:spLocks/>
            </p:cNvSpPr>
            <p:nvPr/>
          </p:nvSpPr>
          <p:spPr bwMode="auto">
            <a:xfrm>
              <a:off x="3130" y="3211"/>
              <a:ext cx="13" cy="14"/>
            </a:xfrm>
            <a:custGeom>
              <a:avLst/>
              <a:gdLst>
                <a:gd name="T0" fmla="*/ 3 w 16"/>
                <a:gd name="T1" fmla="*/ 0 h 16"/>
                <a:gd name="T2" fmla="*/ 0 w 16"/>
                <a:gd name="T3" fmla="*/ 8 h 16"/>
                <a:gd name="T4" fmla="*/ 6 w 16"/>
                <a:gd name="T5" fmla="*/ 10 h 16"/>
                <a:gd name="T6" fmla="*/ 9 w 16"/>
                <a:gd name="T7" fmla="*/ 4 h 16"/>
                <a:gd name="T8" fmla="*/ 3 w 16"/>
                <a:gd name="T9" fmla="*/ 0 h 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6"/>
                <a:gd name="T16" fmla="*/ 0 h 16"/>
                <a:gd name="T17" fmla="*/ 16 w 16"/>
                <a:gd name="T18" fmla="*/ 16 h 1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6" h="16">
                  <a:moveTo>
                    <a:pt x="6" y="0"/>
                  </a:moveTo>
                  <a:lnTo>
                    <a:pt x="0" y="11"/>
                  </a:lnTo>
                  <a:lnTo>
                    <a:pt x="11" y="16"/>
                  </a:lnTo>
                  <a:lnTo>
                    <a:pt x="16" y="5"/>
                  </a:lnTo>
                  <a:lnTo>
                    <a:pt x="6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543" name="Freeform 199"/>
            <p:cNvSpPr>
              <a:spLocks/>
            </p:cNvSpPr>
            <p:nvPr/>
          </p:nvSpPr>
          <p:spPr bwMode="auto">
            <a:xfrm>
              <a:off x="3161" y="3230"/>
              <a:ext cx="31" cy="27"/>
            </a:xfrm>
            <a:custGeom>
              <a:avLst/>
              <a:gdLst>
                <a:gd name="T0" fmla="*/ 3 w 38"/>
                <a:gd name="T1" fmla="*/ 0 h 32"/>
                <a:gd name="T2" fmla="*/ 0 w 38"/>
                <a:gd name="T3" fmla="*/ 7 h 32"/>
                <a:gd name="T4" fmla="*/ 18 w 38"/>
                <a:gd name="T5" fmla="*/ 19 h 32"/>
                <a:gd name="T6" fmla="*/ 20 w 38"/>
                <a:gd name="T7" fmla="*/ 14 h 32"/>
                <a:gd name="T8" fmla="*/ 3 w 38"/>
                <a:gd name="T9" fmla="*/ 0 h 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8"/>
                <a:gd name="T16" fmla="*/ 0 h 32"/>
                <a:gd name="T17" fmla="*/ 38 w 38"/>
                <a:gd name="T18" fmla="*/ 32 h 3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8" h="32">
                  <a:moveTo>
                    <a:pt x="6" y="0"/>
                  </a:moveTo>
                  <a:lnTo>
                    <a:pt x="0" y="11"/>
                  </a:lnTo>
                  <a:lnTo>
                    <a:pt x="33" y="32"/>
                  </a:lnTo>
                  <a:lnTo>
                    <a:pt x="38" y="22"/>
                  </a:lnTo>
                  <a:lnTo>
                    <a:pt x="6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544" name="Freeform 200"/>
            <p:cNvSpPr>
              <a:spLocks/>
            </p:cNvSpPr>
            <p:nvPr/>
          </p:nvSpPr>
          <p:spPr bwMode="auto">
            <a:xfrm>
              <a:off x="3214" y="3262"/>
              <a:ext cx="9" cy="13"/>
            </a:xfrm>
            <a:custGeom>
              <a:avLst/>
              <a:gdLst>
                <a:gd name="T0" fmla="*/ 3 w 11"/>
                <a:gd name="T1" fmla="*/ 0 h 16"/>
                <a:gd name="T2" fmla="*/ 0 w 11"/>
                <a:gd name="T3" fmla="*/ 6 h 16"/>
                <a:gd name="T4" fmla="*/ 3 w 11"/>
                <a:gd name="T5" fmla="*/ 9 h 16"/>
                <a:gd name="T6" fmla="*/ 6 w 11"/>
                <a:gd name="T7" fmla="*/ 2 h 16"/>
                <a:gd name="T8" fmla="*/ 3 w 11"/>
                <a:gd name="T9" fmla="*/ 0 h 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"/>
                <a:gd name="T16" fmla="*/ 0 h 16"/>
                <a:gd name="T17" fmla="*/ 11 w 11"/>
                <a:gd name="T18" fmla="*/ 16 h 1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" h="16">
                  <a:moveTo>
                    <a:pt x="6" y="0"/>
                  </a:moveTo>
                  <a:lnTo>
                    <a:pt x="0" y="11"/>
                  </a:lnTo>
                  <a:lnTo>
                    <a:pt x="6" y="16"/>
                  </a:lnTo>
                  <a:lnTo>
                    <a:pt x="11" y="5"/>
                  </a:lnTo>
                  <a:lnTo>
                    <a:pt x="6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545" name="Freeform 201"/>
            <p:cNvSpPr>
              <a:spLocks/>
            </p:cNvSpPr>
            <p:nvPr/>
          </p:nvSpPr>
          <p:spPr bwMode="auto">
            <a:xfrm>
              <a:off x="3241" y="3284"/>
              <a:ext cx="35" cy="28"/>
            </a:xfrm>
            <a:custGeom>
              <a:avLst/>
              <a:gdLst>
                <a:gd name="T0" fmla="*/ 2 w 43"/>
                <a:gd name="T1" fmla="*/ 0 h 33"/>
                <a:gd name="T2" fmla="*/ 0 w 43"/>
                <a:gd name="T3" fmla="*/ 7 h 33"/>
                <a:gd name="T4" fmla="*/ 20 w 43"/>
                <a:gd name="T5" fmla="*/ 20 h 33"/>
                <a:gd name="T6" fmla="*/ 23 w 43"/>
                <a:gd name="T7" fmla="*/ 14 h 33"/>
                <a:gd name="T8" fmla="*/ 2 w 43"/>
                <a:gd name="T9" fmla="*/ 0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3"/>
                <a:gd name="T16" fmla="*/ 0 h 33"/>
                <a:gd name="T17" fmla="*/ 43 w 43"/>
                <a:gd name="T18" fmla="*/ 33 h 3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3" h="33">
                  <a:moveTo>
                    <a:pt x="5" y="0"/>
                  </a:moveTo>
                  <a:lnTo>
                    <a:pt x="0" y="11"/>
                  </a:lnTo>
                  <a:lnTo>
                    <a:pt x="38" y="33"/>
                  </a:lnTo>
                  <a:lnTo>
                    <a:pt x="43" y="22"/>
                  </a:lnTo>
                  <a:lnTo>
                    <a:pt x="5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546" name="Freeform 202"/>
            <p:cNvSpPr>
              <a:spLocks/>
            </p:cNvSpPr>
            <p:nvPr/>
          </p:nvSpPr>
          <p:spPr bwMode="auto">
            <a:xfrm>
              <a:off x="3294" y="3316"/>
              <a:ext cx="14" cy="14"/>
            </a:xfrm>
            <a:custGeom>
              <a:avLst/>
              <a:gdLst>
                <a:gd name="T0" fmla="*/ 3 w 17"/>
                <a:gd name="T1" fmla="*/ 0 h 16"/>
                <a:gd name="T2" fmla="*/ 0 w 17"/>
                <a:gd name="T3" fmla="*/ 8 h 16"/>
                <a:gd name="T4" fmla="*/ 6 w 17"/>
                <a:gd name="T5" fmla="*/ 10 h 16"/>
                <a:gd name="T6" fmla="*/ 10 w 17"/>
                <a:gd name="T7" fmla="*/ 4 h 16"/>
                <a:gd name="T8" fmla="*/ 3 w 17"/>
                <a:gd name="T9" fmla="*/ 0 h 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7"/>
                <a:gd name="T16" fmla="*/ 0 h 16"/>
                <a:gd name="T17" fmla="*/ 17 w 17"/>
                <a:gd name="T18" fmla="*/ 16 h 1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7" h="16">
                  <a:moveTo>
                    <a:pt x="6" y="0"/>
                  </a:moveTo>
                  <a:lnTo>
                    <a:pt x="0" y="11"/>
                  </a:lnTo>
                  <a:lnTo>
                    <a:pt x="11" y="16"/>
                  </a:lnTo>
                  <a:lnTo>
                    <a:pt x="17" y="5"/>
                  </a:lnTo>
                  <a:lnTo>
                    <a:pt x="6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547" name="Freeform 203"/>
            <p:cNvSpPr>
              <a:spLocks/>
            </p:cNvSpPr>
            <p:nvPr/>
          </p:nvSpPr>
          <p:spPr bwMode="auto">
            <a:xfrm>
              <a:off x="3325" y="3335"/>
              <a:ext cx="36" cy="27"/>
            </a:xfrm>
            <a:custGeom>
              <a:avLst/>
              <a:gdLst>
                <a:gd name="T0" fmla="*/ 3 w 44"/>
                <a:gd name="T1" fmla="*/ 0 h 32"/>
                <a:gd name="T2" fmla="*/ 0 w 44"/>
                <a:gd name="T3" fmla="*/ 7 h 32"/>
                <a:gd name="T4" fmla="*/ 20 w 44"/>
                <a:gd name="T5" fmla="*/ 19 h 32"/>
                <a:gd name="T6" fmla="*/ 24 w 44"/>
                <a:gd name="T7" fmla="*/ 14 h 32"/>
                <a:gd name="T8" fmla="*/ 3 w 44"/>
                <a:gd name="T9" fmla="*/ 0 h 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4"/>
                <a:gd name="T16" fmla="*/ 0 h 32"/>
                <a:gd name="T17" fmla="*/ 44 w 44"/>
                <a:gd name="T18" fmla="*/ 32 h 3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4" h="32">
                  <a:moveTo>
                    <a:pt x="6" y="0"/>
                  </a:moveTo>
                  <a:lnTo>
                    <a:pt x="0" y="11"/>
                  </a:lnTo>
                  <a:lnTo>
                    <a:pt x="38" y="32"/>
                  </a:lnTo>
                  <a:lnTo>
                    <a:pt x="44" y="22"/>
                  </a:lnTo>
                  <a:lnTo>
                    <a:pt x="6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548" name="Freeform 208"/>
            <p:cNvSpPr>
              <a:spLocks/>
            </p:cNvSpPr>
            <p:nvPr/>
          </p:nvSpPr>
          <p:spPr bwMode="auto">
            <a:xfrm>
              <a:off x="1056" y="1392"/>
              <a:ext cx="53" cy="41"/>
            </a:xfrm>
            <a:custGeom>
              <a:avLst/>
              <a:gdLst>
                <a:gd name="T0" fmla="*/ 2 w 65"/>
                <a:gd name="T1" fmla="*/ 0 h 49"/>
                <a:gd name="T2" fmla="*/ 0 w 65"/>
                <a:gd name="T3" fmla="*/ 9 h 49"/>
                <a:gd name="T4" fmla="*/ 33 w 65"/>
                <a:gd name="T5" fmla="*/ 28 h 49"/>
                <a:gd name="T6" fmla="*/ 35 w 65"/>
                <a:gd name="T7" fmla="*/ 19 h 49"/>
                <a:gd name="T8" fmla="*/ 2 w 65"/>
                <a:gd name="T9" fmla="*/ 0 h 4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5"/>
                <a:gd name="T16" fmla="*/ 0 h 49"/>
                <a:gd name="T17" fmla="*/ 65 w 65"/>
                <a:gd name="T18" fmla="*/ 49 h 4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5" h="49">
                  <a:moveTo>
                    <a:pt x="5" y="0"/>
                  </a:moveTo>
                  <a:lnTo>
                    <a:pt x="0" y="16"/>
                  </a:lnTo>
                  <a:lnTo>
                    <a:pt x="60" y="49"/>
                  </a:lnTo>
                  <a:lnTo>
                    <a:pt x="65" y="3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549" name="Freeform 209"/>
            <p:cNvSpPr>
              <a:spLocks/>
            </p:cNvSpPr>
            <p:nvPr/>
          </p:nvSpPr>
          <p:spPr bwMode="auto">
            <a:xfrm>
              <a:off x="1136" y="1442"/>
              <a:ext cx="54" cy="41"/>
            </a:xfrm>
            <a:custGeom>
              <a:avLst/>
              <a:gdLst>
                <a:gd name="T0" fmla="*/ 2 w 65"/>
                <a:gd name="T1" fmla="*/ 0 h 49"/>
                <a:gd name="T2" fmla="*/ 0 w 65"/>
                <a:gd name="T3" fmla="*/ 9 h 49"/>
                <a:gd name="T4" fmla="*/ 34 w 65"/>
                <a:gd name="T5" fmla="*/ 28 h 49"/>
                <a:gd name="T6" fmla="*/ 37 w 65"/>
                <a:gd name="T7" fmla="*/ 19 h 49"/>
                <a:gd name="T8" fmla="*/ 2 w 65"/>
                <a:gd name="T9" fmla="*/ 0 h 4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5"/>
                <a:gd name="T16" fmla="*/ 0 h 49"/>
                <a:gd name="T17" fmla="*/ 65 w 65"/>
                <a:gd name="T18" fmla="*/ 49 h 4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5" h="49">
                  <a:moveTo>
                    <a:pt x="5" y="0"/>
                  </a:moveTo>
                  <a:lnTo>
                    <a:pt x="0" y="16"/>
                  </a:lnTo>
                  <a:lnTo>
                    <a:pt x="59" y="49"/>
                  </a:lnTo>
                  <a:lnTo>
                    <a:pt x="65" y="32"/>
                  </a:lnTo>
                  <a:lnTo>
                    <a:pt x="5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550" name="Freeform 210"/>
            <p:cNvSpPr>
              <a:spLocks/>
            </p:cNvSpPr>
            <p:nvPr/>
          </p:nvSpPr>
          <p:spPr bwMode="auto">
            <a:xfrm>
              <a:off x="1216" y="1493"/>
              <a:ext cx="54" cy="41"/>
            </a:xfrm>
            <a:custGeom>
              <a:avLst/>
              <a:gdLst>
                <a:gd name="T0" fmla="*/ 3 w 66"/>
                <a:gd name="T1" fmla="*/ 0 h 49"/>
                <a:gd name="T2" fmla="*/ 0 w 66"/>
                <a:gd name="T3" fmla="*/ 9 h 49"/>
                <a:gd name="T4" fmla="*/ 33 w 66"/>
                <a:gd name="T5" fmla="*/ 28 h 49"/>
                <a:gd name="T6" fmla="*/ 36 w 66"/>
                <a:gd name="T7" fmla="*/ 19 h 49"/>
                <a:gd name="T8" fmla="*/ 3 w 66"/>
                <a:gd name="T9" fmla="*/ 0 h 4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6"/>
                <a:gd name="T16" fmla="*/ 0 h 49"/>
                <a:gd name="T17" fmla="*/ 66 w 66"/>
                <a:gd name="T18" fmla="*/ 49 h 4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6" h="49">
                  <a:moveTo>
                    <a:pt x="6" y="0"/>
                  </a:moveTo>
                  <a:lnTo>
                    <a:pt x="0" y="16"/>
                  </a:lnTo>
                  <a:lnTo>
                    <a:pt x="60" y="49"/>
                  </a:lnTo>
                  <a:lnTo>
                    <a:pt x="66" y="32"/>
                  </a:lnTo>
                  <a:lnTo>
                    <a:pt x="6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551" name="Freeform 211"/>
            <p:cNvSpPr>
              <a:spLocks/>
            </p:cNvSpPr>
            <p:nvPr/>
          </p:nvSpPr>
          <p:spPr bwMode="auto">
            <a:xfrm>
              <a:off x="1296" y="1542"/>
              <a:ext cx="53" cy="42"/>
            </a:xfrm>
            <a:custGeom>
              <a:avLst/>
              <a:gdLst>
                <a:gd name="T0" fmla="*/ 3 w 65"/>
                <a:gd name="T1" fmla="*/ 0 h 49"/>
                <a:gd name="T2" fmla="*/ 0 w 65"/>
                <a:gd name="T3" fmla="*/ 11 h 49"/>
                <a:gd name="T4" fmla="*/ 33 w 65"/>
                <a:gd name="T5" fmla="*/ 31 h 49"/>
                <a:gd name="T6" fmla="*/ 35 w 65"/>
                <a:gd name="T7" fmla="*/ 21 h 49"/>
                <a:gd name="T8" fmla="*/ 3 w 65"/>
                <a:gd name="T9" fmla="*/ 0 h 4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5"/>
                <a:gd name="T16" fmla="*/ 0 h 49"/>
                <a:gd name="T17" fmla="*/ 65 w 65"/>
                <a:gd name="T18" fmla="*/ 49 h 4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5" h="49">
                  <a:moveTo>
                    <a:pt x="6" y="0"/>
                  </a:moveTo>
                  <a:lnTo>
                    <a:pt x="0" y="17"/>
                  </a:lnTo>
                  <a:lnTo>
                    <a:pt x="60" y="49"/>
                  </a:lnTo>
                  <a:lnTo>
                    <a:pt x="65" y="33"/>
                  </a:lnTo>
                  <a:lnTo>
                    <a:pt x="6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552" name="Freeform 212"/>
            <p:cNvSpPr>
              <a:spLocks/>
            </p:cNvSpPr>
            <p:nvPr/>
          </p:nvSpPr>
          <p:spPr bwMode="auto">
            <a:xfrm>
              <a:off x="1376" y="1589"/>
              <a:ext cx="53" cy="45"/>
            </a:xfrm>
            <a:custGeom>
              <a:avLst/>
              <a:gdLst>
                <a:gd name="T0" fmla="*/ 2 w 65"/>
                <a:gd name="T1" fmla="*/ 0 h 54"/>
                <a:gd name="T2" fmla="*/ 0 w 65"/>
                <a:gd name="T3" fmla="*/ 9 h 54"/>
                <a:gd name="T4" fmla="*/ 33 w 65"/>
                <a:gd name="T5" fmla="*/ 32 h 54"/>
                <a:gd name="T6" fmla="*/ 35 w 65"/>
                <a:gd name="T7" fmla="*/ 23 h 54"/>
                <a:gd name="T8" fmla="*/ 2 w 65"/>
                <a:gd name="T9" fmla="*/ 0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5"/>
                <a:gd name="T16" fmla="*/ 0 h 54"/>
                <a:gd name="T17" fmla="*/ 65 w 65"/>
                <a:gd name="T18" fmla="*/ 54 h 5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5" h="54">
                  <a:moveTo>
                    <a:pt x="5" y="0"/>
                  </a:moveTo>
                  <a:lnTo>
                    <a:pt x="0" y="16"/>
                  </a:lnTo>
                  <a:lnTo>
                    <a:pt x="60" y="54"/>
                  </a:lnTo>
                  <a:lnTo>
                    <a:pt x="65" y="38"/>
                  </a:lnTo>
                  <a:lnTo>
                    <a:pt x="5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553" name="Freeform 213"/>
            <p:cNvSpPr>
              <a:spLocks/>
            </p:cNvSpPr>
            <p:nvPr/>
          </p:nvSpPr>
          <p:spPr bwMode="auto">
            <a:xfrm>
              <a:off x="1456" y="1639"/>
              <a:ext cx="54" cy="40"/>
            </a:xfrm>
            <a:custGeom>
              <a:avLst/>
              <a:gdLst>
                <a:gd name="T0" fmla="*/ 2 w 65"/>
                <a:gd name="T1" fmla="*/ 0 h 48"/>
                <a:gd name="T2" fmla="*/ 0 w 65"/>
                <a:gd name="T3" fmla="*/ 9 h 48"/>
                <a:gd name="T4" fmla="*/ 35 w 65"/>
                <a:gd name="T5" fmla="*/ 28 h 48"/>
                <a:gd name="T6" fmla="*/ 37 w 65"/>
                <a:gd name="T7" fmla="*/ 18 h 48"/>
                <a:gd name="T8" fmla="*/ 2 w 65"/>
                <a:gd name="T9" fmla="*/ 0 h 4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5"/>
                <a:gd name="T16" fmla="*/ 0 h 48"/>
                <a:gd name="T17" fmla="*/ 65 w 65"/>
                <a:gd name="T18" fmla="*/ 48 h 4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5" h="48">
                  <a:moveTo>
                    <a:pt x="5" y="0"/>
                  </a:moveTo>
                  <a:lnTo>
                    <a:pt x="0" y="16"/>
                  </a:lnTo>
                  <a:lnTo>
                    <a:pt x="60" y="48"/>
                  </a:lnTo>
                  <a:lnTo>
                    <a:pt x="65" y="32"/>
                  </a:lnTo>
                  <a:lnTo>
                    <a:pt x="5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554" name="Freeform 214"/>
            <p:cNvSpPr>
              <a:spLocks/>
            </p:cNvSpPr>
            <p:nvPr/>
          </p:nvSpPr>
          <p:spPr bwMode="auto">
            <a:xfrm>
              <a:off x="1537" y="1689"/>
              <a:ext cx="53" cy="41"/>
            </a:xfrm>
            <a:custGeom>
              <a:avLst/>
              <a:gdLst>
                <a:gd name="T0" fmla="*/ 2 w 65"/>
                <a:gd name="T1" fmla="*/ 0 h 49"/>
                <a:gd name="T2" fmla="*/ 0 w 65"/>
                <a:gd name="T3" fmla="*/ 10 h 49"/>
                <a:gd name="T4" fmla="*/ 32 w 65"/>
                <a:gd name="T5" fmla="*/ 28 h 49"/>
                <a:gd name="T6" fmla="*/ 35 w 65"/>
                <a:gd name="T7" fmla="*/ 19 h 49"/>
                <a:gd name="T8" fmla="*/ 2 w 65"/>
                <a:gd name="T9" fmla="*/ 0 h 4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5"/>
                <a:gd name="T16" fmla="*/ 0 h 49"/>
                <a:gd name="T17" fmla="*/ 65 w 65"/>
                <a:gd name="T18" fmla="*/ 49 h 4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5" h="49">
                  <a:moveTo>
                    <a:pt x="5" y="0"/>
                  </a:moveTo>
                  <a:lnTo>
                    <a:pt x="0" y="17"/>
                  </a:lnTo>
                  <a:lnTo>
                    <a:pt x="59" y="49"/>
                  </a:lnTo>
                  <a:lnTo>
                    <a:pt x="65" y="3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555" name="Freeform 215"/>
            <p:cNvSpPr>
              <a:spLocks/>
            </p:cNvSpPr>
            <p:nvPr/>
          </p:nvSpPr>
          <p:spPr bwMode="auto">
            <a:xfrm>
              <a:off x="1616" y="1739"/>
              <a:ext cx="54" cy="41"/>
            </a:xfrm>
            <a:custGeom>
              <a:avLst/>
              <a:gdLst>
                <a:gd name="T0" fmla="*/ 3 w 66"/>
                <a:gd name="T1" fmla="*/ 0 h 49"/>
                <a:gd name="T2" fmla="*/ 0 w 66"/>
                <a:gd name="T3" fmla="*/ 9 h 49"/>
                <a:gd name="T4" fmla="*/ 33 w 66"/>
                <a:gd name="T5" fmla="*/ 28 h 49"/>
                <a:gd name="T6" fmla="*/ 36 w 66"/>
                <a:gd name="T7" fmla="*/ 19 h 49"/>
                <a:gd name="T8" fmla="*/ 3 w 66"/>
                <a:gd name="T9" fmla="*/ 0 h 4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6"/>
                <a:gd name="T16" fmla="*/ 0 h 49"/>
                <a:gd name="T17" fmla="*/ 66 w 66"/>
                <a:gd name="T18" fmla="*/ 49 h 4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6" h="49">
                  <a:moveTo>
                    <a:pt x="6" y="0"/>
                  </a:moveTo>
                  <a:lnTo>
                    <a:pt x="0" y="16"/>
                  </a:lnTo>
                  <a:lnTo>
                    <a:pt x="60" y="49"/>
                  </a:lnTo>
                  <a:lnTo>
                    <a:pt x="66" y="33"/>
                  </a:lnTo>
                  <a:lnTo>
                    <a:pt x="6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556" name="Freeform 216"/>
            <p:cNvSpPr>
              <a:spLocks/>
            </p:cNvSpPr>
            <p:nvPr/>
          </p:nvSpPr>
          <p:spPr bwMode="auto">
            <a:xfrm>
              <a:off x="1696" y="1790"/>
              <a:ext cx="54" cy="41"/>
            </a:xfrm>
            <a:custGeom>
              <a:avLst/>
              <a:gdLst>
                <a:gd name="T0" fmla="*/ 3 w 65"/>
                <a:gd name="T1" fmla="*/ 0 h 49"/>
                <a:gd name="T2" fmla="*/ 0 w 65"/>
                <a:gd name="T3" fmla="*/ 9 h 49"/>
                <a:gd name="T4" fmla="*/ 35 w 65"/>
                <a:gd name="T5" fmla="*/ 28 h 49"/>
                <a:gd name="T6" fmla="*/ 37 w 65"/>
                <a:gd name="T7" fmla="*/ 19 h 49"/>
                <a:gd name="T8" fmla="*/ 3 w 65"/>
                <a:gd name="T9" fmla="*/ 0 h 4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5"/>
                <a:gd name="T16" fmla="*/ 0 h 49"/>
                <a:gd name="T17" fmla="*/ 65 w 65"/>
                <a:gd name="T18" fmla="*/ 49 h 4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5" h="49">
                  <a:moveTo>
                    <a:pt x="6" y="0"/>
                  </a:moveTo>
                  <a:lnTo>
                    <a:pt x="0" y="16"/>
                  </a:lnTo>
                  <a:lnTo>
                    <a:pt x="60" y="49"/>
                  </a:lnTo>
                  <a:lnTo>
                    <a:pt x="65" y="32"/>
                  </a:lnTo>
                  <a:lnTo>
                    <a:pt x="6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557" name="Freeform 217"/>
            <p:cNvSpPr>
              <a:spLocks/>
            </p:cNvSpPr>
            <p:nvPr/>
          </p:nvSpPr>
          <p:spPr bwMode="auto">
            <a:xfrm>
              <a:off x="1777" y="1840"/>
              <a:ext cx="53" cy="41"/>
            </a:xfrm>
            <a:custGeom>
              <a:avLst/>
              <a:gdLst>
                <a:gd name="T0" fmla="*/ 3 w 65"/>
                <a:gd name="T1" fmla="*/ 0 h 49"/>
                <a:gd name="T2" fmla="*/ 0 w 65"/>
                <a:gd name="T3" fmla="*/ 9 h 49"/>
                <a:gd name="T4" fmla="*/ 33 w 65"/>
                <a:gd name="T5" fmla="*/ 28 h 49"/>
                <a:gd name="T6" fmla="*/ 35 w 65"/>
                <a:gd name="T7" fmla="*/ 19 h 49"/>
                <a:gd name="T8" fmla="*/ 3 w 65"/>
                <a:gd name="T9" fmla="*/ 0 h 4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5"/>
                <a:gd name="T16" fmla="*/ 0 h 49"/>
                <a:gd name="T17" fmla="*/ 65 w 65"/>
                <a:gd name="T18" fmla="*/ 49 h 4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5" h="49">
                  <a:moveTo>
                    <a:pt x="6" y="0"/>
                  </a:moveTo>
                  <a:lnTo>
                    <a:pt x="0" y="16"/>
                  </a:lnTo>
                  <a:lnTo>
                    <a:pt x="60" y="49"/>
                  </a:lnTo>
                  <a:lnTo>
                    <a:pt x="65" y="32"/>
                  </a:lnTo>
                  <a:lnTo>
                    <a:pt x="6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558" name="Freeform 218"/>
            <p:cNvSpPr>
              <a:spLocks/>
            </p:cNvSpPr>
            <p:nvPr/>
          </p:nvSpPr>
          <p:spPr bwMode="auto">
            <a:xfrm>
              <a:off x="1857" y="1886"/>
              <a:ext cx="53" cy="45"/>
            </a:xfrm>
            <a:custGeom>
              <a:avLst/>
              <a:gdLst>
                <a:gd name="T0" fmla="*/ 2 w 65"/>
                <a:gd name="T1" fmla="*/ 0 h 54"/>
                <a:gd name="T2" fmla="*/ 0 w 65"/>
                <a:gd name="T3" fmla="*/ 9 h 54"/>
                <a:gd name="T4" fmla="*/ 33 w 65"/>
                <a:gd name="T5" fmla="*/ 32 h 54"/>
                <a:gd name="T6" fmla="*/ 35 w 65"/>
                <a:gd name="T7" fmla="*/ 23 h 54"/>
                <a:gd name="T8" fmla="*/ 2 w 65"/>
                <a:gd name="T9" fmla="*/ 0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5"/>
                <a:gd name="T16" fmla="*/ 0 h 54"/>
                <a:gd name="T17" fmla="*/ 65 w 65"/>
                <a:gd name="T18" fmla="*/ 54 h 5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5" h="54">
                  <a:moveTo>
                    <a:pt x="5" y="0"/>
                  </a:moveTo>
                  <a:lnTo>
                    <a:pt x="0" y="16"/>
                  </a:lnTo>
                  <a:lnTo>
                    <a:pt x="60" y="54"/>
                  </a:lnTo>
                  <a:lnTo>
                    <a:pt x="65" y="38"/>
                  </a:lnTo>
                  <a:lnTo>
                    <a:pt x="5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559" name="Freeform 219"/>
            <p:cNvSpPr>
              <a:spLocks/>
            </p:cNvSpPr>
            <p:nvPr/>
          </p:nvSpPr>
          <p:spPr bwMode="auto">
            <a:xfrm>
              <a:off x="1937" y="1936"/>
              <a:ext cx="53" cy="41"/>
            </a:xfrm>
            <a:custGeom>
              <a:avLst/>
              <a:gdLst>
                <a:gd name="T0" fmla="*/ 2 w 65"/>
                <a:gd name="T1" fmla="*/ 0 h 49"/>
                <a:gd name="T2" fmla="*/ 0 w 65"/>
                <a:gd name="T3" fmla="*/ 9 h 49"/>
                <a:gd name="T4" fmla="*/ 33 w 65"/>
                <a:gd name="T5" fmla="*/ 28 h 49"/>
                <a:gd name="T6" fmla="*/ 35 w 65"/>
                <a:gd name="T7" fmla="*/ 19 h 49"/>
                <a:gd name="T8" fmla="*/ 2 w 65"/>
                <a:gd name="T9" fmla="*/ 0 h 4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5"/>
                <a:gd name="T16" fmla="*/ 0 h 49"/>
                <a:gd name="T17" fmla="*/ 65 w 65"/>
                <a:gd name="T18" fmla="*/ 49 h 4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5" h="49">
                  <a:moveTo>
                    <a:pt x="5" y="0"/>
                  </a:moveTo>
                  <a:lnTo>
                    <a:pt x="0" y="16"/>
                  </a:lnTo>
                  <a:lnTo>
                    <a:pt x="60" y="49"/>
                  </a:lnTo>
                  <a:lnTo>
                    <a:pt x="65" y="32"/>
                  </a:lnTo>
                  <a:lnTo>
                    <a:pt x="5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560" name="Freeform 220"/>
            <p:cNvSpPr>
              <a:spLocks/>
            </p:cNvSpPr>
            <p:nvPr/>
          </p:nvSpPr>
          <p:spPr bwMode="auto">
            <a:xfrm>
              <a:off x="2017" y="1986"/>
              <a:ext cx="54" cy="41"/>
            </a:xfrm>
            <a:custGeom>
              <a:avLst/>
              <a:gdLst>
                <a:gd name="T0" fmla="*/ 2 w 65"/>
                <a:gd name="T1" fmla="*/ 0 h 48"/>
                <a:gd name="T2" fmla="*/ 0 w 65"/>
                <a:gd name="T3" fmla="*/ 10 h 48"/>
                <a:gd name="T4" fmla="*/ 34 w 65"/>
                <a:gd name="T5" fmla="*/ 30 h 48"/>
                <a:gd name="T6" fmla="*/ 37 w 65"/>
                <a:gd name="T7" fmla="*/ 20 h 48"/>
                <a:gd name="T8" fmla="*/ 2 w 65"/>
                <a:gd name="T9" fmla="*/ 0 h 4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5"/>
                <a:gd name="T16" fmla="*/ 0 h 48"/>
                <a:gd name="T17" fmla="*/ 65 w 65"/>
                <a:gd name="T18" fmla="*/ 48 h 4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5" h="48">
                  <a:moveTo>
                    <a:pt x="5" y="0"/>
                  </a:moveTo>
                  <a:lnTo>
                    <a:pt x="0" y="16"/>
                  </a:lnTo>
                  <a:lnTo>
                    <a:pt x="59" y="48"/>
                  </a:lnTo>
                  <a:lnTo>
                    <a:pt x="65" y="32"/>
                  </a:lnTo>
                  <a:lnTo>
                    <a:pt x="5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561" name="Freeform 221"/>
            <p:cNvSpPr>
              <a:spLocks/>
            </p:cNvSpPr>
            <p:nvPr/>
          </p:nvSpPr>
          <p:spPr bwMode="auto">
            <a:xfrm>
              <a:off x="2097" y="2036"/>
              <a:ext cx="54" cy="41"/>
            </a:xfrm>
            <a:custGeom>
              <a:avLst/>
              <a:gdLst>
                <a:gd name="T0" fmla="*/ 3 w 66"/>
                <a:gd name="T1" fmla="*/ 0 h 49"/>
                <a:gd name="T2" fmla="*/ 0 w 66"/>
                <a:gd name="T3" fmla="*/ 10 h 49"/>
                <a:gd name="T4" fmla="*/ 33 w 66"/>
                <a:gd name="T5" fmla="*/ 28 h 49"/>
                <a:gd name="T6" fmla="*/ 36 w 66"/>
                <a:gd name="T7" fmla="*/ 19 h 49"/>
                <a:gd name="T8" fmla="*/ 3 w 66"/>
                <a:gd name="T9" fmla="*/ 0 h 4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6"/>
                <a:gd name="T16" fmla="*/ 0 h 49"/>
                <a:gd name="T17" fmla="*/ 66 w 66"/>
                <a:gd name="T18" fmla="*/ 49 h 4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6" h="49">
                  <a:moveTo>
                    <a:pt x="6" y="0"/>
                  </a:moveTo>
                  <a:lnTo>
                    <a:pt x="0" y="17"/>
                  </a:lnTo>
                  <a:lnTo>
                    <a:pt x="60" y="49"/>
                  </a:lnTo>
                  <a:lnTo>
                    <a:pt x="66" y="33"/>
                  </a:lnTo>
                  <a:lnTo>
                    <a:pt x="6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562" name="Freeform 222"/>
            <p:cNvSpPr>
              <a:spLocks/>
            </p:cNvSpPr>
            <p:nvPr/>
          </p:nvSpPr>
          <p:spPr bwMode="auto">
            <a:xfrm>
              <a:off x="2177" y="2087"/>
              <a:ext cx="53" cy="41"/>
            </a:xfrm>
            <a:custGeom>
              <a:avLst/>
              <a:gdLst>
                <a:gd name="T0" fmla="*/ 3 w 65"/>
                <a:gd name="T1" fmla="*/ 0 h 49"/>
                <a:gd name="T2" fmla="*/ 0 w 65"/>
                <a:gd name="T3" fmla="*/ 9 h 49"/>
                <a:gd name="T4" fmla="*/ 33 w 65"/>
                <a:gd name="T5" fmla="*/ 28 h 49"/>
                <a:gd name="T6" fmla="*/ 35 w 65"/>
                <a:gd name="T7" fmla="*/ 19 h 49"/>
                <a:gd name="T8" fmla="*/ 3 w 65"/>
                <a:gd name="T9" fmla="*/ 0 h 4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5"/>
                <a:gd name="T16" fmla="*/ 0 h 49"/>
                <a:gd name="T17" fmla="*/ 65 w 65"/>
                <a:gd name="T18" fmla="*/ 49 h 4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5" h="49">
                  <a:moveTo>
                    <a:pt x="6" y="0"/>
                  </a:moveTo>
                  <a:lnTo>
                    <a:pt x="0" y="16"/>
                  </a:lnTo>
                  <a:lnTo>
                    <a:pt x="60" y="49"/>
                  </a:lnTo>
                  <a:lnTo>
                    <a:pt x="65" y="33"/>
                  </a:lnTo>
                  <a:lnTo>
                    <a:pt x="6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563" name="Freeform 223"/>
            <p:cNvSpPr>
              <a:spLocks/>
            </p:cNvSpPr>
            <p:nvPr/>
          </p:nvSpPr>
          <p:spPr bwMode="auto">
            <a:xfrm>
              <a:off x="2257" y="2137"/>
              <a:ext cx="54" cy="41"/>
            </a:xfrm>
            <a:custGeom>
              <a:avLst/>
              <a:gdLst>
                <a:gd name="T0" fmla="*/ 2 w 65"/>
                <a:gd name="T1" fmla="*/ 0 h 49"/>
                <a:gd name="T2" fmla="*/ 0 w 65"/>
                <a:gd name="T3" fmla="*/ 9 h 49"/>
                <a:gd name="T4" fmla="*/ 35 w 65"/>
                <a:gd name="T5" fmla="*/ 28 h 49"/>
                <a:gd name="T6" fmla="*/ 37 w 65"/>
                <a:gd name="T7" fmla="*/ 19 h 49"/>
                <a:gd name="T8" fmla="*/ 2 w 65"/>
                <a:gd name="T9" fmla="*/ 0 h 4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5"/>
                <a:gd name="T16" fmla="*/ 0 h 49"/>
                <a:gd name="T17" fmla="*/ 65 w 65"/>
                <a:gd name="T18" fmla="*/ 49 h 4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5" h="49">
                  <a:moveTo>
                    <a:pt x="5" y="0"/>
                  </a:moveTo>
                  <a:lnTo>
                    <a:pt x="0" y="16"/>
                  </a:lnTo>
                  <a:lnTo>
                    <a:pt x="60" y="49"/>
                  </a:lnTo>
                  <a:lnTo>
                    <a:pt x="65" y="3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564" name="Freeform 224"/>
            <p:cNvSpPr>
              <a:spLocks/>
            </p:cNvSpPr>
            <p:nvPr/>
          </p:nvSpPr>
          <p:spPr bwMode="auto">
            <a:xfrm>
              <a:off x="2338" y="2182"/>
              <a:ext cx="53" cy="47"/>
            </a:xfrm>
            <a:custGeom>
              <a:avLst/>
              <a:gdLst>
                <a:gd name="T0" fmla="*/ 2 w 65"/>
                <a:gd name="T1" fmla="*/ 0 h 55"/>
                <a:gd name="T2" fmla="*/ 0 w 65"/>
                <a:gd name="T3" fmla="*/ 11 h 55"/>
                <a:gd name="T4" fmla="*/ 33 w 65"/>
                <a:gd name="T5" fmla="*/ 34 h 55"/>
                <a:gd name="T6" fmla="*/ 35 w 65"/>
                <a:gd name="T7" fmla="*/ 23 h 55"/>
                <a:gd name="T8" fmla="*/ 2 w 65"/>
                <a:gd name="T9" fmla="*/ 0 h 5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5"/>
                <a:gd name="T16" fmla="*/ 0 h 55"/>
                <a:gd name="T17" fmla="*/ 65 w 65"/>
                <a:gd name="T18" fmla="*/ 55 h 5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5" h="55">
                  <a:moveTo>
                    <a:pt x="5" y="0"/>
                  </a:moveTo>
                  <a:lnTo>
                    <a:pt x="0" y="17"/>
                  </a:lnTo>
                  <a:lnTo>
                    <a:pt x="60" y="55"/>
                  </a:lnTo>
                  <a:lnTo>
                    <a:pt x="65" y="38"/>
                  </a:lnTo>
                  <a:lnTo>
                    <a:pt x="5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565" name="Freeform 225"/>
            <p:cNvSpPr>
              <a:spLocks/>
            </p:cNvSpPr>
            <p:nvPr/>
          </p:nvSpPr>
          <p:spPr bwMode="auto">
            <a:xfrm>
              <a:off x="2418" y="2233"/>
              <a:ext cx="53" cy="41"/>
            </a:xfrm>
            <a:custGeom>
              <a:avLst/>
              <a:gdLst>
                <a:gd name="T0" fmla="*/ 2 w 65"/>
                <a:gd name="T1" fmla="*/ 0 h 49"/>
                <a:gd name="T2" fmla="*/ 0 w 65"/>
                <a:gd name="T3" fmla="*/ 9 h 49"/>
                <a:gd name="T4" fmla="*/ 32 w 65"/>
                <a:gd name="T5" fmla="*/ 28 h 49"/>
                <a:gd name="T6" fmla="*/ 35 w 65"/>
                <a:gd name="T7" fmla="*/ 19 h 49"/>
                <a:gd name="T8" fmla="*/ 2 w 65"/>
                <a:gd name="T9" fmla="*/ 0 h 4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5"/>
                <a:gd name="T16" fmla="*/ 0 h 49"/>
                <a:gd name="T17" fmla="*/ 65 w 65"/>
                <a:gd name="T18" fmla="*/ 49 h 4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5" h="49">
                  <a:moveTo>
                    <a:pt x="5" y="0"/>
                  </a:moveTo>
                  <a:lnTo>
                    <a:pt x="0" y="16"/>
                  </a:lnTo>
                  <a:lnTo>
                    <a:pt x="59" y="49"/>
                  </a:lnTo>
                  <a:lnTo>
                    <a:pt x="65" y="3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566" name="Freeform 226"/>
            <p:cNvSpPr>
              <a:spLocks/>
            </p:cNvSpPr>
            <p:nvPr/>
          </p:nvSpPr>
          <p:spPr bwMode="auto">
            <a:xfrm>
              <a:off x="2497" y="2283"/>
              <a:ext cx="50" cy="42"/>
            </a:xfrm>
            <a:custGeom>
              <a:avLst/>
              <a:gdLst>
                <a:gd name="T0" fmla="*/ 3 w 60"/>
                <a:gd name="T1" fmla="*/ 0 h 49"/>
                <a:gd name="T2" fmla="*/ 0 w 60"/>
                <a:gd name="T3" fmla="*/ 10 h 49"/>
                <a:gd name="T4" fmla="*/ 32 w 60"/>
                <a:gd name="T5" fmla="*/ 31 h 49"/>
                <a:gd name="T6" fmla="*/ 35 w 60"/>
                <a:gd name="T7" fmla="*/ 20 h 49"/>
                <a:gd name="T8" fmla="*/ 3 w 60"/>
                <a:gd name="T9" fmla="*/ 0 h 4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0"/>
                <a:gd name="T16" fmla="*/ 0 h 49"/>
                <a:gd name="T17" fmla="*/ 60 w 60"/>
                <a:gd name="T18" fmla="*/ 49 h 4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0" h="49">
                  <a:moveTo>
                    <a:pt x="6" y="0"/>
                  </a:moveTo>
                  <a:lnTo>
                    <a:pt x="0" y="16"/>
                  </a:lnTo>
                  <a:lnTo>
                    <a:pt x="55" y="49"/>
                  </a:lnTo>
                  <a:lnTo>
                    <a:pt x="60" y="32"/>
                  </a:lnTo>
                  <a:lnTo>
                    <a:pt x="6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567" name="Freeform 227"/>
            <p:cNvSpPr>
              <a:spLocks/>
            </p:cNvSpPr>
            <p:nvPr/>
          </p:nvSpPr>
          <p:spPr bwMode="auto">
            <a:xfrm>
              <a:off x="2578" y="2334"/>
              <a:ext cx="49" cy="41"/>
            </a:xfrm>
            <a:custGeom>
              <a:avLst/>
              <a:gdLst>
                <a:gd name="T0" fmla="*/ 3 w 60"/>
                <a:gd name="T1" fmla="*/ 0 h 49"/>
                <a:gd name="T2" fmla="*/ 0 w 60"/>
                <a:gd name="T3" fmla="*/ 9 h 49"/>
                <a:gd name="T4" fmla="*/ 30 w 60"/>
                <a:gd name="T5" fmla="*/ 28 h 49"/>
                <a:gd name="T6" fmla="*/ 33 w 60"/>
                <a:gd name="T7" fmla="*/ 19 h 49"/>
                <a:gd name="T8" fmla="*/ 3 w 60"/>
                <a:gd name="T9" fmla="*/ 0 h 4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0"/>
                <a:gd name="T16" fmla="*/ 0 h 49"/>
                <a:gd name="T17" fmla="*/ 60 w 60"/>
                <a:gd name="T18" fmla="*/ 49 h 4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0" h="49">
                  <a:moveTo>
                    <a:pt x="6" y="0"/>
                  </a:moveTo>
                  <a:lnTo>
                    <a:pt x="0" y="16"/>
                  </a:lnTo>
                  <a:lnTo>
                    <a:pt x="55" y="49"/>
                  </a:lnTo>
                  <a:lnTo>
                    <a:pt x="60" y="32"/>
                  </a:lnTo>
                  <a:lnTo>
                    <a:pt x="6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568" name="Freeform 228"/>
            <p:cNvSpPr>
              <a:spLocks/>
            </p:cNvSpPr>
            <p:nvPr/>
          </p:nvSpPr>
          <p:spPr bwMode="auto">
            <a:xfrm>
              <a:off x="2658" y="2383"/>
              <a:ext cx="49" cy="42"/>
            </a:xfrm>
            <a:custGeom>
              <a:avLst/>
              <a:gdLst>
                <a:gd name="T0" fmla="*/ 3 w 60"/>
                <a:gd name="T1" fmla="*/ 0 h 49"/>
                <a:gd name="T2" fmla="*/ 0 w 60"/>
                <a:gd name="T3" fmla="*/ 11 h 49"/>
                <a:gd name="T4" fmla="*/ 29 w 60"/>
                <a:gd name="T5" fmla="*/ 31 h 49"/>
                <a:gd name="T6" fmla="*/ 33 w 60"/>
                <a:gd name="T7" fmla="*/ 21 h 49"/>
                <a:gd name="T8" fmla="*/ 3 w 60"/>
                <a:gd name="T9" fmla="*/ 0 h 4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0"/>
                <a:gd name="T16" fmla="*/ 0 h 49"/>
                <a:gd name="T17" fmla="*/ 60 w 60"/>
                <a:gd name="T18" fmla="*/ 49 h 4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0" h="49">
                  <a:moveTo>
                    <a:pt x="6" y="0"/>
                  </a:moveTo>
                  <a:lnTo>
                    <a:pt x="0" y="17"/>
                  </a:lnTo>
                  <a:lnTo>
                    <a:pt x="54" y="49"/>
                  </a:lnTo>
                  <a:lnTo>
                    <a:pt x="60" y="33"/>
                  </a:lnTo>
                  <a:lnTo>
                    <a:pt x="6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569" name="Freeform 229"/>
            <p:cNvSpPr>
              <a:spLocks/>
            </p:cNvSpPr>
            <p:nvPr/>
          </p:nvSpPr>
          <p:spPr bwMode="auto">
            <a:xfrm>
              <a:off x="2738" y="2434"/>
              <a:ext cx="49" cy="41"/>
            </a:xfrm>
            <a:custGeom>
              <a:avLst/>
              <a:gdLst>
                <a:gd name="T0" fmla="*/ 2 w 60"/>
                <a:gd name="T1" fmla="*/ 0 h 49"/>
                <a:gd name="T2" fmla="*/ 0 w 60"/>
                <a:gd name="T3" fmla="*/ 9 h 49"/>
                <a:gd name="T4" fmla="*/ 29 w 60"/>
                <a:gd name="T5" fmla="*/ 28 h 49"/>
                <a:gd name="T6" fmla="*/ 33 w 60"/>
                <a:gd name="T7" fmla="*/ 19 h 49"/>
                <a:gd name="T8" fmla="*/ 2 w 60"/>
                <a:gd name="T9" fmla="*/ 0 h 4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0"/>
                <a:gd name="T16" fmla="*/ 0 h 49"/>
                <a:gd name="T17" fmla="*/ 60 w 60"/>
                <a:gd name="T18" fmla="*/ 49 h 4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0" h="49">
                  <a:moveTo>
                    <a:pt x="5" y="0"/>
                  </a:moveTo>
                  <a:lnTo>
                    <a:pt x="0" y="16"/>
                  </a:lnTo>
                  <a:lnTo>
                    <a:pt x="54" y="49"/>
                  </a:lnTo>
                  <a:lnTo>
                    <a:pt x="60" y="3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570" name="Freeform 230"/>
            <p:cNvSpPr>
              <a:spLocks/>
            </p:cNvSpPr>
            <p:nvPr/>
          </p:nvSpPr>
          <p:spPr bwMode="auto">
            <a:xfrm>
              <a:off x="2818" y="2479"/>
              <a:ext cx="50" cy="47"/>
            </a:xfrm>
            <a:custGeom>
              <a:avLst/>
              <a:gdLst>
                <a:gd name="T0" fmla="*/ 3 w 60"/>
                <a:gd name="T1" fmla="*/ 0 h 55"/>
                <a:gd name="T2" fmla="*/ 0 w 60"/>
                <a:gd name="T3" fmla="*/ 11 h 55"/>
                <a:gd name="T4" fmla="*/ 32 w 60"/>
                <a:gd name="T5" fmla="*/ 34 h 55"/>
                <a:gd name="T6" fmla="*/ 35 w 60"/>
                <a:gd name="T7" fmla="*/ 24 h 55"/>
                <a:gd name="T8" fmla="*/ 3 w 60"/>
                <a:gd name="T9" fmla="*/ 0 h 5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0"/>
                <a:gd name="T16" fmla="*/ 0 h 55"/>
                <a:gd name="T17" fmla="*/ 60 w 60"/>
                <a:gd name="T18" fmla="*/ 55 h 5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0" h="55">
                  <a:moveTo>
                    <a:pt x="5" y="0"/>
                  </a:moveTo>
                  <a:lnTo>
                    <a:pt x="0" y="17"/>
                  </a:lnTo>
                  <a:lnTo>
                    <a:pt x="54" y="55"/>
                  </a:lnTo>
                  <a:lnTo>
                    <a:pt x="60" y="39"/>
                  </a:lnTo>
                  <a:lnTo>
                    <a:pt x="5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571" name="Freeform 231"/>
            <p:cNvSpPr>
              <a:spLocks/>
            </p:cNvSpPr>
            <p:nvPr/>
          </p:nvSpPr>
          <p:spPr bwMode="auto">
            <a:xfrm>
              <a:off x="2899" y="2530"/>
              <a:ext cx="48" cy="46"/>
            </a:xfrm>
            <a:custGeom>
              <a:avLst/>
              <a:gdLst>
                <a:gd name="T0" fmla="*/ 2 w 59"/>
                <a:gd name="T1" fmla="*/ 0 h 55"/>
                <a:gd name="T2" fmla="*/ 0 w 59"/>
                <a:gd name="T3" fmla="*/ 10 h 55"/>
                <a:gd name="T4" fmla="*/ 29 w 59"/>
                <a:gd name="T5" fmla="*/ 32 h 55"/>
                <a:gd name="T6" fmla="*/ 32 w 59"/>
                <a:gd name="T7" fmla="*/ 23 h 55"/>
                <a:gd name="T8" fmla="*/ 2 w 59"/>
                <a:gd name="T9" fmla="*/ 0 h 5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9"/>
                <a:gd name="T16" fmla="*/ 0 h 55"/>
                <a:gd name="T17" fmla="*/ 59 w 59"/>
                <a:gd name="T18" fmla="*/ 55 h 5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9" h="55">
                  <a:moveTo>
                    <a:pt x="5" y="0"/>
                  </a:moveTo>
                  <a:lnTo>
                    <a:pt x="0" y="17"/>
                  </a:lnTo>
                  <a:lnTo>
                    <a:pt x="54" y="55"/>
                  </a:lnTo>
                  <a:lnTo>
                    <a:pt x="59" y="38"/>
                  </a:lnTo>
                  <a:lnTo>
                    <a:pt x="5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572" name="Freeform 232"/>
            <p:cNvSpPr>
              <a:spLocks/>
            </p:cNvSpPr>
            <p:nvPr/>
          </p:nvSpPr>
          <p:spPr bwMode="auto">
            <a:xfrm>
              <a:off x="2978" y="2580"/>
              <a:ext cx="49" cy="41"/>
            </a:xfrm>
            <a:custGeom>
              <a:avLst/>
              <a:gdLst>
                <a:gd name="T0" fmla="*/ 3 w 60"/>
                <a:gd name="T1" fmla="*/ 0 h 49"/>
                <a:gd name="T2" fmla="*/ 0 w 60"/>
                <a:gd name="T3" fmla="*/ 9 h 49"/>
                <a:gd name="T4" fmla="*/ 30 w 60"/>
                <a:gd name="T5" fmla="*/ 28 h 49"/>
                <a:gd name="T6" fmla="*/ 33 w 60"/>
                <a:gd name="T7" fmla="*/ 19 h 49"/>
                <a:gd name="T8" fmla="*/ 3 w 60"/>
                <a:gd name="T9" fmla="*/ 0 h 4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0"/>
                <a:gd name="T16" fmla="*/ 0 h 49"/>
                <a:gd name="T17" fmla="*/ 60 w 60"/>
                <a:gd name="T18" fmla="*/ 49 h 4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0" h="49">
                  <a:moveTo>
                    <a:pt x="6" y="0"/>
                  </a:moveTo>
                  <a:lnTo>
                    <a:pt x="0" y="16"/>
                  </a:lnTo>
                  <a:lnTo>
                    <a:pt x="55" y="49"/>
                  </a:lnTo>
                  <a:lnTo>
                    <a:pt x="60" y="33"/>
                  </a:lnTo>
                  <a:lnTo>
                    <a:pt x="6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573" name="Freeform 233"/>
            <p:cNvSpPr>
              <a:spLocks/>
            </p:cNvSpPr>
            <p:nvPr/>
          </p:nvSpPr>
          <p:spPr bwMode="auto">
            <a:xfrm>
              <a:off x="3058" y="2631"/>
              <a:ext cx="50" cy="41"/>
            </a:xfrm>
            <a:custGeom>
              <a:avLst/>
              <a:gdLst>
                <a:gd name="T0" fmla="*/ 3 w 60"/>
                <a:gd name="T1" fmla="*/ 0 h 49"/>
                <a:gd name="T2" fmla="*/ 0 w 60"/>
                <a:gd name="T3" fmla="*/ 9 h 49"/>
                <a:gd name="T4" fmla="*/ 32 w 60"/>
                <a:gd name="T5" fmla="*/ 28 h 49"/>
                <a:gd name="T6" fmla="*/ 35 w 60"/>
                <a:gd name="T7" fmla="*/ 19 h 49"/>
                <a:gd name="T8" fmla="*/ 3 w 60"/>
                <a:gd name="T9" fmla="*/ 0 h 4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0"/>
                <a:gd name="T16" fmla="*/ 0 h 49"/>
                <a:gd name="T17" fmla="*/ 60 w 60"/>
                <a:gd name="T18" fmla="*/ 49 h 4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0" h="49">
                  <a:moveTo>
                    <a:pt x="6" y="0"/>
                  </a:moveTo>
                  <a:lnTo>
                    <a:pt x="0" y="16"/>
                  </a:lnTo>
                  <a:lnTo>
                    <a:pt x="55" y="49"/>
                  </a:lnTo>
                  <a:lnTo>
                    <a:pt x="60" y="32"/>
                  </a:lnTo>
                  <a:lnTo>
                    <a:pt x="6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574" name="Freeform 234"/>
            <p:cNvSpPr>
              <a:spLocks/>
            </p:cNvSpPr>
            <p:nvPr/>
          </p:nvSpPr>
          <p:spPr bwMode="auto">
            <a:xfrm>
              <a:off x="3139" y="2681"/>
              <a:ext cx="49" cy="41"/>
            </a:xfrm>
            <a:custGeom>
              <a:avLst/>
              <a:gdLst>
                <a:gd name="T0" fmla="*/ 2 w 60"/>
                <a:gd name="T1" fmla="*/ 0 h 49"/>
                <a:gd name="T2" fmla="*/ 0 w 60"/>
                <a:gd name="T3" fmla="*/ 9 h 49"/>
                <a:gd name="T4" fmla="*/ 29 w 60"/>
                <a:gd name="T5" fmla="*/ 28 h 49"/>
                <a:gd name="T6" fmla="*/ 33 w 60"/>
                <a:gd name="T7" fmla="*/ 19 h 49"/>
                <a:gd name="T8" fmla="*/ 2 w 60"/>
                <a:gd name="T9" fmla="*/ 0 h 4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0"/>
                <a:gd name="T16" fmla="*/ 0 h 49"/>
                <a:gd name="T17" fmla="*/ 60 w 60"/>
                <a:gd name="T18" fmla="*/ 49 h 4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0" h="49">
                  <a:moveTo>
                    <a:pt x="5" y="0"/>
                  </a:moveTo>
                  <a:lnTo>
                    <a:pt x="0" y="16"/>
                  </a:lnTo>
                  <a:lnTo>
                    <a:pt x="54" y="49"/>
                  </a:lnTo>
                  <a:lnTo>
                    <a:pt x="60" y="32"/>
                  </a:lnTo>
                  <a:lnTo>
                    <a:pt x="5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575" name="Freeform 235"/>
            <p:cNvSpPr>
              <a:spLocks/>
            </p:cNvSpPr>
            <p:nvPr/>
          </p:nvSpPr>
          <p:spPr bwMode="auto">
            <a:xfrm>
              <a:off x="3219" y="2731"/>
              <a:ext cx="49" cy="41"/>
            </a:xfrm>
            <a:custGeom>
              <a:avLst/>
              <a:gdLst>
                <a:gd name="T0" fmla="*/ 2 w 60"/>
                <a:gd name="T1" fmla="*/ 0 h 49"/>
                <a:gd name="T2" fmla="*/ 0 w 60"/>
                <a:gd name="T3" fmla="*/ 10 h 49"/>
                <a:gd name="T4" fmla="*/ 29 w 60"/>
                <a:gd name="T5" fmla="*/ 28 h 49"/>
                <a:gd name="T6" fmla="*/ 33 w 60"/>
                <a:gd name="T7" fmla="*/ 19 h 49"/>
                <a:gd name="T8" fmla="*/ 2 w 60"/>
                <a:gd name="T9" fmla="*/ 0 h 4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0"/>
                <a:gd name="T16" fmla="*/ 0 h 49"/>
                <a:gd name="T17" fmla="*/ 60 w 60"/>
                <a:gd name="T18" fmla="*/ 49 h 4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0" h="49">
                  <a:moveTo>
                    <a:pt x="5" y="0"/>
                  </a:moveTo>
                  <a:lnTo>
                    <a:pt x="0" y="17"/>
                  </a:lnTo>
                  <a:lnTo>
                    <a:pt x="54" y="49"/>
                  </a:lnTo>
                  <a:lnTo>
                    <a:pt x="60" y="3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576" name="Freeform 236"/>
            <p:cNvSpPr>
              <a:spLocks/>
            </p:cNvSpPr>
            <p:nvPr/>
          </p:nvSpPr>
          <p:spPr bwMode="auto">
            <a:xfrm>
              <a:off x="3299" y="2781"/>
              <a:ext cx="49" cy="41"/>
            </a:xfrm>
            <a:custGeom>
              <a:avLst/>
              <a:gdLst>
                <a:gd name="T0" fmla="*/ 2 w 59"/>
                <a:gd name="T1" fmla="*/ 0 h 49"/>
                <a:gd name="T2" fmla="*/ 0 w 59"/>
                <a:gd name="T3" fmla="*/ 9 h 49"/>
                <a:gd name="T4" fmla="*/ 31 w 59"/>
                <a:gd name="T5" fmla="*/ 28 h 49"/>
                <a:gd name="T6" fmla="*/ 34 w 59"/>
                <a:gd name="T7" fmla="*/ 19 h 49"/>
                <a:gd name="T8" fmla="*/ 2 w 59"/>
                <a:gd name="T9" fmla="*/ 0 h 4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9"/>
                <a:gd name="T16" fmla="*/ 0 h 49"/>
                <a:gd name="T17" fmla="*/ 59 w 59"/>
                <a:gd name="T18" fmla="*/ 49 h 4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9" h="49">
                  <a:moveTo>
                    <a:pt x="5" y="0"/>
                  </a:moveTo>
                  <a:lnTo>
                    <a:pt x="0" y="16"/>
                  </a:lnTo>
                  <a:lnTo>
                    <a:pt x="54" y="49"/>
                  </a:lnTo>
                  <a:lnTo>
                    <a:pt x="59" y="3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577" name="Freeform 237"/>
            <p:cNvSpPr>
              <a:spLocks/>
            </p:cNvSpPr>
            <p:nvPr/>
          </p:nvSpPr>
          <p:spPr bwMode="auto">
            <a:xfrm>
              <a:off x="3379" y="2828"/>
              <a:ext cx="49" cy="45"/>
            </a:xfrm>
            <a:custGeom>
              <a:avLst/>
              <a:gdLst>
                <a:gd name="T0" fmla="*/ 3 w 60"/>
                <a:gd name="T1" fmla="*/ 0 h 54"/>
                <a:gd name="T2" fmla="*/ 0 w 60"/>
                <a:gd name="T3" fmla="*/ 9 h 54"/>
                <a:gd name="T4" fmla="*/ 30 w 60"/>
                <a:gd name="T5" fmla="*/ 32 h 54"/>
                <a:gd name="T6" fmla="*/ 33 w 60"/>
                <a:gd name="T7" fmla="*/ 23 h 54"/>
                <a:gd name="T8" fmla="*/ 3 w 60"/>
                <a:gd name="T9" fmla="*/ 0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0"/>
                <a:gd name="T16" fmla="*/ 0 h 54"/>
                <a:gd name="T17" fmla="*/ 60 w 60"/>
                <a:gd name="T18" fmla="*/ 54 h 5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0" h="54">
                  <a:moveTo>
                    <a:pt x="6" y="0"/>
                  </a:moveTo>
                  <a:lnTo>
                    <a:pt x="0" y="16"/>
                  </a:lnTo>
                  <a:lnTo>
                    <a:pt x="55" y="54"/>
                  </a:lnTo>
                  <a:lnTo>
                    <a:pt x="60" y="38"/>
                  </a:lnTo>
                  <a:lnTo>
                    <a:pt x="6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578" name="Freeform 238"/>
            <p:cNvSpPr>
              <a:spLocks/>
            </p:cNvSpPr>
            <p:nvPr/>
          </p:nvSpPr>
          <p:spPr bwMode="auto">
            <a:xfrm>
              <a:off x="3459" y="2877"/>
              <a:ext cx="49" cy="41"/>
            </a:xfrm>
            <a:custGeom>
              <a:avLst/>
              <a:gdLst>
                <a:gd name="T0" fmla="*/ 3 w 60"/>
                <a:gd name="T1" fmla="*/ 0 h 49"/>
                <a:gd name="T2" fmla="*/ 0 w 60"/>
                <a:gd name="T3" fmla="*/ 10 h 49"/>
                <a:gd name="T4" fmla="*/ 30 w 60"/>
                <a:gd name="T5" fmla="*/ 28 h 49"/>
                <a:gd name="T6" fmla="*/ 33 w 60"/>
                <a:gd name="T7" fmla="*/ 19 h 49"/>
                <a:gd name="T8" fmla="*/ 3 w 60"/>
                <a:gd name="T9" fmla="*/ 0 h 4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0"/>
                <a:gd name="T16" fmla="*/ 0 h 49"/>
                <a:gd name="T17" fmla="*/ 60 w 60"/>
                <a:gd name="T18" fmla="*/ 49 h 4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0" h="49">
                  <a:moveTo>
                    <a:pt x="6" y="0"/>
                  </a:moveTo>
                  <a:lnTo>
                    <a:pt x="0" y="17"/>
                  </a:lnTo>
                  <a:lnTo>
                    <a:pt x="55" y="49"/>
                  </a:lnTo>
                  <a:lnTo>
                    <a:pt x="60" y="33"/>
                  </a:lnTo>
                  <a:lnTo>
                    <a:pt x="6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579" name="Freeform 239"/>
            <p:cNvSpPr>
              <a:spLocks/>
            </p:cNvSpPr>
            <p:nvPr/>
          </p:nvSpPr>
          <p:spPr bwMode="auto">
            <a:xfrm>
              <a:off x="3539" y="2928"/>
              <a:ext cx="49" cy="41"/>
            </a:xfrm>
            <a:custGeom>
              <a:avLst/>
              <a:gdLst>
                <a:gd name="T0" fmla="*/ 3 w 60"/>
                <a:gd name="T1" fmla="*/ 0 h 49"/>
                <a:gd name="T2" fmla="*/ 0 w 60"/>
                <a:gd name="T3" fmla="*/ 9 h 49"/>
                <a:gd name="T4" fmla="*/ 29 w 60"/>
                <a:gd name="T5" fmla="*/ 28 h 49"/>
                <a:gd name="T6" fmla="*/ 33 w 60"/>
                <a:gd name="T7" fmla="*/ 19 h 49"/>
                <a:gd name="T8" fmla="*/ 3 w 60"/>
                <a:gd name="T9" fmla="*/ 0 h 4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0"/>
                <a:gd name="T16" fmla="*/ 0 h 49"/>
                <a:gd name="T17" fmla="*/ 60 w 60"/>
                <a:gd name="T18" fmla="*/ 49 h 4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0" h="49">
                  <a:moveTo>
                    <a:pt x="6" y="0"/>
                  </a:moveTo>
                  <a:lnTo>
                    <a:pt x="0" y="16"/>
                  </a:lnTo>
                  <a:lnTo>
                    <a:pt x="54" y="49"/>
                  </a:lnTo>
                  <a:lnTo>
                    <a:pt x="60" y="33"/>
                  </a:lnTo>
                  <a:lnTo>
                    <a:pt x="6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580" name="Freeform 240"/>
            <p:cNvSpPr>
              <a:spLocks/>
            </p:cNvSpPr>
            <p:nvPr/>
          </p:nvSpPr>
          <p:spPr bwMode="auto">
            <a:xfrm>
              <a:off x="3619" y="2978"/>
              <a:ext cx="50" cy="41"/>
            </a:xfrm>
            <a:custGeom>
              <a:avLst/>
              <a:gdLst>
                <a:gd name="T0" fmla="*/ 3 w 60"/>
                <a:gd name="T1" fmla="*/ 0 h 49"/>
                <a:gd name="T2" fmla="*/ 0 w 60"/>
                <a:gd name="T3" fmla="*/ 9 h 49"/>
                <a:gd name="T4" fmla="*/ 32 w 60"/>
                <a:gd name="T5" fmla="*/ 28 h 49"/>
                <a:gd name="T6" fmla="*/ 35 w 60"/>
                <a:gd name="T7" fmla="*/ 19 h 49"/>
                <a:gd name="T8" fmla="*/ 3 w 60"/>
                <a:gd name="T9" fmla="*/ 0 h 4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0"/>
                <a:gd name="T16" fmla="*/ 0 h 49"/>
                <a:gd name="T17" fmla="*/ 60 w 60"/>
                <a:gd name="T18" fmla="*/ 49 h 4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0" h="49">
                  <a:moveTo>
                    <a:pt x="5" y="0"/>
                  </a:moveTo>
                  <a:lnTo>
                    <a:pt x="0" y="16"/>
                  </a:lnTo>
                  <a:lnTo>
                    <a:pt x="54" y="49"/>
                  </a:lnTo>
                  <a:lnTo>
                    <a:pt x="60" y="32"/>
                  </a:lnTo>
                  <a:lnTo>
                    <a:pt x="5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581" name="Freeform 241"/>
            <p:cNvSpPr>
              <a:spLocks/>
            </p:cNvSpPr>
            <p:nvPr/>
          </p:nvSpPr>
          <p:spPr bwMode="auto">
            <a:xfrm>
              <a:off x="3700" y="3029"/>
              <a:ext cx="49" cy="41"/>
            </a:xfrm>
            <a:custGeom>
              <a:avLst/>
              <a:gdLst>
                <a:gd name="T0" fmla="*/ 2 w 60"/>
                <a:gd name="T1" fmla="*/ 0 h 49"/>
                <a:gd name="T2" fmla="*/ 0 w 60"/>
                <a:gd name="T3" fmla="*/ 9 h 49"/>
                <a:gd name="T4" fmla="*/ 29 w 60"/>
                <a:gd name="T5" fmla="*/ 28 h 49"/>
                <a:gd name="T6" fmla="*/ 33 w 60"/>
                <a:gd name="T7" fmla="*/ 19 h 49"/>
                <a:gd name="T8" fmla="*/ 2 w 60"/>
                <a:gd name="T9" fmla="*/ 0 h 4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0"/>
                <a:gd name="T16" fmla="*/ 0 h 49"/>
                <a:gd name="T17" fmla="*/ 60 w 60"/>
                <a:gd name="T18" fmla="*/ 49 h 4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0" h="49">
                  <a:moveTo>
                    <a:pt x="5" y="0"/>
                  </a:moveTo>
                  <a:lnTo>
                    <a:pt x="0" y="16"/>
                  </a:lnTo>
                  <a:lnTo>
                    <a:pt x="54" y="49"/>
                  </a:lnTo>
                  <a:lnTo>
                    <a:pt x="60" y="32"/>
                  </a:lnTo>
                  <a:lnTo>
                    <a:pt x="5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582" name="Freeform 242"/>
            <p:cNvSpPr>
              <a:spLocks/>
            </p:cNvSpPr>
            <p:nvPr/>
          </p:nvSpPr>
          <p:spPr bwMode="auto">
            <a:xfrm>
              <a:off x="3780" y="3078"/>
              <a:ext cx="48" cy="41"/>
            </a:xfrm>
            <a:custGeom>
              <a:avLst/>
              <a:gdLst>
                <a:gd name="T0" fmla="*/ 2 w 59"/>
                <a:gd name="T1" fmla="*/ 0 h 49"/>
                <a:gd name="T2" fmla="*/ 0 w 59"/>
                <a:gd name="T3" fmla="*/ 10 h 49"/>
                <a:gd name="T4" fmla="*/ 29 w 59"/>
                <a:gd name="T5" fmla="*/ 28 h 49"/>
                <a:gd name="T6" fmla="*/ 32 w 59"/>
                <a:gd name="T7" fmla="*/ 19 h 49"/>
                <a:gd name="T8" fmla="*/ 2 w 59"/>
                <a:gd name="T9" fmla="*/ 0 h 4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9"/>
                <a:gd name="T16" fmla="*/ 0 h 49"/>
                <a:gd name="T17" fmla="*/ 59 w 59"/>
                <a:gd name="T18" fmla="*/ 49 h 4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9" h="49">
                  <a:moveTo>
                    <a:pt x="5" y="0"/>
                  </a:moveTo>
                  <a:lnTo>
                    <a:pt x="0" y="17"/>
                  </a:lnTo>
                  <a:lnTo>
                    <a:pt x="54" y="49"/>
                  </a:lnTo>
                  <a:lnTo>
                    <a:pt x="59" y="3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583" name="Freeform 243"/>
            <p:cNvSpPr>
              <a:spLocks/>
            </p:cNvSpPr>
            <p:nvPr/>
          </p:nvSpPr>
          <p:spPr bwMode="auto">
            <a:xfrm>
              <a:off x="3859" y="3124"/>
              <a:ext cx="50" cy="46"/>
            </a:xfrm>
            <a:custGeom>
              <a:avLst/>
              <a:gdLst>
                <a:gd name="T0" fmla="*/ 3 w 60"/>
                <a:gd name="T1" fmla="*/ 0 h 54"/>
                <a:gd name="T2" fmla="*/ 0 w 60"/>
                <a:gd name="T3" fmla="*/ 10 h 54"/>
                <a:gd name="T4" fmla="*/ 32 w 60"/>
                <a:gd name="T5" fmla="*/ 33 h 54"/>
                <a:gd name="T6" fmla="*/ 35 w 60"/>
                <a:gd name="T7" fmla="*/ 23 h 54"/>
                <a:gd name="T8" fmla="*/ 3 w 60"/>
                <a:gd name="T9" fmla="*/ 0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0"/>
                <a:gd name="T16" fmla="*/ 0 h 54"/>
                <a:gd name="T17" fmla="*/ 60 w 60"/>
                <a:gd name="T18" fmla="*/ 54 h 5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0" h="54">
                  <a:moveTo>
                    <a:pt x="6" y="0"/>
                  </a:moveTo>
                  <a:lnTo>
                    <a:pt x="0" y="16"/>
                  </a:lnTo>
                  <a:lnTo>
                    <a:pt x="55" y="54"/>
                  </a:lnTo>
                  <a:lnTo>
                    <a:pt x="60" y="38"/>
                  </a:lnTo>
                  <a:lnTo>
                    <a:pt x="6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584" name="Freeform 244"/>
            <p:cNvSpPr>
              <a:spLocks/>
            </p:cNvSpPr>
            <p:nvPr/>
          </p:nvSpPr>
          <p:spPr bwMode="auto">
            <a:xfrm>
              <a:off x="3940" y="3175"/>
              <a:ext cx="49" cy="40"/>
            </a:xfrm>
            <a:custGeom>
              <a:avLst/>
              <a:gdLst>
                <a:gd name="T0" fmla="*/ 3 w 60"/>
                <a:gd name="T1" fmla="*/ 0 h 48"/>
                <a:gd name="T2" fmla="*/ 0 w 60"/>
                <a:gd name="T3" fmla="*/ 9 h 48"/>
                <a:gd name="T4" fmla="*/ 30 w 60"/>
                <a:gd name="T5" fmla="*/ 28 h 48"/>
                <a:gd name="T6" fmla="*/ 33 w 60"/>
                <a:gd name="T7" fmla="*/ 18 h 48"/>
                <a:gd name="T8" fmla="*/ 3 w 60"/>
                <a:gd name="T9" fmla="*/ 0 h 4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0"/>
                <a:gd name="T16" fmla="*/ 0 h 48"/>
                <a:gd name="T17" fmla="*/ 60 w 60"/>
                <a:gd name="T18" fmla="*/ 48 h 4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0" h="48">
                  <a:moveTo>
                    <a:pt x="6" y="0"/>
                  </a:moveTo>
                  <a:lnTo>
                    <a:pt x="0" y="16"/>
                  </a:lnTo>
                  <a:lnTo>
                    <a:pt x="55" y="48"/>
                  </a:lnTo>
                  <a:lnTo>
                    <a:pt x="60" y="32"/>
                  </a:lnTo>
                  <a:lnTo>
                    <a:pt x="6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585" name="Freeform 245"/>
            <p:cNvSpPr>
              <a:spLocks/>
            </p:cNvSpPr>
            <p:nvPr/>
          </p:nvSpPr>
          <p:spPr bwMode="auto">
            <a:xfrm>
              <a:off x="4020" y="3225"/>
              <a:ext cx="49" cy="41"/>
            </a:xfrm>
            <a:custGeom>
              <a:avLst/>
              <a:gdLst>
                <a:gd name="T0" fmla="*/ 2 w 60"/>
                <a:gd name="T1" fmla="*/ 0 h 49"/>
                <a:gd name="T2" fmla="*/ 0 w 60"/>
                <a:gd name="T3" fmla="*/ 10 h 49"/>
                <a:gd name="T4" fmla="*/ 29 w 60"/>
                <a:gd name="T5" fmla="*/ 28 h 49"/>
                <a:gd name="T6" fmla="*/ 33 w 60"/>
                <a:gd name="T7" fmla="*/ 19 h 49"/>
                <a:gd name="T8" fmla="*/ 2 w 60"/>
                <a:gd name="T9" fmla="*/ 0 h 4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0"/>
                <a:gd name="T16" fmla="*/ 0 h 49"/>
                <a:gd name="T17" fmla="*/ 60 w 60"/>
                <a:gd name="T18" fmla="*/ 49 h 4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0" h="49">
                  <a:moveTo>
                    <a:pt x="5" y="0"/>
                  </a:moveTo>
                  <a:lnTo>
                    <a:pt x="0" y="17"/>
                  </a:lnTo>
                  <a:lnTo>
                    <a:pt x="54" y="49"/>
                  </a:lnTo>
                  <a:lnTo>
                    <a:pt x="60" y="3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586" name="Freeform 246"/>
            <p:cNvSpPr>
              <a:spLocks/>
            </p:cNvSpPr>
            <p:nvPr/>
          </p:nvSpPr>
          <p:spPr bwMode="auto">
            <a:xfrm>
              <a:off x="4100" y="3275"/>
              <a:ext cx="49" cy="41"/>
            </a:xfrm>
            <a:custGeom>
              <a:avLst/>
              <a:gdLst>
                <a:gd name="T0" fmla="*/ 2 w 60"/>
                <a:gd name="T1" fmla="*/ 0 h 49"/>
                <a:gd name="T2" fmla="*/ 0 w 60"/>
                <a:gd name="T3" fmla="*/ 9 h 49"/>
                <a:gd name="T4" fmla="*/ 29 w 60"/>
                <a:gd name="T5" fmla="*/ 28 h 49"/>
                <a:gd name="T6" fmla="*/ 33 w 60"/>
                <a:gd name="T7" fmla="*/ 19 h 49"/>
                <a:gd name="T8" fmla="*/ 2 w 60"/>
                <a:gd name="T9" fmla="*/ 0 h 4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0"/>
                <a:gd name="T16" fmla="*/ 0 h 49"/>
                <a:gd name="T17" fmla="*/ 60 w 60"/>
                <a:gd name="T18" fmla="*/ 49 h 4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0" h="49">
                  <a:moveTo>
                    <a:pt x="5" y="0"/>
                  </a:moveTo>
                  <a:lnTo>
                    <a:pt x="0" y="16"/>
                  </a:lnTo>
                  <a:lnTo>
                    <a:pt x="54" y="49"/>
                  </a:lnTo>
                  <a:lnTo>
                    <a:pt x="60" y="3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587" name="Freeform 247"/>
            <p:cNvSpPr>
              <a:spLocks/>
            </p:cNvSpPr>
            <p:nvPr/>
          </p:nvSpPr>
          <p:spPr bwMode="auto">
            <a:xfrm>
              <a:off x="4180" y="3325"/>
              <a:ext cx="49" cy="42"/>
            </a:xfrm>
            <a:custGeom>
              <a:avLst/>
              <a:gdLst>
                <a:gd name="T0" fmla="*/ 2 w 59"/>
                <a:gd name="T1" fmla="*/ 0 h 49"/>
                <a:gd name="T2" fmla="*/ 0 w 59"/>
                <a:gd name="T3" fmla="*/ 10 h 49"/>
                <a:gd name="T4" fmla="*/ 31 w 59"/>
                <a:gd name="T5" fmla="*/ 31 h 49"/>
                <a:gd name="T6" fmla="*/ 34 w 59"/>
                <a:gd name="T7" fmla="*/ 21 h 49"/>
                <a:gd name="T8" fmla="*/ 2 w 59"/>
                <a:gd name="T9" fmla="*/ 0 h 4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9"/>
                <a:gd name="T16" fmla="*/ 0 h 49"/>
                <a:gd name="T17" fmla="*/ 59 w 59"/>
                <a:gd name="T18" fmla="*/ 49 h 4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9" h="49">
                  <a:moveTo>
                    <a:pt x="5" y="0"/>
                  </a:moveTo>
                  <a:lnTo>
                    <a:pt x="0" y="16"/>
                  </a:lnTo>
                  <a:lnTo>
                    <a:pt x="54" y="49"/>
                  </a:lnTo>
                  <a:lnTo>
                    <a:pt x="59" y="3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588" name="Freeform 143"/>
            <p:cNvSpPr>
              <a:spLocks/>
            </p:cNvSpPr>
            <p:nvPr/>
          </p:nvSpPr>
          <p:spPr bwMode="auto">
            <a:xfrm>
              <a:off x="824" y="1758"/>
              <a:ext cx="31" cy="27"/>
            </a:xfrm>
            <a:custGeom>
              <a:avLst/>
              <a:gdLst>
                <a:gd name="T0" fmla="*/ 3 w 38"/>
                <a:gd name="T1" fmla="*/ 0 h 32"/>
                <a:gd name="T2" fmla="*/ 0 w 38"/>
                <a:gd name="T3" fmla="*/ 7 h 32"/>
                <a:gd name="T4" fmla="*/ 18 w 38"/>
                <a:gd name="T5" fmla="*/ 19 h 32"/>
                <a:gd name="T6" fmla="*/ 20 w 38"/>
                <a:gd name="T7" fmla="*/ 14 h 32"/>
                <a:gd name="T8" fmla="*/ 3 w 38"/>
                <a:gd name="T9" fmla="*/ 0 h 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8"/>
                <a:gd name="T16" fmla="*/ 0 h 32"/>
                <a:gd name="T17" fmla="*/ 38 w 38"/>
                <a:gd name="T18" fmla="*/ 32 h 3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8" h="32">
                  <a:moveTo>
                    <a:pt x="6" y="0"/>
                  </a:moveTo>
                  <a:lnTo>
                    <a:pt x="0" y="11"/>
                  </a:lnTo>
                  <a:lnTo>
                    <a:pt x="33" y="32"/>
                  </a:lnTo>
                  <a:lnTo>
                    <a:pt x="38" y="22"/>
                  </a:lnTo>
                  <a:lnTo>
                    <a:pt x="6" y="0"/>
                  </a:lnTo>
                  <a:close/>
                </a:path>
              </a:pathLst>
            </a:custGeom>
            <a:solidFill>
              <a:schemeClr val="bg1"/>
            </a:solidFill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20589" name="Freeform 144"/>
            <p:cNvSpPr>
              <a:spLocks/>
            </p:cNvSpPr>
            <p:nvPr/>
          </p:nvSpPr>
          <p:spPr bwMode="auto">
            <a:xfrm>
              <a:off x="873" y="1790"/>
              <a:ext cx="13" cy="13"/>
            </a:xfrm>
            <a:custGeom>
              <a:avLst/>
              <a:gdLst>
                <a:gd name="T0" fmla="*/ 2 w 16"/>
                <a:gd name="T1" fmla="*/ 0 h 16"/>
                <a:gd name="T2" fmla="*/ 0 w 16"/>
                <a:gd name="T3" fmla="*/ 6 h 16"/>
                <a:gd name="T4" fmla="*/ 6 w 16"/>
                <a:gd name="T5" fmla="*/ 9 h 16"/>
                <a:gd name="T6" fmla="*/ 9 w 16"/>
                <a:gd name="T7" fmla="*/ 2 h 16"/>
                <a:gd name="T8" fmla="*/ 2 w 16"/>
                <a:gd name="T9" fmla="*/ 0 h 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6"/>
                <a:gd name="T16" fmla="*/ 0 h 16"/>
                <a:gd name="T17" fmla="*/ 16 w 16"/>
                <a:gd name="T18" fmla="*/ 16 h 1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6" h="16">
                  <a:moveTo>
                    <a:pt x="5" y="0"/>
                  </a:moveTo>
                  <a:lnTo>
                    <a:pt x="0" y="11"/>
                  </a:lnTo>
                  <a:lnTo>
                    <a:pt x="11" y="16"/>
                  </a:lnTo>
                  <a:lnTo>
                    <a:pt x="16" y="5"/>
                  </a:lnTo>
                  <a:lnTo>
                    <a:pt x="5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590" name="Freeform 145"/>
            <p:cNvSpPr>
              <a:spLocks/>
            </p:cNvSpPr>
            <p:nvPr/>
          </p:nvSpPr>
          <p:spPr bwMode="auto">
            <a:xfrm>
              <a:off x="905" y="1812"/>
              <a:ext cx="35" cy="28"/>
            </a:xfrm>
            <a:custGeom>
              <a:avLst/>
              <a:gdLst>
                <a:gd name="T0" fmla="*/ 2 w 43"/>
                <a:gd name="T1" fmla="*/ 0 h 33"/>
                <a:gd name="T2" fmla="*/ 0 w 43"/>
                <a:gd name="T3" fmla="*/ 7 h 33"/>
                <a:gd name="T4" fmla="*/ 20 w 43"/>
                <a:gd name="T5" fmla="*/ 20 h 33"/>
                <a:gd name="T6" fmla="*/ 23 w 43"/>
                <a:gd name="T7" fmla="*/ 14 h 33"/>
                <a:gd name="T8" fmla="*/ 2 w 43"/>
                <a:gd name="T9" fmla="*/ 0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3"/>
                <a:gd name="T16" fmla="*/ 0 h 33"/>
                <a:gd name="T17" fmla="*/ 43 w 43"/>
                <a:gd name="T18" fmla="*/ 33 h 3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3" h="33">
                  <a:moveTo>
                    <a:pt x="5" y="0"/>
                  </a:moveTo>
                  <a:lnTo>
                    <a:pt x="0" y="11"/>
                  </a:lnTo>
                  <a:lnTo>
                    <a:pt x="38" y="33"/>
                  </a:lnTo>
                  <a:lnTo>
                    <a:pt x="43" y="22"/>
                  </a:lnTo>
                  <a:lnTo>
                    <a:pt x="5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591" name="Freeform 146"/>
            <p:cNvSpPr>
              <a:spLocks/>
            </p:cNvSpPr>
            <p:nvPr/>
          </p:nvSpPr>
          <p:spPr bwMode="auto">
            <a:xfrm>
              <a:off x="958" y="1844"/>
              <a:ext cx="13" cy="14"/>
            </a:xfrm>
            <a:custGeom>
              <a:avLst/>
              <a:gdLst>
                <a:gd name="T0" fmla="*/ 3 w 16"/>
                <a:gd name="T1" fmla="*/ 0 h 16"/>
                <a:gd name="T2" fmla="*/ 0 w 16"/>
                <a:gd name="T3" fmla="*/ 8 h 16"/>
                <a:gd name="T4" fmla="*/ 6 w 16"/>
                <a:gd name="T5" fmla="*/ 10 h 16"/>
                <a:gd name="T6" fmla="*/ 9 w 16"/>
                <a:gd name="T7" fmla="*/ 4 h 16"/>
                <a:gd name="T8" fmla="*/ 3 w 16"/>
                <a:gd name="T9" fmla="*/ 0 h 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6"/>
                <a:gd name="T16" fmla="*/ 0 h 16"/>
                <a:gd name="T17" fmla="*/ 16 w 16"/>
                <a:gd name="T18" fmla="*/ 16 h 1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6" h="16">
                  <a:moveTo>
                    <a:pt x="6" y="0"/>
                  </a:moveTo>
                  <a:lnTo>
                    <a:pt x="0" y="11"/>
                  </a:lnTo>
                  <a:lnTo>
                    <a:pt x="11" y="16"/>
                  </a:lnTo>
                  <a:lnTo>
                    <a:pt x="16" y="6"/>
                  </a:lnTo>
                  <a:lnTo>
                    <a:pt x="6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592" name="Freeform 147"/>
            <p:cNvSpPr>
              <a:spLocks/>
            </p:cNvSpPr>
            <p:nvPr/>
          </p:nvSpPr>
          <p:spPr bwMode="auto">
            <a:xfrm>
              <a:off x="989" y="1863"/>
              <a:ext cx="36" cy="27"/>
            </a:xfrm>
            <a:custGeom>
              <a:avLst/>
              <a:gdLst>
                <a:gd name="T0" fmla="*/ 3 w 44"/>
                <a:gd name="T1" fmla="*/ 0 h 32"/>
                <a:gd name="T2" fmla="*/ 0 w 44"/>
                <a:gd name="T3" fmla="*/ 7 h 32"/>
                <a:gd name="T4" fmla="*/ 20 w 44"/>
                <a:gd name="T5" fmla="*/ 19 h 32"/>
                <a:gd name="T6" fmla="*/ 24 w 44"/>
                <a:gd name="T7" fmla="*/ 14 h 32"/>
                <a:gd name="T8" fmla="*/ 3 w 44"/>
                <a:gd name="T9" fmla="*/ 0 h 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4"/>
                <a:gd name="T16" fmla="*/ 0 h 32"/>
                <a:gd name="T17" fmla="*/ 44 w 44"/>
                <a:gd name="T18" fmla="*/ 32 h 3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4" h="32">
                  <a:moveTo>
                    <a:pt x="6" y="0"/>
                  </a:moveTo>
                  <a:lnTo>
                    <a:pt x="0" y="11"/>
                  </a:lnTo>
                  <a:lnTo>
                    <a:pt x="38" y="32"/>
                  </a:lnTo>
                  <a:lnTo>
                    <a:pt x="44" y="22"/>
                  </a:lnTo>
                  <a:lnTo>
                    <a:pt x="6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593" name="Freeform 148"/>
            <p:cNvSpPr>
              <a:spLocks/>
            </p:cNvSpPr>
            <p:nvPr/>
          </p:nvSpPr>
          <p:spPr bwMode="auto">
            <a:xfrm>
              <a:off x="1042" y="1895"/>
              <a:ext cx="14" cy="13"/>
            </a:xfrm>
            <a:custGeom>
              <a:avLst/>
              <a:gdLst>
                <a:gd name="T0" fmla="*/ 3 w 17"/>
                <a:gd name="T1" fmla="*/ 0 h 16"/>
                <a:gd name="T2" fmla="*/ 0 w 17"/>
                <a:gd name="T3" fmla="*/ 6 h 16"/>
                <a:gd name="T4" fmla="*/ 6 w 17"/>
                <a:gd name="T5" fmla="*/ 9 h 16"/>
                <a:gd name="T6" fmla="*/ 10 w 17"/>
                <a:gd name="T7" fmla="*/ 2 h 16"/>
                <a:gd name="T8" fmla="*/ 3 w 17"/>
                <a:gd name="T9" fmla="*/ 0 h 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7"/>
                <a:gd name="T16" fmla="*/ 0 h 16"/>
                <a:gd name="T17" fmla="*/ 17 w 17"/>
                <a:gd name="T18" fmla="*/ 16 h 1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7" h="16">
                  <a:moveTo>
                    <a:pt x="6" y="0"/>
                  </a:moveTo>
                  <a:lnTo>
                    <a:pt x="0" y="11"/>
                  </a:lnTo>
                  <a:lnTo>
                    <a:pt x="11" y="16"/>
                  </a:lnTo>
                  <a:lnTo>
                    <a:pt x="17" y="5"/>
                  </a:lnTo>
                  <a:lnTo>
                    <a:pt x="6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594" name="Freeform 205"/>
            <p:cNvSpPr>
              <a:spLocks/>
            </p:cNvSpPr>
            <p:nvPr/>
          </p:nvSpPr>
          <p:spPr bwMode="auto">
            <a:xfrm>
              <a:off x="820" y="1245"/>
              <a:ext cx="48" cy="42"/>
            </a:xfrm>
            <a:custGeom>
              <a:avLst/>
              <a:gdLst>
                <a:gd name="T0" fmla="*/ 2 w 59"/>
                <a:gd name="T1" fmla="*/ 0 h 49"/>
                <a:gd name="T2" fmla="*/ 0 w 59"/>
                <a:gd name="T3" fmla="*/ 10 h 49"/>
                <a:gd name="T4" fmla="*/ 29 w 59"/>
                <a:gd name="T5" fmla="*/ 31 h 49"/>
                <a:gd name="T6" fmla="*/ 32 w 59"/>
                <a:gd name="T7" fmla="*/ 21 h 49"/>
                <a:gd name="T8" fmla="*/ 2 w 59"/>
                <a:gd name="T9" fmla="*/ 0 h 4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9"/>
                <a:gd name="T16" fmla="*/ 0 h 49"/>
                <a:gd name="T17" fmla="*/ 59 w 59"/>
                <a:gd name="T18" fmla="*/ 49 h 4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9" h="49">
                  <a:moveTo>
                    <a:pt x="5" y="0"/>
                  </a:moveTo>
                  <a:lnTo>
                    <a:pt x="0" y="16"/>
                  </a:lnTo>
                  <a:lnTo>
                    <a:pt x="54" y="49"/>
                  </a:lnTo>
                  <a:lnTo>
                    <a:pt x="59" y="3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chemeClr val="tx1"/>
            </a:solidFill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20595" name="Freeform 206"/>
            <p:cNvSpPr>
              <a:spLocks/>
            </p:cNvSpPr>
            <p:nvPr/>
          </p:nvSpPr>
          <p:spPr bwMode="auto">
            <a:xfrm>
              <a:off x="896" y="1292"/>
              <a:ext cx="53" cy="45"/>
            </a:xfrm>
            <a:custGeom>
              <a:avLst/>
              <a:gdLst>
                <a:gd name="T0" fmla="*/ 3 w 65"/>
                <a:gd name="T1" fmla="*/ 0 h 54"/>
                <a:gd name="T2" fmla="*/ 0 w 65"/>
                <a:gd name="T3" fmla="*/ 9 h 54"/>
                <a:gd name="T4" fmla="*/ 33 w 65"/>
                <a:gd name="T5" fmla="*/ 32 h 54"/>
                <a:gd name="T6" fmla="*/ 35 w 65"/>
                <a:gd name="T7" fmla="*/ 23 h 54"/>
                <a:gd name="T8" fmla="*/ 3 w 65"/>
                <a:gd name="T9" fmla="*/ 0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5"/>
                <a:gd name="T16" fmla="*/ 0 h 54"/>
                <a:gd name="T17" fmla="*/ 65 w 65"/>
                <a:gd name="T18" fmla="*/ 54 h 5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5" h="54">
                  <a:moveTo>
                    <a:pt x="6" y="0"/>
                  </a:moveTo>
                  <a:lnTo>
                    <a:pt x="0" y="16"/>
                  </a:lnTo>
                  <a:lnTo>
                    <a:pt x="60" y="54"/>
                  </a:lnTo>
                  <a:lnTo>
                    <a:pt x="65" y="38"/>
                  </a:lnTo>
                  <a:lnTo>
                    <a:pt x="6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596" name="Freeform 207"/>
            <p:cNvSpPr>
              <a:spLocks/>
            </p:cNvSpPr>
            <p:nvPr/>
          </p:nvSpPr>
          <p:spPr bwMode="auto">
            <a:xfrm>
              <a:off x="976" y="1341"/>
              <a:ext cx="53" cy="42"/>
            </a:xfrm>
            <a:custGeom>
              <a:avLst/>
              <a:gdLst>
                <a:gd name="T0" fmla="*/ 2 w 65"/>
                <a:gd name="T1" fmla="*/ 0 h 49"/>
                <a:gd name="T2" fmla="*/ 0 w 65"/>
                <a:gd name="T3" fmla="*/ 11 h 49"/>
                <a:gd name="T4" fmla="*/ 33 w 65"/>
                <a:gd name="T5" fmla="*/ 31 h 49"/>
                <a:gd name="T6" fmla="*/ 35 w 65"/>
                <a:gd name="T7" fmla="*/ 21 h 49"/>
                <a:gd name="T8" fmla="*/ 2 w 65"/>
                <a:gd name="T9" fmla="*/ 0 h 4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5"/>
                <a:gd name="T16" fmla="*/ 0 h 49"/>
                <a:gd name="T17" fmla="*/ 65 w 65"/>
                <a:gd name="T18" fmla="*/ 49 h 4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5" h="49">
                  <a:moveTo>
                    <a:pt x="5" y="0"/>
                  </a:moveTo>
                  <a:lnTo>
                    <a:pt x="0" y="17"/>
                  </a:lnTo>
                  <a:lnTo>
                    <a:pt x="60" y="49"/>
                  </a:lnTo>
                  <a:lnTo>
                    <a:pt x="65" y="3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597" name="Line 43"/>
            <p:cNvSpPr>
              <a:spLocks noChangeShapeType="1"/>
            </p:cNvSpPr>
            <p:nvPr/>
          </p:nvSpPr>
          <p:spPr bwMode="auto">
            <a:xfrm>
              <a:off x="833" y="1200"/>
              <a:ext cx="1" cy="244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598" name="Line 45"/>
            <p:cNvSpPr>
              <a:spLocks noChangeShapeType="1"/>
            </p:cNvSpPr>
            <p:nvPr/>
          </p:nvSpPr>
          <p:spPr bwMode="auto">
            <a:xfrm>
              <a:off x="802" y="3376"/>
              <a:ext cx="31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20599" name="Line 46"/>
            <p:cNvSpPr>
              <a:spLocks noChangeShapeType="1"/>
            </p:cNvSpPr>
            <p:nvPr/>
          </p:nvSpPr>
          <p:spPr bwMode="auto">
            <a:xfrm>
              <a:off x="802" y="3110"/>
              <a:ext cx="31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20600" name="Line 47"/>
            <p:cNvSpPr>
              <a:spLocks noChangeShapeType="1"/>
            </p:cNvSpPr>
            <p:nvPr/>
          </p:nvSpPr>
          <p:spPr bwMode="auto">
            <a:xfrm>
              <a:off x="802" y="2845"/>
              <a:ext cx="31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20601" name="Line 48"/>
            <p:cNvSpPr>
              <a:spLocks noChangeShapeType="1"/>
            </p:cNvSpPr>
            <p:nvPr/>
          </p:nvSpPr>
          <p:spPr bwMode="auto">
            <a:xfrm>
              <a:off x="802" y="2580"/>
              <a:ext cx="31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20602" name="Line 49"/>
            <p:cNvSpPr>
              <a:spLocks noChangeShapeType="1"/>
            </p:cNvSpPr>
            <p:nvPr/>
          </p:nvSpPr>
          <p:spPr bwMode="auto">
            <a:xfrm>
              <a:off x="802" y="2315"/>
              <a:ext cx="31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20603" name="Line 50"/>
            <p:cNvSpPr>
              <a:spLocks noChangeShapeType="1"/>
            </p:cNvSpPr>
            <p:nvPr/>
          </p:nvSpPr>
          <p:spPr bwMode="auto">
            <a:xfrm>
              <a:off x="802" y="2050"/>
              <a:ext cx="31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20604" name="Line 51"/>
            <p:cNvSpPr>
              <a:spLocks noChangeShapeType="1"/>
            </p:cNvSpPr>
            <p:nvPr/>
          </p:nvSpPr>
          <p:spPr bwMode="auto">
            <a:xfrm>
              <a:off x="802" y="1785"/>
              <a:ext cx="31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20605" name="Line 52"/>
            <p:cNvSpPr>
              <a:spLocks noChangeShapeType="1"/>
            </p:cNvSpPr>
            <p:nvPr/>
          </p:nvSpPr>
          <p:spPr bwMode="auto">
            <a:xfrm>
              <a:off x="802" y="1520"/>
              <a:ext cx="31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20606" name="Line 53"/>
            <p:cNvSpPr>
              <a:spLocks noChangeShapeType="1"/>
            </p:cNvSpPr>
            <p:nvPr/>
          </p:nvSpPr>
          <p:spPr bwMode="auto">
            <a:xfrm>
              <a:off x="802" y="1255"/>
              <a:ext cx="31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20607" name="Line 55"/>
            <p:cNvSpPr>
              <a:spLocks noChangeShapeType="1"/>
            </p:cNvSpPr>
            <p:nvPr/>
          </p:nvSpPr>
          <p:spPr bwMode="auto">
            <a:xfrm flipV="1">
              <a:off x="833" y="3376"/>
              <a:ext cx="1" cy="3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20608" name="Rectangle 67"/>
            <p:cNvSpPr>
              <a:spLocks noChangeArrowheads="1"/>
            </p:cNvSpPr>
            <p:nvPr/>
          </p:nvSpPr>
          <p:spPr bwMode="auto">
            <a:xfrm>
              <a:off x="624" y="3294"/>
              <a:ext cx="126" cy="198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45720" rIns="45720" anchor="ctr"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  <a:latin typeface="Arial" charset="0"/>
                </a:rPr>
                <a:t>0</a:t>
              </a:r>
            </a:p>
          </p:txBody>
        </p:sp>
        <p:sp>
          <p:nvSpPr>
            <p:cNvPr id="20609" name="Rectangle 68"/>
            <p:cNvSpPr>
              <a:spLocks noChangeArrowheads="1"/>
            </p:cNvSpPr>
            <p:nvPr/>
          </p:nvSpPr>
          <p:spPr bwMode="auto">
            <a:xfrm>
              <a:off x="624" y="3029"/>
              <a:ext cx="126" cy="198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45720" rIns="45720" anchor="ctr"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  <a:latin typeface="Arial" charset="0"/>
                </a:rPr>
                <a:t>1</a:t>
              </a:r>
            </a:p>
          </p:txBody>
        </p:sp>
        <p:sp>
          <p:nvSpPr>
            <p:cNvPr id="20610" name="Rectangle 69"/>
            <p:cNvSpPr>
              <a:spLocks noChangeArrowheads="1"/>
            </p:cNvSpPr>
            <p:nvPr/>
          </p:nvSpPr>
          <p:spPr bwMode="auto">
            <a:xfrm>
              <a:off x="624" y="2763"/>
              <a:ext cx="126" cy="198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45720" rIns="45720" anchor="ctr"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  <a:latin typeface="Arial" charset="0"/>
                </a:rPr>
                <a:t>2</a:t>
              </a:r>
            </a:p>
          </p:txBody>
        </p:sp>
        <p:sp>
          <p:nvSpPr>
            <p:cNvPr id="20611" name="Rectangle 70"/>
            <p:cNvSpPr>
              <a:spLocks noChangeArrowheads="1"/>
            </p:cNvSpPr>
            <p:nvPr/>
          </p:nvSpPr>
          <p:spPr bwMode="auto">
            <a:xfrm>
              <a:off x="624" y="2498"/>
              <a:ext cx="126" cy="198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45720" rIns="45720" anchor="ctr"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  <a:latin typeface="Arial" charset="0"/>
                </a:rPr>
                <a:t>3</a:t>
              </a:r>
            </a:p>
          </p:txBody>
        </p:sp>
        <p:sp>
          <p:nvSpPr>
            <p:cNvPr id="20612" name="Rectangle 71"/>
            <p:cNvSpPr>
              <a:spLocks noChangeArrowheads="1"/>
            </p:cNvSpPr>
            <p:nvPr/>
          </p:nvSpPr>
          <p:spPr bwMode="auto">
            <a:xfrm>
              <a:off x="624" y="2233"/>
              <a:ext cx="126" cy="198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45720" rIns="45720" anchor="ctr"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  <a:latin typeface="Arial" charset="0"/>
                </a:rPr>
                <a:t>4</a:t>
              </a:r>
            </a:p>
          </p:txBody>
        </p:sp>
        <p:sp>
          <p:nvSpPr>
            <p:cNvPr id="20613" name="Rectangle 72"/>
            <p:cNvSpPr>
              <a:spLocks noChangeArrowheads="1"/>
            </p:cNvSpPr>
            <p:nvPr/>
          </p:nvSpPr>
          <p:spPr bwMode="auto">
            <a:xfrm>
              <a:off x="624" y="1968"/>
              <a:ext cx="126" cy="198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45720" rIns="45720" anchor="ctr"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  <a:latin typeface="Arial" charset="0"/>
                </a:rPr>
                <a:t>5</a:t>
              </a:r>
            </a:p>
          </p:txBody>
        </p:sp>
        <p:sp>
          <p:nvSpPr>
            <p:cNvPr id="20614" name="Rectangle 73"/>
            <p:cNvSpPr>
              <a:spLocks noChangeArrowheads="1"/>
            </p:cNvSpPr>
            <p:nvPr/>
          </p:nvSpPr>
          <p:spPr bwMode="auto">
            <a:xfrm>
              <a:off x="624" y="1703"/>
              <a:ext cx="126" cy="198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45720" rIns="45720" anchor="ctr"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  <a:latin typeface="Arial" charset="0"/>
                </a:rPr>
                <a:t>6</a:t>
              </a:r>
            </a:p>
          </p:txBody>
        </p:sp>
        <p:sp>
          <p:nvSpPr>
            <p:cNvPr id="20615" name="Rectangle 74"/>
            <p:cNvSpPr>
              <a:spLocks noChangeArrowheads="1"/>
            </p:cNvSpPr>
            <p:nvPr/>
          </p:nvSpPr>
          <p:spPr bwMode="auto">
            <a:xfrm>
              <a:off x="624" y="1437"/>
              <a:ext cx="126" cy="198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45720" rIns="45720" anchor="ctr"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  <a:latin typeface="Arial" charset="0"/>
                </a:rPr>
                <a:t>7</a:t>
              </a:r>
            </a:p>
          </p:txBody>
        </p:sp>
        <p:sp>
          <p:nvSpPr>
            <p:cNvPr id="20616" name="Rectangle 75"/>
            <p:cNvSpPr>
              <a:spLocks noChangeArrowheads="1"/>
            </p:cNvSpPr>
            <p:nvPr/>
          </p:nvSpPr>
          <p:spPr bwMode="auto">
            <a:xfrm>
              <a:off x="624" y="1172"/>
              <a:ext cx="126" cy="198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45720" rIns="45720" anchor="ctr"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  <a:latin typeface="Arial" charset="0"/>
                </a:rPr>
                <a:t>8</a:t>
              </a:r>
            </a:p>
          </p:txBody>
        </p:sp>
        <p:sp>
          <p:nvSpPr>
            <p:cNvPr id="20617" name="Line 54"/>
            <p:cNvSpPr>
              <a:spLocks noChangeShapeType="1"/>
            </p:cNvSpPr>
            <p:nvPr/>
          </p:nvSpPr>
          <p:spPr bwMode="auto">
            <a:xfrm>
              <a:off x="833" y="3376"/>
              <a:ext cx="3485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618" name="Line 56"/>
            <p:cNvSpPr>
              <a:spLocks noChangeShapeType="1"/>
            </p:cNvSpPr>
            <p:nvPr/>
          </p:nvSpPr>
          <p:spPr bwMode="auto">
            <a:xfrm flipV="1">
              <a:off x="1256" y="3376"/>
              <a:ext cx="1" cy="32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619" name="Line 57"/>
            <p:cNvSpPr>
              <a:spLocks noChangeShapeType="1"/>
            </p:cNvSpPr>
            <p:nvPr/>
          </p:nvSpPr>
          <p:spPr bwMode="auto">
            <a:xfrm flipV="1">
              <a:off x="1683" y="3376"/>
              <a:ext cx="1" cy="32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620" name="Line 58"/>
            <p:cNvSpPr>
              <a:spLocks noChangeShapeType="1"/>
            </p:cNvSpPr>
            <p:nvPr/>
          </p:nvSpPr>
          <p:spPr bwMode="auto">
            <a:xfrm flipV="1">
              <a:off x="2106" y="3376"/>
              <a:ext cx="1" cy="32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621" name="Line 59"/>
            <p:cNvSpPr>
              <a:spLocks noChangeShapeType="1"/>
            </p:cNvSpPr>
            <p:nvPr/>
          </p:nvSpPr>
          <p:spPr bwMode="auto">
            <a:xfrm flipV="1">
              <a:off x="2533" y="3376"/>
              <a:ext cx="1" cy="32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622" name="Line 60"/>
            <p:cNvSpPr>
              <a:spLocks noChangeShapeType="1"/>
            </p:cNvSpPr>
            <p:nvPr/>
          </p:nvSpPr>
          <p:spPr bwMode="auto">
            <a:xfrm flipV="1">
              <a:off x="2956" y="3376"/>
              <a:ext cx="1" cy="32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623" name="Line 61"/>
            <p:cNvSpPr>
              <a:spLocks noChangeShapeType="1"/>
            </p:cNvSpPr>
            <p:nvPr/>
          </p:nvSpPr>
          <p:spPr bwMode="auto">
            <a:xfrm flipV="1">
              <a:off x="3384" y="3376"/>
              <a:ext cx="0" cy="32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624" name="Line 62"/>
            <p:cNvSpPr>
              <a:spLocks noChangeShapeType="1"/>
            </p:cNvSpPr>
            <p:nvPr/>
          </p:nvSpPr>
          <p:spPr bwMode="auto">
            <a:xfrm flipV="1">
              <a:off x="3806" y="3376"/>
              <a:ext cx="1" cy="32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625" name="Line 63"/>
            <p:cNvSpPr>
              <a:spLocks noChangeShapeType="1"/>
            </p:cNvSpPr>
            <p:nvPr/>
          </p:nvSpPr>
          <p:spPr bwMode="auto">
            <a:xfrm flipV="1">
              <a:off x="4234" y="3376"/>
              <a:ext cx="0" cy="32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626" name="Line 65"/>
            <p:cNvSpPr>
              <a:spLocks noChangeShapeType="1"/>
            </p:cNvSpPr>
            <p:nvPr/>
          </p:nvSpPr>
          <p:spPr bwMode="auto">
            <a:xfrm>
              <a:off x="3806" y="3376"/>
              <a:ext cx="1" cy="265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627" name="Rectangle 77"/>
            <p:cNvSpPr>
              <a:spLocks noChangeArrowheads="1"/>
            </p:cNvSpPr>
            <p:nvPr/>
          </p:nvSpPr>
          <p:spPr bwMode="auto">
            <a:xfrm>
              <a:off x="1200" y="3440"/>
              <a:ext cx="126" cy="198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45720" rIns="45720" anchor="ctr"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  <a:latin typeface="Arial" charset="0"/>
                </a:rPr>
                <a:t>1</a:t>
              </a:r>
            </a:p>
          </p:txBody>
        </p:sp>
        <p:sp>
          <p:nvSpPr>
            <p:cNvPr id="20628" name="Rectangle 78"/>
            <p:cNvSpPr>
              <a:spLocks noChangeArrowheads="1"/>
            </p:cNvSpPr>
            <p:nvPr/>
          </p:nvSpPr>
          <p:spPr bwMode="auto">
            <a:xfrm>
              <a:off x="1626" y="3440"/>
              <a:ext cx="126" cy="198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45720" rIns="45720" anchor="ctr"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  <a:latin typeface="Arial" charset="0"/>
                </a:rPr>
                <a:t>2</a:t>
              </a:r>
            </a:p>
          </p:txBody>
        </p:sp>
        <p:sp>
          <p:nvSpPr>
            <p:cNvPr id="20629" name="Rectangle 79"/>
            <p:cNvSpPr>
              <a:spLocks noChangeArrowheads="1"/>
            </p:cNvSpPr>
            <p:nvPr/>
          </p:nvSpPr>
          <p:spPr bwMode="auto">
            <a:xfrm>
              <a:off x="2050" y="3440"/>
              <a:ext cx="126" cy="198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45720" rIns="45720" anchor="ctr"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  <a:latin typeface="Arial" charset="0"/>
                </a:rPr>
                <a:t>3</a:t>
              </a:r>
            </a:p>
          </p:txBody>
        </p:sp>
        <p:sp>
          <p:nvSpPr>
            <p:cNvPr id="20630" name="Rectangle 80"/>
            <p:cNvSpPr>
              <a:spLocks noChangeArrowheads="1"/>
            </p:cNvSpPr>
            <p:nvPr/>
          </p:nvSpPr>
          <p:spPr bwMode="auto">
            <a:xfrm>
              <a:off x="2476" y="3440"/>
              <a:ext cx="126" cy="198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45720" rIns="45720" anchor="ctr"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  <a:latin typeface="Arial" charset="0"/>
                </a:rPr>
                <a:t>4</a:t>
              </a:r>
            </a:p>
          </p:txBody>
        </p:sp>
        <p:sp>
          <p:nvSpPr>
            <p:cNvPr id="20631" name="Rectangle 81"/>
            <p:cNvSpPr>
              <a:spLocks noChangeArrowheads="1"/>
            </p:cNvSpPr>
            <p:nvPr/>
          </p:nvSpPr>
          <p:spPr bwMode="auto">
            <a:xfrm>
              <a:off x="2900" y="3440"/>
              <a:ext cx="126" cy="198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45720" rIns="45720" anchor="ctr"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  <a:latin typeface="Arial" charset="0"/>
                </a:rPr>
                <a:t>5</a:t>
              </a:r>
            </a:p>
          </p:txBody>
        </p:sp>
        <p:sp>
          <p:nvSpPr>
            <p:cNvPr id="20632" name="Rectangle 82"/>
            <p:cNvSpPr>
              <a:spLocks noChangeArrowheads="1"/>
            </p:cNvSpPr>
            <p:nvPr/>
          </p:nvSpPr>
          <p:spPr bwMode="auto">
            <a:xfrm>
              <a:off x="3327" y="3440"/>
              <a:ext cx="126" cy="198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45720" rIns="45720" anchor="ctr"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  <a:latin typeface="Arial" charset="0"/>
                </a:rPr>
                <a:t>6</a:t>
              </a:r>
            </a:p>
          </p:txBody>
        </p:sp>
        <p:sp>
          <p:nvSpPr>
            <p:cNvPr id="20633" name="Rectangle 83"/>
            <p:cNvSpPr>
              <a:spLocks noChangeArrowheads="1"/>
            </p:cNvSpPr>
            <p:nvPr/>
          </p:nvSpPr>
          <p:spPr bwMode="auto">
            <a:xfrm>
              <a:off x="3750" y="3440"/>
              <a:ext cx="126" cy="198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45720" rIns="45720" anchor="ctr"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  <a:latin typeface="Arial" charset="0"/>
                </a:rPr>
                <a:t>7</a:t>
              </a:r>
            </a:p>
          </p:txBody>
        </p:sp>
        <p:sp>
          <p:nvSpPr>
            <p:cNvPr id="20634" name="Rectangle 84"/>
            <p:cNvSpPr>
              <a:spLocks noChangeArrowheads="1"/>
            </p:cNvSpPr>
            <p:nvPr/>
          </p:nvSpPr>
          <p:spPr bwMode="auto">
            <a:xfrm>
              <a:off x="4177" y="3440"/>
              <a:ext cx="126" cy="198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45720" rIns="45720" anchor="ctr"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  <a:latin typeface="Arial" charset="0"/>
                </a:rPr>
                <a:t>8</a:t>
              </a:r>
            </a:p>
          </p:txBody>
        </p:sp>
        <p:sp>
          <p:nvSpPr>
            <p:cNvPr id="20635" name="Line 38"/>
            <p:cNvSpPr>
              <a:spLocks noChangeShapeType="1"/>
            </p:cNvSpPr>
            <p:nvPr/>
          </p:nvSpPr>
          <p:spPr bwMode="auto">
            <a:xfrm>
              <a:off x="3376" y="3386"/>
              <a:ext cx="0" cy="24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dashDot"/>
              <a:round/>
              <a:headEnd/>
              <a:tailEnd type="none" w="lg" len="lg"/>
            </a:ln>
          </p:spPr>
          <p:txBody>
            <a:bodyPr lIns="45720" rIns="45720" anchorCtr="1">
              <a:spAutoFit/>
            </a:bodyPr>
            <a:lstStyle/>
            <a:p>
              <a:endParaRPr lang="en-US"/>
            </a:p>
          </p:txBody>
        </p:sp>
        <p:sp>
          <p:nvSpPr>
            <p:cNvPr id="20636" name="Line 40"/>
            <p:cNvSpPr>
              <a:spLocks noChangeShapeType="1"/>
            </p:cNvSpPr>
            <p:nvPr/>
          </p:nvSpPr>
          <p:spPr bwMode="auto">
            <a:xfrm>
              <a:off x="4241" y="3386"/>
              <a:ext cx="0" cy="242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prstDash val="dash"/>
              <a:round/>
              <a:headEnd/>
              <a:tailEnd type="none" w="lg" len="lg"/>
            </a:ln>
          </p:spPr>
          <p:txBody>
            <a:bodyPr lIns="45720" rIns="45720" anchorCtr="1">
              <a:spAutoFit/>
            </a:bodyPr>
            <a:lstStyle/>
            <a:p>
              <a:endParaRPr lang="en-US"/>
            </a:p>
          </p:txBody>
        </p:sp>
        <p:sp>
          <p:nvSpPr>
            <p:cNvPr id="20637" name="Line 256"/>
            <p:cNvSpPr>
              <a:spLocks noChangeShapeType="1"/>
            </p:cNvSpPr>
            <p:nvPr/>
          </p:nvSpPr>
          <p:spPr bwMode="auto">
            <a:xfrm>
              <a:off x="2549" y="2655"/>
              <a:ext cx="0" cy="20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stealth" w="lg" len="lg"/>
            </a:ln>
          </p:spPr>
          <p:txBody>
            <a:bodyPr lIns="45720" rIns="45720" anchorCtr="1">
              <a:spAutoFit/>
            </a:bodyPr>
            <a:lstStyle/>
            <a:p>
              <a:endParaRPr lang="en-US"/>
            </a:p>
          </p:txBody>
        </p:sp>
        <p:sp>
          <p:nvSpPr>
            <p:cNvPr id="20638" name="Line 272"/>
            <p:cNvSpPr>
              <a:spLocks noChangeShapeType="1"/>
            </p:cNvSpPr>
            <p:nvPr/>
          </p:nvSpPr>
          <p:spPr bwMode="auto">
            <a:xfrm flipV="1">
              <a:off x="2549" y="2332"/>
              <a:ext cx="0" cy="202"/>
            </a:xfrm>
            <a:prstGeom prst="line">
              <a:avLst/>
            </a:prstGeom>
            <a:noFill/>
            <a:ln w="28575">
              <a:solidFill>
                <a:schemeClr val="tx1">
                  <a:lumMod val="95000"/>
                  <a:lumOff val="5000"/>
                </a:schemeClr>
              </a:solidFill>
              <a:round/>
              <a:headEnd/>
              <a:tailEnd type="stealth" w="lg" len="lg"/>
            </a:ln>
          </p:spPr>
          <p:txBody>
            <a:bodyPr lIns="45720" rIns="45720" anchorCtr="1">
              <a:spAutoFit/>
            </a:bodyPr>
            <a:lstStyle/>
            <a:p>
              <a:endParaRPr lang="en-US"/>
            </a:p>
          </p:txBody>
        </p:sp>
        <p:cxnSp>
          <p:nvCxnSpPr>
            <p:cNvPr id="20639" name="AutoShape 273"/>
            <p:cNvCxnSpPr>
              <a:cxnSpLocks noChangeShapeType="1"/>
            </p:cNvCxnSpPr>
            <p:nvPr/>
          </p:nvCxnSpPr>
          <p:spPr bwMode="auto">
            <a:xfrm>
              <a:off x="1527" y="2655"/>
              <a:ext cx="0" cy="0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 type="stealth" w="lg" len="lg"/>
            </a:ln>
          </p:spPr>
        </p:cxnSp>
        <p:cxnSp>
          <p:nvCxnSpPr>
            <p:cNvPr id="20640" name="AutoShape 276"/>
            <p:cNvCxnSpPr>
              <a:cxnSpLocks noChangeShapeType="1"/>
              <a:stCxn id="20492" idx="1"/>
              <a:endCxn id="20492" idx="1"/>
            </p:cNvCxnSpPr>
            <p:nvPr/>
          </p:nvCxnSpPr>
          <p:spPr bwMode="auto">
            <a:xfrm>
              <a:off x="3806" y="3380"/>
              <a:ext cx="0" cy="0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 type="stealth" w="lg" len="lg"/>
            </a:ln>
          </p:spPr>
        </p:cxnSp>
        <p:cxnSp>
          <p:nvCxnSpPr>
            <p:cNvPr id="20641" name="AutoShape 277"/>
            <p:cNvCxnSpPr>
              <a:cxnSpLocks noChangeShapeType="1"/>
              <a:stCxn id="20486" idx="2"/>
              <a:endCxn id="20564" idx="3"/>
            </p:cNvCxnSpPr>
            <p:nvPr/>
          </p:nvCxnSpPr>
          <p:spPr bwMode="auto">
            <a:xfrm>
              <a:off x="2322" y="1455"/>
              <a:ext cx="69" cy="759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 type="stealth" w="lg" len="lg"/>
            </a:ln>
          </p:spPr>
        </p:cxnSp>
        <p:sp>
          <p:nvSpPr>
            <p:cNvPr id="20642" name="Line 281"/>
            <p:cNvSpPr>
              <a:spLocks noChangeShapeType="1"/>
            </p:cNvSpPr>
            <p:nvPr/>
          </p:nvSpPr>
          <p:spPr bwMode="auto">
            <a:xfrm flipH="1">
              <a:off x="2544" y="2208"/>
              <a:ext cx="576" cy="336"/>
            </a:xfrm>
            <a:prstGeom prst="line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 type="stealth" w="lg" len="lg"/>
            </a:ln>
          </p:spPr>
          <p:txBody>
            <a:bodyPr lIns="45720" rIns="45720" anchor="ctr">
              <a:spAutoFit/>
            </a:bodyPr>
            <a:lstStyle/>
            <a:p>
              <a:endParaRPr lang="en-US"/>
            </a:p>
          </p:txBody>
        </p:sp>
        <p:cxnSp>
          <p:nvCxnSpPr>
            <p:cNvPr id="20643" name="AutoShape 282"/>
            <p:cNvCxnSpPr>
              <a:cxnSpLocks noChangeShapeType="1"/>
              <a:stCxn id="20489" idx="2"/>
              <a:endCxn id="20606" idx="1"/>
            </p:cNvCxnSpPr>
            <p:nvPr/>
          </p:nvCxnSpPr>
          <p:spPr bwMode="auto">
            <a:xfrm>
              <a:off x="408" y="1004"/>
              <a:ext cx="425" cy="252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 type="stealth" w="lg" len="lg"/>
            </a:ln>
          </p:spPr>
        </p:cxnSp>
        <p:cxnSp>
          <p:nvCxnSpPr>
            <p:cNvPr id="20644" name="AutoShape 283"/>
            <p:cNvCxnSpPr>
              <a:cxnSpLocks noChangeShapeType="1"/>
              <a:stCxn id="20489" idx="2"/>
              <a:endCxn id="20605" idx="1"/>
            </p:cNvCxnSpPr>
            <p:nvPr/>
          </p:nvCxnSpPr>
          <p:spPr bwMode="auto">
            <a:xfrm>
              <a:off x="408" y="1004"/>
              <a:ext cx="425" cy="516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 type="stealth" w="lg" len="lg"/>
            </a:ln>
          </p:spPr>
        </p:cxnSp>
        <p:cxnSp>
          <p:nvCxnSpPr>
            <p:cNvPr id="20645" name="AutoShape 284"/>
            <p:cNvCxnSpPr>
              <a:cxnSpLocks noChangeShapeType="1"/>
              <a:stCxn id="20489" idx="2"/>
              <a:endCxn id="20604" idx="1"/>
            </p:cNvCxnSpPr>
            <p:nvPr/>
          </p:nvCxnSpPr>
          <p:spPr bwMode="auto">
            <a:xfrm>
              <a:off x="408" y="1004"/>
              <a:ext cx="425" cy="781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 type="stealth" w="lg" len="lg"/>
            </a:ln>
          </p:spPr>
        </p:cxnSp>
        <p:sp>
          <p:nvSpPr>
            <p:cNvPr id="20646" name="Text Box 285"/>
            <p:cNvSpPr txBox="1">
              <a:spLocks noChangeArrowheads="1"/>
            </p:cNvSpPr>
            <p:nvPr/>
          </p:nvSpPr>
          <p:spPr bwMode="auto">
            <a:xfrm>
              <a:off x="3696" y="2400"/>
              <a:ext cx="1920" cy="557"/>
            </a:xfrm>
            <a:prstGeom prst="rect">
              <a:avLst/>
            </a:prstGeom>
            <a:solidFill>
              <a:schemeClr val="bg1"/>
            </a:solidFill>
            <a:ln w="15875" algn="ctr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 lIns="45720" rIns="45720" anchorCtr="1">
              <a:spAutoFit/>
            </a:bodyPr>
            <a:lstStyle/>
            <a:p>
              <a:pPr>
                <a:spcAft>
                  <a:spcPct val="30000"/>
                </a:spcAft>
              </a:pPr>
              <a:r>
                <a:rPr lang="en-US" sz="1700" b="1" i="1">
                  <a:latin typeface="Arial" charset="0"/>
                  <a:cs typeface="Arial" charset="0"/>
                </a:rPr>
                <a:t>When venous capacitance is increased CVP is lower at any level of CO.</a:t>
              </a:r>
            </a:p>
          </p:txBody>
        </p:sp>
        <p:sp>
          <p:nvSpPr>
            <p:cNvPr id="20647" name="Line 287"/>
            <p:cNvSpPr>
              <a:spLocks noChangeShapeType="1"/>
            </p:cNvSpPr>
            <p:nvPr/>
          </p:nvSpPr>
          <p:spPr bwMode="auto">
            <a:xfrm flipH="1">
              <a:off x="2592" y="2736"/>
              <a:ext cx="1104" cy="0"/>
            </a:xfrm>
            <a:prstGeom prst="line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 type="stealth" w="lg" len="lg"/>
            </a:ln>
          </p:spPr>
          <p:txBody>
            <a:bodyPr lIns="45720" rIns="45720" anchor="ctr">
              <a:spAutoFit/>
            </a:bodyPr>
            <a:lstStyle/>
            <a:p>
              <a:endParaRPr lang="en-US"/>
            </a:p>
          </p:txBody>
        </p:sp>
      </p:grp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2" name="Text Box 2"/>
          <p:cNvSpPr txBox="1">
            <a:spLocks noChangeArrowheads="1"/>
          </p:cNvSpPr>
          <p:nvPr/>
        </p:nvSpPr>
        <p:spPr bwMode="auto">
          <a:xfrm>
            <a:off x="304800" y="3352800"/>
            <a:ext cx="8686800" cy="3219450"/>
          </a:xfrm>
          <a:prstGeom prst="rect">
            <a:avLst/>
          </a:prstGeom>
          <a:solidFill>
            <a:schemeClr val="bg1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 lIns="45720" rIns="45720" anchor="ctr">
            <a:spAutoFit/>
          </a:bodyPr>
          <a:lstStyle/>
          <a:p>
            <a:pPr defTabSz="511175">
              <a:lnSpc>
                <a:spcPct val="120000"/>
              </a:lnSpc>
            </a:pPr>
            <a:r>
              <a:rPr lang="en-US" sz="1700">
                <a:latin typeface="Arial" charset="0"/>
                <a:cs typeface="Arial" charset="0"/>
              </a:rPr>
              <a:t>1) Steady state cardiac output = flow across arterioles = flow through veins</a:t>
            </a:r>
          </a:p>
          <a:p>
            <a:pPr defTabSz="511175">
              <a:lnSpc>
                <a:spcPct val="120000"/>
              </a:lnSpc>
            </a:pPr>
            <a:endParaRPr lang="en-US" sz="1700">
              <a:latin typeface="Arial" charset="0"/>
              <a:cs typeface="Arial" charset="0"/>
            </a:endParaRPr>
          </a:p>
          <a:p>
            <a:pPr defTabSz="511175">
              <a:lnSpc>
                <a:spcPct val="120000"/>
              </a:lnSpc>
            </a:pPr>
            <a:r>
              <a:rPr lang="en-US" sz="1700">
                <a:latin typeface="Arial" charset="0"/>
                <a:cs typeface="Arial" charset="0"/>
                <a:sym typeface="Symbol" pitchFamily="18" charset="2"/>
              </a:rPr>
              <a:t>2) If </a:t>
            </a:r>
            <a:r>
              <a:rPr lang="en-US" sz="1700" b="1">
                <a:latin typeface="Arial" charset="0"/>
                <a:cs typeface="Arial" charset="0"/>
                <a:sym typeface="Symbol" pitchFamily="18" charset="2"/>
              </a:rPr>
              <a:t></a:t>
            </a:r>
            <a:r>
              <a:rPr lang="en-US" sz="1700">
                <a:latin typeface="Arial" charset="0"/>
                <a:cs typeface="Arial" charset="0"/>
              </a:rPr>
              <a:t> TPR (arteriolar constriction) with no change in CO, then flow across resistance (Q</a:t>
            </a:r>
            <a:r>
              <a:rPr lang="en-US" sz="1700" baseline="-25000">
                <a:latin typeface="Arial" charset="0"/>
                <a:cs typeface="Arial" charset="0"/>
              </a:rPr>
              <a:t>R</a:t>
            </a:r>
            <a:r>
              <a:rPr lang="en-US" sz="1700">
                <a:latin typeface="Arial" charset="0"/>
                <a:cs typeface="Arial" charset="0"/>
              </a:rPr>
              <a:t>) decreases below CO, that is</a:t>
            </a:r>
            <a:r>
              <a:rPr lang="en-US" sz="1700">
                <a:latin typeface="Arial" charset="0"/>
                <a:cs typeface="Arial" charset="0"/>
                <a:sym typeface="Symbol" pitchFamily="18" charset="2"/>
              </a:rPr>
              <a:t>:</a:t>
            </a:r>
          </a:p>
          <a:p>
            <a:pPr defTabSz="511175">
              <a:lnSpc>
                <a:spcPct val="120000"/>
              </a:lnSpc>
            </a:pPr>
            <a:endParaRPr lang="en-US" sz="1700">
              <a:latin typeface="Arial" charset="0"/>
              <a:cs typeface="Arial" charset="0"/>
            </a:endParaRPr>
          </a:p>
          <a:p>
            <a:pPr defTabSz="511175">
              <a:lnSpc>
                <a:spcPct val="120000"/>
              </a:lnSpc>
            </a:pPr>
            <a:r>
              <a:rPr lang="en-US" sz="1700">
                <a:latin typeface="Arial" charset="0"/>
                <a:cs typeface="Arial" charset="0"/>
              </a:rPr>
              <a:t>3) The heart pumps blood into the arterial system (decreasing venous volume) so arterial pressure increases until Q</a:t>
            </a:r>
            <a:r>
              <a:rPr lang="en-US" sz="1700" baseline="-25000">
                <a:latin typeface="Arial" charset="0"/>
                <a:cs typeface="Arial" charset="0"/>
              </a:rPr>
              <a:t>R</a:t>
            </a:r>
            <a:r>
              <a:rPr lang="en-US" sz="1700">
                <a:latin typeface="Arial" charset="0"/>
                <a:cs typeface="Arial" charset="0"/>
              </a:rPr>
              <a:t> equals CO</a:t>
            </a:r>
          </a:p>
          <a:p>
            <a:pPr defTabSz="511175">
              <a:lnSpc>
                <a:spcPct val="120000"/>
              </a:lnSpc>
            </a:pPr>
            <a:endParaRPr lang="en-US" sz="1700">
              <a:latin typeface="Arial" charset="0"/>
              <a:cs typeface="Arial" charset="0"/>
            </a:endParaRPr>
          </a:p>
          <a:p>
            <a:pPr defTabSz="511175">
              <a:lnSpc>
                <a:spcPct val="120000"/>
              </a:lnSpc>
            </a:pPr>
            <a:r>
              <a:rPr lang="en-US" sz="1700">
                <a:latin typeface="Arial" charset="0"/>
                <a:cs typeface="Arial" charset="0"/>
              </a:rPr>
              <a:t>4) The steady state is restored but </a:t>
            </a:r>
            <a:r>
              <a:rPr lang="en-US" sz="1700" i="1">
                <a:latin typeface="Arial" charset="0"/>
                <a:cs typeface="Arial" charset="0"/>
              </a:rPr>
              <a:t>venous volume and therefore CVP are decreased</a:t>
            </a:r>
          </a:p>
          <a:p>
            <a:pPr defTabSz="511175">
              <a:lnSpc>
                <a:spcPct val="120000"/>
              </a:lnSpc>
            </a:pPr>
            <a:endParaRPr lang="en-US" sz="1700" i="1">
              <a:latin typeface="Arial" charset="0"/>
              <a:cs typeface="Arial" charset="0"/>
            </a:endParaRPr>
          </a:p>
        </p:txBody>
      </p:sp>
      <p:sp>
        <p:nvSpPr>
          <p:cNvPr id="4103" name="Rectangle 3"/>
          <p:cNvSpPr>
            <a:spLocks noGrp="1" noChangeArrowheads="1"/>
          </p:cNvSpPr>
          <p:nvPr>
            <p:ph type="title"/>
          </p:nvPr>
        </p:nvSpPr>
        <p:spPr>
          <a:xfrm>
            <a:off x="1143000" y="76200"/>
            <a:ext cx="6705600" cy="382588"/>
          </a:xfrm>
        </p:spPr>
        <p:txBody>
          <a:bodyPr anchorCtr="0"/>
          <a:lstStyle/>
          <a:p>
            <a:pPr algn="l" eaLnBrk="1" hangingPunct="1"/>
            <a:r>
              <a:rPr lang="en-US" b="1" i="1" smtClean="0"/>
              <a:t>An increase in TPR without a change in CO decreases CVP</a:t>
            </a:r>
          </a:p>
        </p:txBody>
      </p:sp>
      <p:graphicFrame>
        <p:nvGraphicFramePr>
          <p:cNvPr id="4098" name="Object 4"/>
          <p:cNvGraphicFramePr>
            <a:graphicFrameLocks noGrp="1" noChangeAspect="1"/>
          </p:cNvGraphicFramePr>
          <p:nvPr>
            <p:ph sz="half" idx="1"/>
          </p:nvPr>
        </p:nvGraphicFramePr>
        <p:xfrm>
          <a:off x="3532188" y="3714750"/>
          <a:ext cx="1801812" cy="365125"/>
        </p:xfrm>
        <a:graphic>
          <a:graphicData uri="http://schemas.openxmlformats.org/presentationml/2006/ole">
            <p:oleObj spid="_x0000_s4111" name="Equation" r:id="rId5" imgW="1066524" imgH="216061" progId="Equation.3">
              <p:embed/>
            </p:oleObj>
          </a:graphicData>
        </a:graphic>
      </p:graphicFrame>
      <p:graphicFrame>
        <p:nvGraphicFramePr>
          <p:cNvPr id="4099" name="Object 5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3532188" y="5510213"/>
          <a:ext cx="1143000" cy="373062"/>
        </p:xfrm>
        <a:graphic>
          <a:graphicData uri="http://schemas.openxmlformats.org/presentationml/2006/ole">
            <p:oleObj spid="_x0000_s4112" name="Equation" r:id="rId6" imgW="659910" imgH="215931" progId="Equation.3">
              <p:embed/>
            </p:oleObj>
          </a:graphicData>
        </a:graphic>
      </p:graphicFrame>
      <p:graphicFrame>
        <p:nvGraphicFramePr>
          <p:cNvPr id="4100" name="Object 32"/>
          <p:cNvGraphicFramePr>
            <a:graphicFrameLocks noGrp="1" noChangeAspect="1"/>
          </p:cNvGraphicFramePr>
          <p:nvPr>
            <p:ph sz="quarter" idx="3"/>
          </p:nvPr>
        </p:nvGraphicFramePr>
        <p:xfrm>
          <a:off x="3532188" y="4556125"/>
          <a:ext cx="1038225" cy="366713"/>
        </p:xfrm>
        <a:graphic>
          <a:graphicData uri="http://schemas.openxmlformats.org/presentationml/2006/ole">
            <p:oleObj spid="_x0000_s4113" name="Equation" r:id="rId7" imgW="609233" imgH="215931" progId="Equation.3">
              <p:embed/>
            </p:oleObj>
          </a:graphicData>
        </a:graphic>
      </p:graphicFrame>
      <p:graphicFrame>
        <p:nvGraphicFramePr>
          <p:cNvPr id="4101" name="Object 34"/>
          <p:cNvGraphicFramePr>
            <a:graphicFrameLocks noChangeAspect="1"/>
          </p:cNvGraphicFramePr>
          <p:nvPr/>
        </p:nvGraphicFramePr>
        <p:xfrm>
          <a:off x="3514725" y="6172200"/>
          <a:ext cx="1587500" cy="344488"/>
        </p:xfrm>
        <a:graphic>
          <a:graphicData uri="http://schemas.openxmlformats.org/presentationml/2006/ole">
            <p:oleObj spid="_x0000_s4114" name="Equation" r:id="rId8" imgW="1091221" imgH="215931" progId="Equation.3">
              <p:embed/>
            </p:oleObj>
          </a:graphicData>
        </a:graphic>
      </p:graphicFrame>
      <p:grpSp>
        <p:nvGrpSpPr>
          <p:cNvPr id="34" name="Group 33"/>
          <p:cNvGrpSpPr/>
          <p:nvPr/>
        </p:nvGrpSpPr>
        <p:grpSpPr>
          <a:xfrm>
            <a:off x="1524000" y="533400"/>
            <a:ext cx="5989638" cy="2728913"/>
            <a:chOff x="1524000" y="533400"/>
            <a:chExt cx="5989638" cy="2728913"/>
          </a:xfrm>
        </p:grpSpPr>
        <p:sp>
          <p:nvSpPr>
            <p:cNvPr id="4105" name="Text Box 21"/>
            <p:cNvSpPr txBox="1">
              <a:spLocks noChangeArrowheads="1"/>
            </p:cNvSpPr>
            <p:nvPr/>
          </p:nvSpPr>
          <p:spPr bwMode="auto">
            <a:xfrm>
              <a:off x="5943600" y="952500"/>
              <a:ext cx="1570038" cy="366713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45720" rIns="45720" anchor="ctr" anchorCtr="1">
              <a:spAutoFit/>
            </a:bodyPr>
            <a:lstStyle/>
            <a:p>
              <a:pPr defTabSz="511175"/>
              <a:r>
                <a:rPr lang="en-US" sz="1700">
                  <a:latin typeface="Arial" charset="0"/>
                  <a:cs typeface="Arial" charset="0"/>
                </a:rPr>
                <a:t>Arterial system</a:t>
              </a:r>
            </a:p>
          </p:txBody>
        </p:sp>
        <p:sp>
          <p:nvSpPr>
            <p:cNvPr id="4106" name="Text Box 22"/>
            <p:cNvSpPr txBox="1">
              <a:spLocks noChangeArrowheads="1"/>
            </p:cNvSpPr>
            <p:nvPr/>
          </p:nvSpPr>
          <p:spPr bwMode="auto">
            <a:xfrm>
              <a:off x="4038600" y="533400"/>
              <a:ext cx="1438275" cy="366713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45720" rIns="45720" anchor="ctr" anchorCtr="1">
              <a:spAutoFit/>
            </a:bodyPr>
            <a:lstStyle/>
            <a:p>
              <a:pPr defTabSz="511175"/>
              <a:r>
                <a:rPr lang="en-US" sz="1700">
                  <a:latin typeface="Arial" charset="0"/>
                  <a:cs typeface="Arial" charset="0"/>
                </a:rPr>
                <a:t>Heart &amp; lungs</a:t>
              </a:r>
            </a:p>
          </p:txBody>
        </p:sp>
        <p:sp>
          <p:nvSpPr>
            <p:cNvPr id="4107" name="Text Box 23"/>
            <p:cNvSpPr txBox="1">
              <a:spLocks noChangeArrowheads="1"/>
            </p:cNvSpPr>
            <p:nvPr/>
          </p:nvSpPr>
          <p:spPr bwMode="auto">
            <a:xfrm>
              <a:off x="1524000" y="762000"/>
              <a:ext cx="1646238" cy="366713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45720" rIns="45720" anchor="ctr" anchorCtr="1">
              <a:spAutoFit/>
            </a:bodyPr>
            <a:lstStyle/>
            <a:p>
              <a:pPr defTabSz="511175"/>
              <a:r>
                <a:rPr lang="en-US" sz="1700">
                  <a:latin typeface="Arial" charset="0"/>
                  <a:cs typeface="Arial" charset="0"/>
                </a:rPr>
                <a:t>Venous system</a:t>
              </a:r>
            </a:p>
          </p:txBody>
        </p:sp>
        <p:sp>
          <p:nvSpPr>
            <p:cNvPr id="4108" name="Text Box 24"/>
            <p:cNvSpPr txBox="1">
              <a:spLocks noChangeArrowheads="1"/>
            </p:cNvSpPr>
            <p:nvPr/>
          </p:nvSpPr>
          <p:spPr bwMode="auto">
            <a:xfrm>
              <a:off x="5334000" y="2667000"/>
              <a:ext cx="1676400" cy="366713"/>
            </a:xfrm>
            <a:prstGeom prst="rect">
              <a:avLst/>
            </a:prstGeom>
            <a:solidFill>
              <a:schemeClr val="bg1"/>
            </a:solidFill>
            <a:ln w="15875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45720" rIns="45720" anchor="ctr">
              <a:spAutoFit/>
            </a:bodyPr>
            <a:lstStyle/>
            <a:p>
              <a:pPr defTabSz="511175"/>
              <a:r>
                <a:rPr lang="en-US" sz="1700">
                  <a:latin typeface="Arial" charset="0"/>
                  <a:cs typeface="Arial" charset="0"/>
                </a:rPr>
                <a:t>TPR (arterioles)</a:t>
              </a:r>
            </a:p>
          </p:txBody>
        </p:sp>
        <p:sp>
          <p:nvSpPr>
            <p:cNvPr id="4109" name="Text Box 25"/>
            <p:cNvSpPr txBox="1">
              <a:spLocks noChangeArrowheads="1"/>
            </p:cNvSpPr>
            <p:nvPr/>
          </p:nvSpPr>
          <p:spPr bwMode="auto">
            <a:xfrm>
              <a:off x="4343400" y="2895600"/>
              <a:ext cx="457200" cy="366713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 lIns="45720" rIns="45720" anchor="ctr">
              <a:spAutoFit/>
            </a:bodyPr>
            <a:lstStyle/>
            <a:p>
              <a:pPr algn="ctr"/>
              <a:r>
                <a:rPr lang="en-US" sz="1700">
                  <a:latin typeface="Arial" charset="0"/>
                </a:rPr>
                <a:t>Q</a:t>
              </a:r>
              <a:r>
                <a:rPr lang="en-US" sz="1700" baseline="-25000">
                  <a:latin typeface="Arial" charset="0"/>
                </a:rPr>
                <a:t>R</a:t>
              </a:r>
            </a:p>
          </p:txBody>
        </p:sp>
        <p:sp>
          <p:nvSpPr>
            <p:cNvPr id="4110" name="Text Box 26"/>
            <p:cNvSpPr txBox="1">
              <a:spLocks noChangeArrowheads="1"/>
            </p:cNvSpPr>
            <p:nvPr/>
          </p:nvSpPr>
          <p:spPr bwMode="auto">
            <a:xfrm>
              <a:off x="1981200" y="1600200"/>
              <a:ext cx="444500" cy="366713"/>
            </a:xfrm>
            <a:prstGeom prst="rect">
              <a:avLst/>
            </a:prstGeom>
            <a:solidFill>
              <a:schemeClr val="bg1"/>
            </a:solidFill>
            <a:ln w="15875" algn="ctr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 lIns="45720" rIns="45720" anchor="ctr">
              <a:spAutoFit/>
            </a:bodyPr>
            <a:lstStyle/>
            <a:p>
              <a:pPr algn="ctr"/>
              <a:r>
                <a:rPr lang="en-US" sz="1700">
                  <a:latin typeface="Arial" charset="0"/>
                </a:rPr>
                <a:t>Q</a:t>
              </a:r>
              <a:r>
                <a:rPr lang="en-US" sz="1700" baseline="-25000">
                  <a:latin typeface="Arial" charset="0"/>
                </a:rPr>
                <a:t>V</a:t>
              </a:r>
            </a:p>
          </p:txBody>
        </p:sp>
        <p:sp>
          <p:nvSpPr>
            <p:cNvPr id="4111" name="Text Box 27"/>
            <p:cNvSpPr txBox="1">
              <a:spLocks noChangeArrowheads="1"/>
            </p:cNvSpPr>
            <p:nvPr/>
          </p:nvSpPr>
          <p:spPr bwMode="auto">
            <a:xfrm>
              <a:off x="6400800" y="1600200"/>
              <a:ext cx="457200" cy="366713"/>
            </a:xfrm>
            <a:prstGeom prst="rect">
              <a:avLst/>
            </a:prstGeom>
            <a:solidFill>
              <a:schemeClr val="bg1"/>
            </a:solidFill>
            <a:ln w="15875" algn="ctr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 lIns="45720" rIns="45720" anchor="ctr">
              <a:spAutoFit/>
            </a:bodyPr>
            <a:lstStyle/>
            <a:p>
              <a:pPr algn="ctr"/>
              <a:r>
                <a:rPr lang="en-US" sz="1700">
                  <a:latin typeface="Arial" charset="0"/>
                </a:rPr>
                <a:t>CO</a:t>
              </a:r>
            </a:p>
          </p:txBody>
        </p:sp>
        <p:cxnSp>
          <p:nvCxnSpPr>
            <p:cNvPr id="4115" name="AutoShape 8"/>
            <p:cNvCxnSpPr>
              <a:cxnSpLocks noChangeShapeType="1"/>
              <a:stCxn id="4106" idx="2"/>
              <a:endCxn id="4119" idx="7"/>
            </p:cNvCxnSpPr>
            <p:nvPr/>
          </p:nvCxnSpPr>
          <p:spPr bwMode="auto">
            <a:xfrm flipH="1">
              <a:off x="4715774" y="908050"/>
              <a:ext cx="243966" cy="226816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 type="stealth" w="lg" len="lg"/>
            </a:ln>
          </p:spPr>
        </p:cxnSp>
        <p:grpSp>
          <p:nvGrpSpPr>
            <p:cNvPr id="4116" name="Group 37"/>
            <p:cNvGrpSpPr>
              <a:grpSpLocks/>
            </p:cNvGrpSpPr>
            <p:nvPr/>
          </p:nvGrpSpPr>
          <p:grpSpPr bwMode="auto">
            <a:xfrm>
              <a:off x="4810125" y="1308845"/>
              <a:ext cx="1285875" cy="1145680"/>
              <a:chOff x="2982" y="883"/>
              <a:chExt cx="954" cy="889"/>
            </a:xfrm>
          </p:grpSpPr>
          <p:sp>
            <p:nvSpPr>
              <p:cNvPr id="4127" name="AutoShape 13"/>
              <p:cNvSpPr>
                <a:spLocks/>
              </p:cNvSpPr>
              <p:nvPr/>
            </p:nvSpPr>
            <p:spPr bwMode="auto">
              <a:xfrm>
                <a:off x="2982" y="883"/>
                <a:ext cx="954" cy="889"/>
              </a:xfrm>
              <a:prstGeom prst="rightBracket">
                <a:avLst>
                  <a:gd name="adj" fmla="val 8333"/>
                </a:avLst>
              </a:prstGeom>
              <a:solidFill>
                <a:srgbClr val="FF0066"/>
              </a:solidFill>
              <a:ln w="158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4128" name="AutoShape 14"/>
              <p:cNvSpPr>
                <a:spLocks/>
              </p:cNvSpPr>
              <p:nvPr/>
            </p:nvSpPr>
            <p:spPr bwMode="auto">
              <a:xfrm>
                <a:off x="2982" y="1031"/>
                <a:ext cx="852" cy="593"/>
              </a:xfrm>
              <a:prstGeom prst="rightBracket">
                <a:avLst>
                  <a:gd name="adj" fmla="val 8333"/>
                </a:avLst>
              </a:prstGeom>
              <a:solidFill>
                <a:schemeClr val="bg2"/>
              </a:solidFill>
              <a:ln w="158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45720" rIns="45720" anchor="ctr">
                <a:spAutoFit/>
              </a:bodyPr>
              <a:lstStyle/>
              <a:p>
                <a:endParaRPr lang="en-US"/>
              </a:p>
            </p:txBody>
          </p:sp>
        </p:grpSp>
        <p:sp>
          <p:nvSpPr>
            <p:cNvPr id="4117" name="AutoShape 16"/>
            <p:cNvSpPr>
              <a:spLocks/>
            </p:cNvSpPr>
            <p:nvPr/>
          </p:nvSpPr>
          <p:spPr bwMode="auto">
            <a:xfrm rot="5400000">
              <a:off x="4496509" y="2074528"/>
              <a:ext cx="136605" cy="403015"/>
            </a:xfrm>
            <a:prstGeom prst="rightBracket">
              <a:avLst>
                <a:gd name="adj" fmla="val 23506"/>
              </a:avLst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</p:spPr>
          <p:txBody>
            <a:bodyPr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4118" name="AutoShape 17"/>
            <p:cNvSpPr>
              <a:spLocks/>
            </p:cNvSpPr>
            <p:nvPr/>
          </p:nvSpPr>
          <p:spPr bwMode="auto">
            <a:xfrm rot="16200000" flipV="1">
              <a:off x="4496509" y="2347739"/>
              <a:ext cx="136605" cy="403015"/>
            </a:xfrm>
            <a:prstGeom prst="rightBracket">
              <a:avLst>
                <a:gd name="adj" fmla="val 23506"/>
              </a:avLst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</p:spPr>
          <p:txBody>
            <a:bodyPr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4119" name="Oval 19"/>
            <p:cNvSpPr>
              <a:spLocks noChangeArrowheads="1"/>
            </p:cNvSpPr>
            <p:nvPr/>
          </p:nvSpPr>
          <p:spPr bwMode="auto">
            <a:xfrm>
              <a:off x="4334324" y="1061409"/>
              <a:ext cx="447495" cy="545132"/>
            </a:xfrm>
            <a:prstGeom prst="ellipse">
              <a:avLst/>
            </a:prstGeom>
            <a:solidFill>
              <a:schemeClr val="bg1"/>
            </a:solidFill>
            <a:ln w="15875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4120" name="AutoShape 20"/>
            <p:cNvSpPr>
              <a:spLocks noChangeArrowheads="1"/>
            </p:cNvSpPr>
            <p:nvPr/>
          </p:nvSpPr>
          <p:spPr bwMode="auto">
            <a:xfrm>
              <a:off x="4378804" y="1225077"/>
              <a:ext cx="358535" cy="217795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411 w 21600"/>
                <a:gd name="T13" fmla="*/ 5368 h 21600"/>
                <a:gd name="T14" fmla="*/ 18920 w 21600"/>
                <a:gd name="T15" fmla="*/ 1623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close/>
                </a:path>
              </a:pathLst>
            </a:custGeom>
            <a:solidFill>
              <a:schemeClr val="bg1"/>
            </a:solidFill>
            <a:ln w="1587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4121" name="Line 28"/>
            <p:cNvSpPr>
              <a:spLocks noChangeShapeType="1"/>
            </p:cNvSpPr>
            <p:nvPr/>
          </p:nvSpPr>
          <p:spPr bwMode="auto">
            <a:xfrm flipH="1">
              <a:off x="4323541" y="2743200"/>
              <a:ext cx="452887" cy="0"/>
            </a:xfrm>
            <a:prstGeom prst="line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 type="stealth" w="lg" len="lg"/>
            </a:ln>
          </p:spPr>
          <p:txBody>
            <a:bodyPr lIns="45720" rIns="45720" anchor="ctr">
              <a:spAutoFit/>
            </a:bodyPr>
            <a:lstStyle/>
            <a:p>
              <a:endParaRPr lang="en-US"/>
            </a:p>
          </p:txBody>
        </p:sp>
        <p:grpSp>
          <p:nvGrpSpPr>
            <p:cNvPr id="4122" name="Group 36"/>
            <p:cNvGrpSpPr>
              <a:grpSpLocks/>
            </p:cNvGrpSpPr>
            <p:nvPr/>
          </p:nvGrpSpPr>
          <p:grpSpPr bwMode="auto">
            <a:xfrm>
              <a:off x="2667000" y="1118113"/>
              <a:ext cx="1653846" cy="1527144"/>
              <a:chOff x="1392" y="735"/>
              <a:chExt cx="1227" cy="1185"/>
            </a:xfrm>
          </p:grpSpPr>
          <p:sp>
            <p:nvSpPr>
              <p:cNvPr id="4124" name="AutoShape 10"/>
              <p:cNvSpPr>
                <a:spLocks/>
              </p:cNvSpPr>
              <p:nvPr/>
            </p:nvSpPr>
            <p:spPr bwMode="auto">
              <a:xfrm flipH="1">
                <a:off x="1488" y="735"/>
                <a:ext cx="1131" cy="1185"/>
              </a:xfrm>
              <a:prstGeom prst="rightBracket">
                <a:avLst>
                  <a:gd name="adj" fmla="val 8731"/>
                </a:avLst>
              </a:prstGeom>
              <a:solidFill>
                <a:srgbClr val="99CCFF"/>
              </a:solidFill>
              <a:ln w="158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4125" name="AutoShape 11"/>
              <p:cNvSpPr>
                <a:spLocks/>
              </p:cNvSpPr>
              <p:nvPr/>
            </p:nvSpPr>
            <p:spPr bwMode="auto">
              <a:xfrm flipH="1">
                <a:off x="1767" y="1031"/>
                <a:ext cx="852" cy="593"/>
              </a:xfrm>
              <a:prstGeom prst="rightBracket">
                <a:avLst>
                  <a:gd name="adj" fmla="val 8333"/>
                </a:avLst>
              </a:prstGeom>
              <a:solidFill>
                <a:schemeClr val="bg2"/>
              </a:solidFill>
              <a:ln w="158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4126" name="Line 29"/>
              <p:cNvSpPr>
                <a:spLocks noChangeShapeType="1"/>
              </p:cNvSpPr>
              <p:nvPr/>
            </p:nvSpPr>
            <p:spPr bwMode="auto">
              <a:xfrm rot="5400000" flipH="1">
                <a:off x="1224" y="1248"/>
                <a:ext cx="336" cy="0"/>
              </a:xfrm>
              <a:prstGeom prst="line">
                <a:avLst/>
              </a:prstGeom>
              <a:noFill/>
              <a:ln w="15875">
                <a:solidFill>
                  <a:srgbClr val="000000"/>
                </a:solidFill>
                <a:round/>
                <a:headEnd/>
                <a:tailEnd type="stealth" w="lg" len="lg"/>
              </a:ln>
            </p:spPr>
            <p:txBody>
              <a:bodyPr lIns="45720" rIns="45720" anchor="ctr">
                <a:spAutoFit/>
              </a:bodyPr>
              <a:lstStyle/>
              <a:p>
                <a:endParaRPr lang="en-US"/>
              </a:p>
            </p:txBody>
          </p:sp>
        </p:grpSp>
        <p:sp>
          <p:nvSpPr>
            <p:cNvPr id="4123" name="Line 30"/>
            <p:cNvSpPr>
              <a:spLocks noChangeShapeType="1"/>
            </p:cNvSpPr>
            <p:nvPr/>
          </p:nvSpPr>
          <p:spPr bwMode="auto">
            <a:xfrm>
              <a:off x="4316802" y="1678710"/>
              <a:ext cx="452887" cy="0"/>
            </a:xfrm>
            <a:prstGeom prst="line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 type="stealth" w="lg" len="lg"/>
            </a:ln>
          </p:spPr>
          <p:txBody>
            <a:bodyPr lIns="45720" rIns="45720" anchor="ctr">
              <a:spAutoFit/>
            </a:bodyPr>
            <a:lstStyle/>
            <a:p>
              <a:endParaRPr lang="en-US"/>
            </a:p>
          </p:txBody>
        </p:sp>
        <p:cxnSp>
          <p:nvCxnSpPr>
            <p:cNvPr id="4113" name="AutoShape 31"/>
            <p:cNvCxnSpPr>
              <a:cxnSpLocks noChangeShapeType="1"/>
              <a:stCxn id="4108" idx="1"/>
              <a:endCxn id="4118" idx="2"/>
            </p:cNvCxnSpPr>
            <p:nvPr/>
          </p:nvCxnSpPr>
          <p:spPr bwMode="auto">
            <a:xfrm flipH="1" flipV="1">
              <a:off x="4564811" y="2480944"/>
              <a:ext cx="769189" cy="369413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 type="stealth" w="lg" len="lg"/>
            </a:ln>
          </p:spPr>
        </p:cxnSp>
        <p:sp>
          <p:nvSpPr>
            <p:cNvPr id="4114" name="Line 39"/>
            <p:cNvSpPr>
              <a:spLocks noChangeShapeType="1"/>
            </p:cNvSpPr>
            <p:nvPr/>
          </p:nvSpPr>
          <p:spPr bwMode="auto">
            <a:xfrm>
              <a:off x="6248400" y="1524000"/>
              <a:ext cx="0" cy="457200"/>
            </a:xfrm>
            <a:prstGeom prst="line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 type="stealth" w="lg" len="lg"/>
            </a:ln>
          </p:spPr>
          <p:txBody>
            <a:bodyPr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33" name="Rectangle 32"/>
            <p:cNvSpPr/>
            <p:nvPr/>
          </p:nvSpPr>
          <p:spPr bwMode="auto">
            <a:xfrm>
              <a:off x="4381931" y="2357777"/>
              <a:ext cx="365760" cy="109728"/>
            </a:xfrm>
            <a:prstGeom prst="rect">
              <a:avLst/>
            </a:prstGeom>
            <a:solidFill>
              <a:srgbClr val="FF99FF"/>
            </a:solidFill>
            <a:ln w="1587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stealth" w="lg" len="lg"/>
            </a:ln>
            <a:effectLst/>
          </p:spPr>
          <p:txBody>
            <a:bodyPr vert="horz" wrap="square" lIns="45720" tIns="45720" rIns="4572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</p:spTree>
    <p:custDataLst>
      <p:tags r:id="rId2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1600200" y="152400"/>
            <a:ext cx="5867400" cy="438259"/>
          </a:xfrm>
        </p:spPr>
        <p:txBody>
          <a:bodyPr/>
          <a:lstStyle/>
          <a:p>
            <a:pPr eaLnBrk="1" hangingPunct="1"/>
            <a:r>
              <a:rPr lang="en-US" b="1" dirty="0" smtClean="0"/>
              <a:t>3c. Changes in TPR &amp; the vascular function curve</a:t>
            </a:r>
          </a:p>
        </p:txBody>
      </p:sp>
      <p:sp>
        <p:nvSpPr>
          <p:cNvPr id="21712" name="Text Box 247"/>
          <p:cNvSpPr txBox="1">
            <a:spLocks noChangeArrowheads="1"/>
          </p:cNvSpPr>
          <p:nvPr/>
        </p:nvSpPr>
        <p:spPr bwMode="auto">
          <a:xfrm>
            <a:off x="4572000" y="895350"/>
            <a:ext cx="4191000" cy="960438"/>
          </a:xfrm>
          <a:prstGeom prst="rect">
            <a:avLst/>
          </a:prstGeom>
          <a:solidFill>
            <a:schemeClr val="bg1"/>
          </a:solidFill>
          <a:ln w="15875">
            <a:solidFill>
              <a:srgbClr val="000000"/>
            </a:solidFill>
            <a:miter lim="800000"/>
            <a:headEnd/>
            <a:tailEnd type="none" w="lg" len="lg"/>
          </a:ln>
        </p:spPr>
        <p:txBody>
          <a:bodyPr lIns="45720" rIns="45720" anchor="ctr">
            <a:spAutoFit/>
          </a:bodyPr>
          <a:lstStyle/>
          <a:p>
            <a:pPr>
              <a:lnSpc>
                <a:spcPct val="110000"/>
              </a:lnSpc>
              <a:spcAft>
                <a:spcPct val="20000"/>
              </a:spcAft>
            </a:pPr>
            <a:r>
              <a:rPr lang="en-US" sz="1700">
                <a:latin typeface="Arial" charset="0"/>
                <a:cs typeface="Arial" charset="0"/>
              </a:rPr>
              <a:t>The arterioles contain only a small fraction of the total blood volume so changes in TPR have only a small effect on MCFP</a:t>
            </a:r>
          </a:p>
        </p:txBody>
      </p:sp>
      <p:grpSp>
        <p:nvGrpSpPr>
          <p:cNvPr id="218" name="Group 217"/>
          <p:cNvGrpSpPr/>
          <p:nvPr/>
        </p:nvGrpSpPr>
        <p:grpSpPr>
          <a:xfrm>
            <a:off x="381793" y="1143000"/>
            <a:ext cx="8686007" cy="5446713"/>
            <a:chOff x="381793" y="1143000"/>
            <a:chExt cx="8686007" cy="5446713"/>
          </a:xfrm>
        </p:grpSpPr>
        <p:sp>
          <p:nvSpPr>
            <p:cNvPr id="21508" name="Line 10"/>
            <p:cNvSpPr>
              <a:spLocks noChangeShapeType="1"/>
            </p:cNvSpPr>
            <p:nvPr/>
          </p:nvSpPr>
          <p:spPr bwMode="auto">
            <a:xfrm>
              <a:off x="1328738" y="1382713"/>
              <a:ext cx="1588" cy="4606925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09" name="Line 11"/>
            <p:cNvSpPr>
              <a:spLocks noChangeShapeType="1"/>
            </p:cNvSpPr>
            <p:nvPr/>
          </p:nvSpPr>
          <p:spPr bwMode="auto">
            <a:xfrm>
              <a:off x="1268413" y="5989638"/>
              <a:ext cx="60325" cy="15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21510" name="Line 12"/>
            <p:cNvSpPr>
              <a:spLocks noChangeShapeType="1"/>
            </p:cNvSpPr>
            <p:nvPr/>
          </p:nvSpPr>
          <p:spPr bwMode="auto">
            <a:xfrm>
              <a:off x="1268413" y="5489575"/>
              <a:ext cx="60325" cy="15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21511" name="Line 13"/>
            <p:cNvSpPr>
              <a:spLocks noChangeShapeType="1"/>
            </p:cNvSpPr>
            <p:nvPr/>
          </p:nvSpPr>
          <p:spPr bwMode="auto">
            <a:xfrm>
              <a:off x="1268413" y="4987925"/>
              <a:ext cx="60325" cy="15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21512" name="Line 14"/>
            <p:cNvSpPr>
              <a:spLocks noChangeShapeType="1"/>
            </p:cNvSpPr>
            <p:nvPr/>
          </p:nvSpPr>
          <p:spPr bwMode="auto">
            <a:xfrm>
              <a:off x="1268413" y="4487863"/>
              <a:ext cx="60325" cy="15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21513" name="Line 15"/>
            <p:cNvSpPr>
              <a:spLocks noChangeShapeType="1"/>
            </p:cNvSpPr>
            <p:nvPr/>
          </p:nvSpPr>
          <p:spPr bwMode="auto">
            <a:xfrm>
              <a:off x="1268413" y="3987800"/>
              <a:ext cx="60325" cy="15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21514" name="Line 16"/>
            <p:cNvSpPr>
              <a:spLocks noChangeShapeType="1"/>
            </p:cNvSpPr>
            <p:nvPr/>
          </p:nvSpPr>
          <p:spPr bwMode="auto">
            <a:xfrm>
              <a:off x="1268413" y="3487738"/>
              <a:ext cx="60325" cy="15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21515" name="Line 17"/>
            <p:cNvSpPr>
              <a:spLocks noChangeShapeType="1"/>
            </p:cNvSpPr>
            <p:nvPr/>
          </p:nvSpPr>
          <p:spPr bwMode="auto">
            <a:xfrm>
              <a:off x="1268413" y="2987675"/>
              <a:ext cx="60325" cy="15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21516" name="Line 18"/>
            <p:cNvSpPr>
              <a:spLocks noChangeShapeType="1"/>
            </p:cNvSpPr>
            <p:nvPr/>
          </p:nvSpPr>
          <p:spPr bwMode="auto">
            <a:xfrm>
              <a:off x="1268413" y="2486025"/>
              <a:ext cx="60325" cy="15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21517" name="Line 19"/>
            <p:cNvSpPr>
              <a:spLocks noChangeShapeType="1"/>
            </p:cNvSpPr>
            <p:nvPr/>
          </p:nvSpPr>
          <p:spPr bwMode="auto">
            <a:xfrm>
              <a:off x="1268413" y="1985963"/>
              <a:ext cx="60325" cy="15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21518" name="Line 20"/>
            <p:cNvSpPr>
              <a:spLocks noChangeShapeType="1"/>
            </p:cNvSpPr>
            <p:nvPr/>
          </p:nvSpPr>
          <p:spPr bwMode="auto">
            <a:xfrm>
              <a:off x="1268413" y="1485900"/>
              <a:ext cx="60325" cy="1588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19" name="Line 21"/>
            <p:cNvSpPr>
              <a:spLocks noChangeShapeType="1"/>
            </p:cNvSpPr>
            <p:nvPr/>
          </p:nvSpPr>
          <p:spPr bwMode="auto">
            <a:xfrm>
              <a:off x="1328738" y="5489575"/>
              <a:ext cx="6754813" cy="1588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20" name="Line 22"/>
            <p:cNvSpPr>
              <a:spLocks noChangeShapeType="1"/>
            </p:cNvSpPr>
            <p:nvPr/>
          </p:nvSpPr>
          <p:spPr bwMode="auto">
            <a:xfrm flipV="1">
              <a:off x="1328738" y="5489575"/>
              <a:ext cx="1588" cy="6032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21521" name="Line 23"/>
            <p:cNvSpPr>
              <a:spLocks noChangeShapeType="1"/>
            </p:cNvSpPr>
            <p:nvPr/>
          </p:nvSpPr>
          <p:spPr bwMode="auto">
            <a:xfrm flipV="1">
              <a:off x="2147888" y="5489575"/>
              <a:ext cx="1588" cy="60325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22" name="Line 24"/>
            <p:cNvSpPr>
              <a:spLocks noChangeShapeType="1"/>
            </p:cNvSpPr>
            <p:nvPr/>
          </p:nvSpPr>
          <p:spPr bwMode="auto">
            <a:xfrm flipV="1">
              <a:off x="2976563" y="5489575"/>
              <a:ext cx="1588" cy="60325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23" name="Line 25"/>
            <p:cNvSpPr>
              <a:spLocks noChangeShapeType="1"/>
            </p:cNvSpPr>
            <p:nvPr/>
          </p:nvSpPr>
          <p:spPr bwMode="auto">
            <a:xfrm flipV="1">
              <a:off x="3795713" y="5489575"/>
              <a:ext cx="1588" cy="60325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24" name="Line 26"/>
            <p:cNvSpPr>
              <a:spLocks noChangeShapeType="1"/>
            </p:cNvSpPr>
            <p:nvPr/>
          </p:nvSpPr>
          <p:spPr bwMode="auto">
            <a:xfrm flipV="1">
              <a:off x="4624388" y="5489575"/>
              <a:ext cx="1588" cy="60325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25" name="Line 27"/>
            <p:cNvSpPr>
              <a:spLocks noChangeShapeType="1"/>
            </p:cNvSpPr>
            <p:nvPr/>
          </p:nvSpPr>
          <p:spPr bwMode="auto">
            <a:xfrm flipV="1">
              <a:off x="5443538" y="5489575"/>
              <a:ext cx="1588" cy="60325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26" name="Line 28"/>
            <p:cNvSpPr>
              <a:spLocks noChangeShapeType="1"/>
            </p:cNvSpPr>
            <p:nvPr/>
          </p:nvSpPr>
          <p:spPr bwMode="auto">
            <a:xfrm flipV="1">
              <a:off x="6272213" y="5489575"/>
              <a:ext cx="1588" cy="60325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27" name="Line 29"/>
            <p:cNvSpPr>
              <a:spLocks noChangeShapeType="1"/>
            </p:cNvSpPr>
            <p:nvPr/>
          </p:nvSpPr>
          <p:spPr bwMode="auto">
            <a:xfrm flipV="1">
              <a:off x="7091363" y="5489575"/>
              <a:ext cx="1588" cy="60325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28" name="Line 30"/>
            <p:cNvSpPr>
              <a:spLocks noChangeShapeType="1"/>
            </p:cNvSpPr>
            <p:nvPr/>
          </p:nvSpPr>
          <p:spPr bwMode="auto">
            <a:xfrm flipV="1">
              <a:off x="7920038" y="5489575"/>
              <a:ext cx="1588" cy="60325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29" name="Line 31"/>
            <p:cNvSpPr>
              <a:spLocks noChangeShapeType="1"/>
            </p:cNvSpPr>
            <p:nvPr/>
          </p:nvSpPr>
          <p:spPr bwMode="auto">
            <a:xfrm>
              <a:off x="1328738" y="1985963"/>
              <a:ext cx="5762625" cy="3503613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31" name="Rectangle 33"/>
            <p:cNvSpPr>
              <a:spLocks noChangeArrowheads="1"/>
            </p:cNvSpPr>
            <p:nvPr/>
          </p:nvSpPr>
          <p:spPr bwMode="auto">
            <a:xfrm>
              <a:off x="976313" y="5843588"/>
              <a:ext cx="258763" cy="314325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45720" rIns="45720" anchor="ctr"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  <a:latin typeface="Arial" charset="0"/>
                </a:rPr>
                <a:t>-1</a:t>
              </a:r>
            </a:p>
          </p:txBody>
        </p:sp>
        <p:sp>
          <p:nvSpPr>
            <p:cNvPr id="21532" name="Rectangle 34"/>
            <p:cNvSpPr>
              <a:spLocks noChangeArrowheads="1"/>
            </p:cNvSpPr>
            <p:nvPr/>
          </p:nvSpPr>
          <p:spPr bwMode="auto">
            <a:xfrm>
              <a:off x="976313" y="5343525"/>
              <a:ext cx="200025" cy="314325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45720" rIns="45720" anchor="ctr"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  <a:latin typeface="Arial" charset="0"/>
                </a:rPr>
                <a:t>0</a:t>
              </a:r>
            </a:p>
          </p:txBody>
        </p:sp>
        <p:sp>
          <p:nvSpPr>
            <p:cNvPr id="21533" name="Rectangle 35"/>
            <p:cNvSpPr>
              <a:spLocks noChangeArrowheads="1"/>
            </p:cNvSpPr>
            <p:nvPr/>
          </p:nvSpPr>
          <p:spPr bwMode="auto">
            <a:xfrm>
              <a:off x="976313" y="4843463"/>
              <a:ext cx="200025" cy="314325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45720" rIns="45720" anchor="ctr"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  <a:latin typeface="Arial" charset="0"/>
                </a:rPr>
                <a:t>1</a:t>
              </a:r>
            </a:p>
          </p:txBody>
        </p:sp>
        <p:sp>
          <p:nvSpPr>
            <p:cNvPr id="21534" name="Rectangle 36"/>
            <p:cNvSpPr>
              <a:spLocks noChangeArrowheads="1"/>
            </p:cNvSpPr>
            <p:nvPr/>
          </p:nvSpPr>
          <p:spPr bwMode="auto">
            <a:xfrm>
              <a:off x="976313" y="4341813"/>
              <a:ext cx="200025" cy="314325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45720" rIns="45720" anchor="ctr"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  <a:latin typeface="Arial" charset="0"/>
                </a:rPr>
                <a:t>2</a:t>
              </a:r>
            </a:p>
          </p:txBody>
        </p:sp>
        <p:sp>
          <p:nvSpPr>
            <p:cNvPr id="21535" name="Rectangle 37"/>
            <p:cNvSpPr>
              <a:spLocks noChangeArrowheads="1"/>
            </p:cNvSpPr>
            <p:nvPr/>
          </p:nvSpPr>
          <p:spPr bwMode="auto">
            <a:xfrm>
              <a:off x="976313" y="3841750"/>
              <a:ext cx="200025" cy="314325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45720" rIns="45720" anchor="ctr"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  <a:latin typeface="Arial" charset="0"/>
                </a:rPr>
                <a:t>3</a:t>
              </a:r>
            </a:p>
          </p:txBody>
        </p:sp>
        <p:sp>
          <p:nvSpPr>
            <p:cNvPr id="21536" name="Rectangle 38"/>
            <p:cNvSpPr>
              <a:spLocks noChangeArrowheads="1"/>
            </p:cNvSpPr>
            <p:nvPr/>
          </p:nvSpPr>
          <p:spPr bwMode="auto">
            <a:xfrm>
              <a:off x="976313" y="3341688"/>
              <a:ext cx="200025" cy="314325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45720" rIns="45720" anchor="ctr"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  <a:latin typeface="Arial" charset="0"/>
                </a:rPr>
                <a:t>4</a:t>
              </a:r>
            </a:p>
          </p:txBody>
        </p:sp>
        <p:sp>
          <p:nvSpPr>
            <p:cNvPr id="21537" name="Rectangle 39"/>
            <p:cNvSpPr>
              <a:spLocks noChangeArrowheads="1"/>
            </p:cNvSpPr>
            <p:nvPr/>
          </p:nvSpPr>
          <p:spPr bwMode="auto">
            <a:xfrm>
              <a:off x="976313" y="2841625"/>
              <a:ext cx="200025" cy="314325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45720" rIns="45720" anchor="ctr"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  <a:latin typeface="Arial" charset="0"/>
                </a:rPr>
                <a:t>5</a:t>
              </a:r>
            </a:p>
          </p:txBody>
        </p:sp>
        <p:sp>
          <p:nvSpPr>
            <p:cNvPr id="21538" name="Rectangle 40"/>
            <p:cNvSpPr>
              <a:spLocks noChangeArrowheads="1"/>
            </p:cNvSpPr>
            <p:nvPr/>
          </p:nvSpPr>
          <p:spPr bwMode="auto">
            <a:xfrm>
              <a:off x="976313" y="2341563"/>
              <a:ext cx="200025" cy="314325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45720" rIns="45720" anchor="ctr"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  <a:latin typeface="Arial" charset="0"/>
                </a:rPr>
                <a:t>6</a:t>
              </a:r>
            </a:p>
          </p:txBody>
        </p:sp>
        <p:sp>
          <p:nvSpPr>
            <p:cNvPr id="21539" name="Rectangle 41"/>
            <p:cNvSpPr>
              <a:spLocks noChangeArrowheads="1"/>
            </p:cNvSpPr>
            <p:nvPr/>
          </p:nvSpPr>
          <p:spPr bwMode="auto">
            <a:xfrm>
              <a:off x="976313" y="1839913"/>
              <a:ext cx="200025" cy="314325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45720" rIns="45720" anchor="ctr"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  <a:latin typeface="Arial" charset="0"/>
                </a:rPr>
                <a:t>7</a:t>
              </a:r>
            </a:p>
          </p:txBody>
        </p:sp>
        <p:sp>
          <p:nvSpPr>
            <p:cNvPr id="21540" name="Rectangle 42"/>
            <p:cNvSpPr>
              <a:spLocks noChangeArrowheads="1"/>
            </p:cNvSpPr>
            <p:nvPr/>
          </p:nvSpPr>
          <p:spPr bwMode="auto">
            <a:xfrm>
              <a:off x="976313" y="1339850"/>
              <a:ext cx="200025" cy="314325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45720" rIns="45720" anchor="ctr"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  <a:latin typeface="Arial" charset="0"/>
                </a:rPr>
                <a:t>8</a:t>
              </a:r>
            </a:p>
          </p:txBody>
        </p:sp>
        <p:grpSp>
          <p:nvGrpSpPr>
            <p:cNvPr id="21541" name="Group 248"/>
            <p:cNvGrpSpPr>
              <a:grpSpLocks/>
            </p:cNvGrpSpPr>
            <p:nvPr/>
          </p:nvGrpSpPr>
          <p:grpSpPr bwMode="auto">
            <a:xfrm>
              <a:off x="2043113" y="5715000"/>
              <a:ext cx="5970588" cy="314325"/>
              <a:chOff x="1296" y="3312"/>
              <a:chExt cx="3761" cy="198"/>
            </a:xfrm>
          </p:grpSpPr>
          <p:sp>
            <p:nvSpPr>
              <p:cNvPr id="21714" name="Rectangle 44"/>
              <p:cNvSpPr>
                <a:spLocks noChangeArrowheads="1"/>
              </p:cNvSpPr>
              <p:nvPr/>
            </p:nvSpPr>
            <p:spPr bwMode="auto">
              <a:xfrm>
                <a:off x="1296" y="3312"/>
                <a:ext cx="126" cy="198"/>
              </a:xfrm>
              <a:prstGeom prst="rect">
                <a:avLst/>
              </a:prstGeom>
              <a:solidFill>
                <a:schemeClr val="bg1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lIns="45720" rIns="45720" anchor="ctr">
                <a:spAutoFit/>
              </a:bodyPr>
              <a:lstStyle/>
              <a:p>
                <a:r>
                  <a:rPr lang="en-US" sz="1400" dirty="0">
                    <a:solidFill>
                      <a:srgbClr val="000000"/>
                    </a:solidFill>
                    <a:latin typeface="Arial" charset="0"/>
                  </a:rPr>
                  <a:t>1</a:t>
                </a:r>
              </a:p>
            </p:txBody>
          </p:sp>
          <p:sp>
            <p:nvSpPr>
              <p:cNvPr id="21715" name="Rectangle 45"/>
              <p:cNvSpPr>
                <a:spLocks noChangeArrowheads="1"/>
              </p:cNvSpPr>
              <p:nvPr/>
            </p:nvSpPr>
            <p:spPr bwMode="auto">
              <a:xfrm>
                <a:off x="1817" y="3312"/>
                <a:ext cx="126" cy="198"/>
              </a:xfrm>
              <a:prstGeom prst="rect">
                <a:avLst/>
              </a:prstGeom>
              <a:solidFill>
                <a:schemeClr val="bg1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lIns="45720" rIns="45720" anchor="ctr">
                <a:spAutoFit/>
              </a:bodyPr>
              <a:lstStyle/>
              <a:p>
                <a:r>
                  <a:rPr lang="en-US" sz="1400">
                    <a:solidFill>
                      <a:srgbClr val="000000"/>
                    </a:solidFill>
                    <a:latin typeface="Arial" charset="0"/>
                  </a:rPr>
                  <a:t>2</a:t>
                </a:r>
              </a:p>
            </p:txBody>
          </p:sp>
          <p:sp>
            <p:nvSpPr>
              <p:cNvPr id="21716" name="Rectangle 46"/>
              <p:cNvSpPr>
                <a:spLocks noChangeArrowheads="1"/>
              </p:cNvSpPr>
              <p:nvPr/>
            </p:nvSpPr>
            <p:spPr bwMode="auto">
              <a:xfrm>
                <a:off x="2334" y="3312"/>
                <a:ext cx="126" cy="198"/>
              </a:xfrm>
              <a:prstGeom prst="rect">
                <a:avLst/>
              </a:prstGeom>
              <a:solidFill>
                <a:schemeClr val="bg1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lIns="45720" rIns="45720" anchor="ctr">
                <a:spAutoFit/>
              </a:bodyPr>
              <a:lstStyle/>
              <a:p>
                <a:r>
                  <a:rPr lang="en-US" sz="1400">
                    <a:solidFill>
                      <a:srgbClr val="000000"/>
                    </a:solidFill>
                    <a:latin typeface="Arial" charset="0"/>
                  </a:rPr>
                  <a:t>3</a:t>
                </a:r>
              </a:p>
            </p:txBody>
          </p:sp>
          <p:sp>
            <p:nvSpPr>
              <p:cNvPr id="21717" name="Rectangle 47"/>
              <p:cNvSpPr>
                <a:spLocks noChangeArrowheads="1"/>
              </p:cNvSpPr>
              <p:nvPr/>
            </p:nvSpPr>
            <p:spPr bwMode="auto">
              <a:xfrm>
                <a:off x="2855" y="3312"/>
                <a:ext cx="126" cy="198"/>
              </a:xfrm>
              <a:prstGeom prst="rect">
                <a:avLst/>
              </a:prstGeom>
              <a:solidFill>
                <a:schemeClr val="bg1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lIns="45720" rIns="45720" anchor="ctr">
                <a:spAutoFit/>
              </a:bodyPr>
              <a:lstStyle/>
              <a:p>
                <a:r>
                  <a:rPr lang="en-US" sz="1400">
                    <a:solidFill>
                      <a:srgbClr val="000000"/>
                    </a:solidFill>
                    <a:latin typeface="Arial" charset="0"/>
                  </a:rPr>
                  <a:t>4</a:t>
                </a:r>
              </a:p>
            </p:txBody>
          </p:sp>
          <p:sp>
            <p:nvSpPr>
              <p:cNvPr id="21718" name="Rectangle 48"/>
              <p:cNvSpPr>
                <a:spLocks noChangeArrowheads="1"/>
              </p:cNvSpPr>
              <p:nvPr/>
            </p:nvSpPr>
            <p:spPr bwMode="auto">
              <a:xfrm>
                <a:off x="3372" y="3312"/>
                <a:ext cx="126" cy="198"/>
              </a:xfrm>
              <a:prstGeom prst="rect">
                <a:avLst/>
              </a:prstGeom>
              <a:solidFill>
                <a:schemeClr val="bg1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lIns="45720" rIns="45720" anchor="ctr">
                <a:spAutoFit/>
              </a:bodyPr>
              <a:lstStyle/>
              <a:p>
                <a:r>
                  <a:rPr lang="en-US" sz="1400">
                    <a:solidFill>
                      <a:srgbClr val="000000"/>
                    </a:solidFill>
                    <a:latin typeface="Arial" charset="0"/>
                  </a:rPr>
                  <a:t>5</a:t>
                </a:r>
              </a:p>
            </p:txBody>
          </p:sp>
          <p:sp>
            <p:nvSpPr>
              <p:cNvPr id="21719" name="Rectangle 49"/>
              <p:cNvSpPr>
                <a:spLocks noChangeArrowheads="1"/>
              </p:cNvSpPr>
              <p:nvPr/>
            </p:nvSpPr>
            <p:spPr bwMode="auto">
              <a:xfrm>
                <a:off x="3893" y="3312"/>
                <a:ext cx="126" cy="198"/>
              </a:xfrm>
              <a:prstGeom prst="rect">
                <a:avLst/>
              </a:prstGeom>
              <a:solidFill>
                <a:schemeClr val="bg1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lIns="45720" rIns="45720" anchor="ctr">
                <a:spAutoFit/>
              </a:bodyPr>
              <a:lstStyle/>
              <a:p>
                <a:r>
                  <a:rPr lang="en-US" sz="1400">
                    <a:solidFill>
                      <a:srgbClr val="000000"/>
                    </a:solidFill>
                    <a:latin typeface="Arial" charset="0"/>
                  </a:rPr>
                  <a:t>6</a:t>
                </a:r>
              </a:p>
            </p:txBody>
          </p:sp>
          <p:sp>
            <p:nvSpPr>
              <p:cNvPr id="21720" name="Rectangle 50"/>
              <p:cNvSpPr>
                <a:spLocks noChangeArrowheads="1"/>
              </p:cNvSpPr>
              <p:nvPr/>
            </p:nvSpPr>
            <p:spPr bwMode="auto">
              <a:xfrm>
                <a:off x="4410" y="3312"/>
                <a:ext cx="126" cy="198"/>
              </a:xfrm>
              <a:prstGeom prst="rect">
                <a:avLst/>
              </a:prstGeom>
              <a:solidFill>
                <a:schemeClr val="bg1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lIns="45720" rIns="45720" anchor="ctr">
                <a:spAutoFit/>
              </a:bodyPr>
              <a:lstStyle/>
              <a:p>
                <a:r>
                  <a:rPr lang="en-US" sz="1400">
                    <a:solidFill>
                      <a:srgbClr val="000000"/>
                    </a:solidFill>
                    <a:latin typeface="Arial" charset="0"/>
                  </a:rPr>
                  <a:t>7</a:t>
                </a:r>
              </a:p>
            </p:txBody>
          </p:sp>
          <p:sp>
            <p:nvSpPr>
              <p:cNvPr id="21721" name="Rectangle 51"/>
              <p:cNvSpPr>
                <a:spLocks noChangeArrowheads="1"/>
              </p:cNvSpPr>
              <p:nvPr/>
            </p:nvSpPr>
            <p:spPr bwMode="auto">
              <a:xfrm>
                <a:off x="4931" y="3312"/>
                <a:ext cx="126" cy="198"/>
              </a:xfrm>
              <a:prstGeom prst="rect">
                <a:avLst/>
              </a:prstGeom>
              <a:solidFill>
                <a:schemeClr val="bg1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lIns="45720" rIns="45720" anchor="ctr">
                <a:spAutoFit/>
              </a:bodyPr>
              <a:lstStyle/>
              <a:p>
                <a:r>
                  <a:rPr lang="en-US" sz="1400">
                    <a:solidFill>
                      <a:srgbClr val="000000"/>
                    </a:solidFill>
                    <a:latin typeface="Arial" charset="0"/>
                  </a:rPr>
                  <a:t>8</a:t>
                </a:r>
              </a:p>
            </p:txBody>
          </p:sp>
        </p:grpSp>
        <p:sp>
          <p:nvSpPr>
            <p:cNvPr id="21542" name="Rectangle 52"/>
            <p:cNvSpPr>
              <a:spLocks noChangeArrowheads="1"/>
            </p:cNvSpPr>
            <p:nvPr/>
          </p:nvSpPr>
          <p:spPr bwMode="auto">
            <a:xfrm>
              <a:off x="3684588" y="6223000"/>
              <a:ext cx="2244725" cy="366713"/>
            </a:xfrm>
            <a:prstGeom prst="rect">
              <a:avLst/>
            </a:prstGeom>
            <a:solidFill>
              <a:schemeClr val="bg1"/>
            </a:solidFill>
            <a:ln w="15875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45720" rIns="45720" anchorCtr="1">
              <a:spAutoFit/>
            </a:bodyPr>
            <a:lstStyle/>
            <a:p>
              <a:r>
                <a:rPr lang="en-US" sz="1700">
                  <a:latin typeface="Arial" charset="0"/>
                </a:rPr>
                <a:t>Cardiac output, L/min</a:t>
              </a:r>
            </a:p>
          </p:txBody>
        </p:sp>
        <p:sp>
          <p:nvSpPr>
            <p:cNvPr id="21599" name="Freeform 110"/>
            <p:cNvSpPr>
              <a:spLocks/>
            </p:cNvSpPr>
            <p:nvPr/>
          </p:nvSpPr>
          <p:spPr bwMode="auto">
            <a:xfrm>
              <a:off x="1316038" y="2000250"/>
              <a:ext cx="60325" cy="58738"/>
            </a:xfrm>
            <a:custGeom>
              <a:avLst/>
              <a:gdLst>
                <a:gd name="T0" fmla="*/ 6 w 38"/>
                <a:gd name="T1" fmla="*/ 0 h 32"/>
                <a:gd name="T2" fmla="*/ 0 w 38"/>
                <a:gd name="T3" fmla="*/ 17 h 32"/>
                <a:gd name="T4" fmla="*/ 33 w 38"/>
                <a:gd name="T5" fmla="*/ 50 h 32"/>
                <a:gd name="T6" fmla="*/ 38 w 38"/>
                <a:gd name="T7" fmla="*/ 34 h 32"/>
                <a:gd name="T8" fmla="*/ 6 w 38"/>
                <a:gd name="T9" fmla="*/ 0 h 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8"/>
                <a:gd name="T16" fmla="*/ 0 h 32"/>
                <a:gd name="T17" fmla="*/ 38 w 38"/>
                <a:gd name="T18" fmla="*/ 32 h 3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8" h="32">
                  <a:moveTo>
                    <a:pt x="6" y="0"/>
                  </a:moveTo>
                  <a:lnTo>
                    <a:pt x="0" y="11"/>
                  </a:lnTo>
                  <a:lnTo>
                    <a:pt x="33" y="32"/>
                  </a:lnTo>
                  <a:lnTo>
                    <a:pt x="38" y="22"/>
                  </a:lnTo>
                  <a:lnTo>
                    <a:pt x="6" y="0"/>
                  </a:lnTo>
                  <a:close/>
                </a:path>
              </a:pathLst>
            </a:custGeom>
            <a:solidFill>
              <a:schemeClr val="tx1"/>
            </a:solidFill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21600" name="Freeform 111"/>
            <p:cNvSpPr>
              <a:spLocks/>
            </p:cNvSpPr>
            <p:nvPr/>
          </p:nvSpPr>
          <p:spPr bwMode="auto">
            <a:xfrm>
              <a:off x="1411288" y="2068513"/>
              <a:ext cx="25400" cy="30163"/>
            </a:xfrm>
            <a:custGeom>
              <a:avLst/>
              <a:gdLst>
                <a:gd name="T0" fmla="*/ 5 w 16"/>
                <a:gd name="T1" fmla="*/ 0 h 16"/>
                <a:gd name="T2" fmla="*/ 0 w 16"/>
                <a:gd name="T3" fmla="*/ 18 h 16"/>
                <a:gd name="T4" fmla="*/ 11 w 16"/>
                <a:gd name="T5" fmla="*/ 27 h 16"/>
                <a:gd name="T6" fmla="*/ 16 w 16"/>
                <a:gd name="T7" fmla="*/ 8 h 16"/>
                <a:gd name="T8" fmla="*/ 5 w 16"/>
                <a:gd name="T9" fmla="*/ 0 h 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6"/>
                <a:gd name="T16" fmla="*/ 0 h 16"/>
                <a:gd name="T17" fmla="*/ 16 w 16"/>
                <a:gd name="T18" fmla="*/ 16 h 1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6" h="16">
                  <a:moveTo>
                    <a:pt x="5" y="0"/>
                  </a:moveTo>
                  <a:lnTo>
                    <a:pt x="0" y="11"/>
                  </a:lnTo>
                  <a:lnTo>
                    <a:pt x="11" y="16"/>
                  </a:lnTo>
                  <a:lnTo>
                    <a:pt x="16" y="5"/>
                  </a:lnTo>
                  <a:lnTo>
                    <a:pt x="5" y="0"/>
                  </a:lnTo>
                  <a:close/>
                </a:path>
              </a:pathLst>
            </a:custGeom>
            <a:solidFill>
              <a:schemeClr val="tx1"/>
            </a:solidFill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21601" name="Freeform 112"/>
            <p:cNvSpPr>
              <a:spLocks/>
            </p:cNvSpPr>
            <p:nvPr/>
          </p:nvSpPr>
          <p:spPr bwMode="auto">
            <a:xfrm>
              <a:off x="1471613" y="2117725"/>
              <a:ext cx="68263" cy="60325"/>
            </a:xfrm>
            <a:custGeom>
              <a:avLst/>
              <a:gdLst>
                <a:gd name="T0" fmla="*/ 5 w 43"/>
                <a:gd name="T1" fmla="*/ 0 h 33"/>
                <a:gd name="T2" fmla="*/ 0 w 43"/>
                <a:gd name="T3" fmla="*/ 17 h 33"/>
                <a:gd name="T4" fmla="*/ 38 w 43"/>
                <a:gd name="T5" fmla="*/ 51 h 33"/>
                <a:gd name="T6" fmla="*/ 43 w 43"/>
                <a:gd name="T7" fmla="*/ 33 h 33"/>
                <a:gd name="T8" fmla="*/ 5 w 43"/>
                <a:gd name="T9" fmla="*/ 0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3"/>
                <a:gd name="T16" fmla="*/ 0 h 33"/>
                <a:gd name="T17" fmla="*/ 43 w 43"/>
                <a:gd name="T18" fmla="*/ 33 h 3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3" h="33">
                  <a:moveTo>
                    <a:pt x="5" y="0"/>
                  </a:moveTo>
                  <a:lnTo>
                    <a:pt x="0" y="11"/>
                  </a:lnTo>
                  <a:lnTo>
                    <a:pt x="38" y="33"/>
                  </a:lnTo>
                  <a:lnTo>
                    <a:pt x="43" y="22"/>
                  </a:lnTo>
                  <a:lnTo>
                    <a:pt x="5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602" name="Freeform 113"/>
            <p:cNvSpPr>
              <a:spLocks/>
            </p:cNvSpPr>
            <p:nvPr/>
          </p:nvSpPr>
          <p:spPr bwMode="auto">
            <a:xfrm>
              <a:off x="1574800" y="2187575"/>
              <a:ext cx="25400" cy="28575"/>
            </a:xfrm>
            <a:custGeom>
              <a:avLst/>
              <a:gdLst>
                <a:gd name="T0" fmla="*/ 6 w 16"/>
                <a:gd name="T1" fmla="*/ 0 h 16"/>
                <a:gd name="T2" fmla="*/ 0 w 16"/>
                <a:gd name="T3" fmla="*/ 15 h 16"/>
                <a:gd name="T4" fmla="*/ 11 w 16"/>
                <a:gd name="T5" fmla="*/ 22 h 16"/>
                <a:gd name="T6" fmla="*/ 16 w 16"/>
                <a:gd name="T7" fmla="*/ 9 h 16"/>
                <a:gd name="T8" fmla="*/ 6 w 16"/>
                <a:gd name="T9" fmla="*/ 0 h 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6"/>
                <a:gd name="T16" fmla="*/ 0 h 16"/>
                <a:gd name="T17" fmla="*/ 16 w 16"/>
                <a:gd name="T18" fmla="*/ 16 h 1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6" h="16">
                  <a:moveTo>
                    <a:pt x="6" y="0"/>
                  </a:moveTo>
                  <a:lnTo>
                    <a:pt x="0" y="11"/>
                  </a:lnTo>
                  <a:lnTo>
                    <a:pt x="11" y="16"/>
                  </a:lnTo>
                  <a:lnTo>
                    <a:pt x="16" y="6"/>
                  </a:lnTo>
                  <a:lnTo>
                    <a:pt x="6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603" name="Freeform 114"/>
            <p:cNvSpPr>
              <a:spLocks/>
            </p:cNvSpPr>
            <p:nvPr/>
          </p:nvSpPr>
          <p:spPr bwMode="auto">
            <a:xfrm>
              <a:off x="1635125" y="2227263"/>
              <a:ext cx="69850" cy="58738"/>
            </a:xfrm>
            <a:custGeom>
              <a:avLst/>
              <a:gdLst>
                <a:gd name="T0" fmla="*/ 6 w 44"/>
                <a:gd name="T1" fmla="*/ 0 h 32"/>
                <a:gd name="T2" fmla="*/ 0 w 44"/>
                <a:gd name="T3" fmla="*/ 17 h 32"/>
                <a:gd name="T4" fmla="*/ 38 w 44"/>
                <a:gd name="T5" fmla="*/ 50 h 32"/>
                <a:gd name="T6" fmla="*/ 44 w 44"/>
                <a:gd name="T7" fmla="*/ 34 h 32"/>
                <a:gd name="T8" fmla="*/ 6 w 44"/>
                <a:gd name="T9" fmla="*/ 0 h 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4"/>
                <a:gd name="T16" fmla="*/ 0 h 32"/>
                <a:gd name="T17" fmla="*/ 44 w 44"/>
                <a:gd name="T18" fmla="*/ 32 h 3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4" h="32">
                  <a:moveTo>
                    <a:pt x="6" y="0"/>
                  </a:moveTo>
                  <a:lnTo>
                    <a:pt x="0" y="11"/>
                  </a:lnTo>
                  <a:lnTo>
                    <a:pt x="38" y="32"/>
                  </a:lnTo>
                  <a:lnTo>
                    <a:pt x="44" y="22"/>
                  </a:lnTo>
                  <a:lnTo>
                    <a:pt x="6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604" name="Freeform 115"/>
            <p:cNvSpPr>
              <a:spLocks/>
            </p:cNvSpPr>
            <p:nvPr/>
          </p:nvSpPr>
          <p:spPr bwMode="auto">
            <a:xfrm>
              <a:off x="1738313" y="2295525"/>
              <a:ext cx="26988" cy="30163"/>
            </a:xfrm>
            <a:custGeom>
              <a:avLst/>
              <a:gdLst>
                <a:gd name="T0" fmla="*/ 6 w 17"/>
                <a:gd name="T1" fmla="*/ 0 h 16"/>
                <a:gd name="T2" fmla="*/ 0 w 17"/>
                <a:gd name="T3" fmla="*/ 18 h 16"/>
                <a:gd name="T4" fmla="*/ 11 w 17"/>
                <a:gd name="T5" fmla="*/ 27 h 16"/>
                <a:gd name="T6" fmla="*/ 17 w 17"/>
                <a:gd name="T7" fmla="*/ 8 h 16"/>
                <a:gd name="T8" fmla="*/ 6 w 17"/>
                <a:gd name="T9" fmla="*/ 0 h 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7"/>
                <a:gd name="T16" fmla="*/ 0 h 16"/>
                <a:gd name="T17" fmla="*/ 17 w 17"/>
                <a:gd name="T18" fmla="*/ 16 h 1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7" h="16">
                  <a:moveTo>
                    <a:pt x="6" y="0"/>
                  </a:moveTo>
                  <a:lnTo>
                    <a:pt x="0" y="11"/>
                  </a:lnTo>
                  <a:lnTo>
                    <a:pt x="11" y="16"/>
                  </a:lnTo>
                  <a:lnTo>
                    <a:pt x="17" y="5"/>
                  </a:lnTo>
                  <a:lnTo>
                    <a:pt x="6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605" name="Freeform 116"/>
            <p:cNvSpPr>
              <a:spLocks/>
            </p:cNvSpPr>
            <p:nvPr/>
          </p:nvSpPr>
          <p:spPr bwMode="auto">
            <a:xfrm>
              <a:off x="1798638" y="2344738"/>
              <a:ext cx="69850" cy="60325"/>
            </a:xfrm>
            <a:custGeom>
              <a:avLst/>
              <a:gdLst>
                <a:gd name="T0" fmla="*/ 6 w 44"/>
                <a:gd name="T1" fmla="*/ 0 h 33"/>
                <a:gd name="T2" fmla="*/ 0 w 44"/>
                <a:gd name="T3" fmla="*/ 17 h 33"/>
                <a:gd name="T4" fmla="*/ 39 w 44"/>
                <a:gd name="T5" fmla="*/ 51 h 33"/>
                <a:gd name="T6" fmla="*/ 44 w 44"/>
                <a:gd name="T7" fmla="*/ 33 h 33"/>
                <a:gd name="T8" fmla="*/ 6 w 44"/>
                <a:gd name="T9" fmla="*/ 0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4"/>
                <a:gd name="T16" fmla="*/ 0 h 33"/>
                <a:gd name="T17" fmla="*/ 44 w 44"/>
                <a:gd name="T18" fmla="*/ 33 h 3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4" h="33">
                  <a:moveTo>
                    <a:pt x="6" y="0"/>
                  </a:moveTo>
                  <a:lnTo>
                    <a:pt x="0" y="11"/>
                  </a:lnTo>
                  <a:lnTo>
                    <a:pt x="39" y="33"/>
                  </a:lnTo>
                  <a:lnTo>
                    <a:pt x="44" y="22"/>
                  </a:lnTo>
                  <a:lnTo>
                    <a:pt x="6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606" name="Freeform 117"/>
            <p:cNvSpPr>
              <a:spLocks/>
            </p:cNvSpPr>
            <p:nvPr/>
          </p:nvSpPr>
          <p:spPr bwMode="auto">
            <a:xfrm>
              <a:off x="1903413" y="2414588"/>
              <a:ext cx="17463" cy="28575"/>
            </a:xfrm>
            <a:custGeom>
              <a:avLst/>
              <a:gdLst>
                <a:gd name="T0" fmla="*/ 5 w 11"/>
                <a:gd name="T1" fmla="*/ 0 h 16"/>
                <a:gd name="T2" fmla="*/ 0 w 11"/>
                <a:gd name="T3" fmla="*/ 15 h 16"/>
                <a:gd name="T4" fmla="*/ 5 w 11"/>
                <a:gd name="T5" fmla="*/ 22 h 16"/>
                <a:gd name="T6" fmla="*/ 11 w 11"/>
                <a:gd name="T7" fmla="*/ 9 h 16"/>
                <a:gd name="T8" fmla="*/ 5 w 11"/>
                <a:gd name="T9" fmla="*/ 0 h 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"/>
                <a:gd name="T16" fmla="*/ 0 h 16"/>
                <a:gd name="T17" fmla="*/ 11 w 11"/>
                <a:gd name="T18" fmla="*/ 16 h 1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" h="16">
                  <a:moveTo>
                    <a:pt x="5" y="0"/>
                  </a:moveTo>
                  <a:lnTo>
                    <a:pt x="0" y="11"/>
                  </a:lnTo>
                  <a:lnTo>
                    <a:pt x="5" y="16"/>
                  </a:lnTo>
                  <a:lnTo>
                    <a:pt x="11" y="6"/>
                  </a:lnTo>
                  <a:lnTo>
                    <a:pt x="5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607" name="Freeform 118"/>
            <p:cNvSpPr>
              <a:spLocks/>
            </p:cNvSpPr>
            <p:nvPr/>
          </p:nvSpPr>
          <p:spPr bwMode="auto">
            <a:xfrm>
              <a:off x="1963738" y="2454275"/>
              <a:ext cx="60325" cy="58738"/>
            </a:xfrm>
            <a:custGeom>
              <a:avLst/>
              <a:gdLst>
                <a:gd name="T0" fmla="*/ 5 w 38"/>
                <a:gd name="T1" fmla="*/ 0 h 32"/>
                <a:gd name="T2" fmla="*/ 0 w 38"/>
                <a:gd name="T3" fmla="*/ 17 h 32"/>
                <a:gd name="T4" fmla="*/ 32 w 38"/>
                <a:gd name="T5" fmla="*/ 50 h 32"/>
                <a:gd name="T6" fmla="*/ 38 w 38"/>
                <a:gd name="T7" fmla="*/ 34 h 32"/>
                <a:gd name="T8" fmla="*/ 5 w 38"/>
                <a:gd name="T9" fmla="*/ 0 h 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8"/>
                <a:gd name="T16" fmla="*/ 0 h 32"/>
                <a:gd name="T17" fmla="*/ 38 w 38"/>
                <a:gd name="T18" fmla="*/ 32 h 3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8" h="32">
                  <a:moveTo>
                    <a:pt x="5" y="0"/>
                  </a:moveTo>
                  <a:lnTo>
                    <a:pt x="0" y="11"/>
                  </a:lnTo>
                  <a:lnTo>
                    <a:pt x="32" y="32"/>
                  </a:lnTo>
                  <a:lnTo>
                    <a:pt x="38" y="22"/>
                  </a:lnTo>
                  <a:lnTo>
                    <a:pt x="5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608" name="Freeform 119"/>
            <p:cNvSpPr>
              <a:spLocks/>
            </p:cNvSpPr>
            <p:nvPr/>
          </p:nvSpPr>
          <p:spPr bwMode="auto">
            <a:xfrm>
              <a:off x="2057400" y="2522538"/>
              <a:ext cx="26988" cy="30163"/>
            </a:xfrm>
            <a:custGeom>
              <a:avLst/>
              <a:gdLst>
                <a:gd name="T0" fmla="*/ 6 w 17"/>
                <a:gd name="T1" fmla="*/ 0 h 16"/>
                <a:gd name="T2" fmla="*/ 0 w 17"/>
                <a:gd name="T3" fmla="*/ 18 h 16"/>
                <a:gd name="T4" fmla="*/ 11 w 17"/>
                <a:gd name="T5" fmla="*/ 27 h 16"/>
                <a:gd name="T6" fmla="*/ 17 w 17"/>
                <a:gd name="T7" fmla="*/ 8 h 16"/>
                <a:gd name="T8" fmla="*/ 6 w 17"/>
                <a:gd name="T9" fmla="*/ 0 h 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7"/>
                <a:gd name="T16" fmla="*/ 0 h 16"/>
                <a:gd name="T17" fmla="*/ 17 w 17"/>
                <a:gd name="T18" fmla="*/ 16 h 1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7" h="16">
                  <a:moveTo>
                    <a:pt x="6" y="0"/>
                  </a:moveTo>
                  <a:lnTo>
                    <a:pt x="0" y="11"/>
                  </a:lnTo>
                  <a:lnTo>
                    <a:pt x="11" y="16"/>
                  </a:lnTo>
                  <a:lnTo>
                    <a:pt x="17" y="5"/>
                  </a:lnTo>
                  <a:lnTo>
                    <a:pt x="6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609" name="Freeform 120"/>
            <p:cNvSpPr>
              <a:spLocks/>
            </p:cNvSpPr>
            <p:nvPr/>
          </p:nvSpPr>
          <p:spPr bwMode="auto">
            <a:xfrm>
              <a:off x="2119313" y="2571750"/>
              <a:ext cx="66675" cy="60325"/>
            </a:xfrm>
            <a:custGeom>
              <a:avLst/>
              <a:gdLst>
                <a:gd name="T0" fmla="*/ 5 w 43"/>
                <a:gd name="T1" fmla="*/ 0 h 33"/>
                <a:gd name="T2" fmla="*/ 0 w 43"/>
                <a:gd name="T3" fmla="*/ 17 h 33"/>
                <a:gd name="T4" fmla="*/ 35 w 43"/>
                <a:gd name="T5" fmla="*/ 51 h 33"/>
                <a:gd name="T6" fmla="*/ 40 w 43"/>
                <a:gd name="T7" fmla="*/ 33 h 33"/>
                <a:gd name="T8" fmla="*/ 5 w 43"/>
                <a:gd name="T9" fmla="*/ 0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3"/>
                <a:gd name="T16" fmla="*/ 0 h 33"/>
                <a:gd name="T17" fmla="*/ 43 w 43"/>
                <a:gd name="T18" fmla="*/ 33 h 3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3" h="33">
                  <a:moveTo>
                    <a:pt x="5" y="0"/>
                  </a:moveTo>
                  <a:lnTo>
                    <a:pt x="0" y="11"/>
                  </a:lnTo>
                  <a:lnTo>
                    <a:pt x="38" y="33"/>
                  </a:lnTo>
                  <a:lnTo>
                    <a:pt x="43" y="22"/>
                  </a:lnTo>
                  <a:lnTo>
                    <a:pt x="5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610" name="Freeform 121"/>
            <p:cNvSpPr>
              <a:spLocks/>
            </p:cNvSpPr>
            <p:nvPr/>
          </p:nvSpPr>
          <p:spPr bwMode="auto">
            <a:xfrm>
              <a:off x="2220913" y="2641600"/>
              <a:ext cx="25400" cy="28575"/>
            </a:xfrm>
            <a:custGeom>
              <a:avLst/>
              <a:gdLst>
                <a:gd name="T0" fmla="*/ 5 w 16"/>
                <a:gd name="T1" fmla="*/ 0 h 16"/>
                <a:gd name="T2" fmla="*/ 0 w 16"/>
                <a:gd name="T3" fmla="*/ 15 h 16"/>
                <a:gd name="T4" fmla="*/ 11 w 16"/>
                <a:gd name="T5" fmla="*/ 22 h 16"/>
                <a:gd name="T6" fmla="*/ 16 w 16"/>
                <a:gd name="T7" fmla="*/ 9 h 16"/>
                <a:gd name="T8" fmla="*/ 5 w 16"/>
                <a:gd name="T9" fmla="*/ 0 h 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6"/>
                <a:gd name="T16" fmla="*/ 0 h 16"/>
                <a:gd name="T17" fmla="*/ 16 w 16"/>
                <a:gd name="T18" fmla="*/ 16 h 1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6" h="16">
                  <a:moveTo>
                    <a:pt x="5" y="0"/>
                  </a:moveTo>
                  <a:lnTo>
                    <a:pt x="0" y="11"/>
                  </a:lnTo>
                  <a:lnTo>
                    <a:pt x="11" y="16"/>
                  </a:lnTo>
                  <a:lnTo>
                    <a:pt x="16" y="6"/>
                  </a:lnTo>
                  <a:lnTo>
                    <a:pt x="5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611" name="Freeform 122"/>
            <p:cNvSpPr>
              <a:spLocks/>
            </p:cNvSpPr>
            <p:nvPr/>
          </p:nvSpPr>
          <p:spPr bwMode="auto">
            <a:xfrm>
              <a:off x="2281238" y="2681288"/>
              <a:ext cx="68263" cy="57150"/>
            </a:xfrm>
            <a:custGeom>
              <a:avLst/>
              <a:gdLst>
                <a:gd name="T0" fmla="*/ 5 w 43"/>
                <a:gd name="T1" fmla="*/ 0 h 32"/>
                <a:gd name="T2" fmla="*/ 0 w 43"/>
                <a:gd name="T3" fmla="*/ 15 h 32"/>
                <a:gd name="T4" fmla="*/ 38 w 43"/>
                <a:gd name="T5" fmla="*/ 45 h 32"/>
                <a:gd name="T6" fmla="*/ 43 w 43"/>
                <a:gd name="T7" fmla="*/ 31 h 32"/>
                <a:gd name="T8" fmla="*/ 5 w 43"/>
                <a:gd name="T9" fmla="*/ 0 h 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3"/>
                <a:gd name="T16" fmla="*/ 0 h 32"/>
                <a:gd name="T17" fmla="*/ 43 w 43"/>
                <a:gd name="T18" fmla="*/ 32 h 3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3" h="32">
                  <a:moveTo>
                    <a:pt x="5" y="0"/>
                  </a:moveTo>
                  <a:lnTo>
                    <a:pt x="0" y="11"/>
                  </a:lnTo>
                  <a:lnTo>
                    <a:pt x="38" y="32"/>
                  </a:lnTo>
                  <a:lnTo>
                    <a:pt x="43" y="22"/>
                  </a:lnTo>
                  <a:lnTo>
                    <a:pt x="5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612" name="Freeform 123"/>
            <p:cNvSpPr>
              <a:spLocks/>
            </p:cNvSpPr>
            <p:nvPr/>
          </p:nvSpPr>
          <p:spPr bwMode="auto">
            <a:xfrm>
              <a:off x="2384425" y="2749550"/>
              <a:ext cx="25400" cy="30163"/>
            </a:xfrm>
            <a:custGeom>
              <a:avLst/>
              <a:gdLst>
                <a:gd name="T0" fmla="*/ 5 w 16"/>
                <a:gd name="T1" fmla="*/ 0 h 16"/>
                <a:gd name="T2" fmla="*/ 0 w 16"/>
                <a:gd name="T3" fmla="*/ 18 h 16"/>
                <a:gd name="T4" fmla="*/ 11 w 16"/>
                <a:gd name="T5" fmla="*/ 27 h 16"/>
                <a:gd name="T6" fmla="*/ 16 w 16"/>
                <a:gd name="T7" fmla="*/ 8 h 16"/>
                <a:gd name="T8" fmla="*/ 5 w 16"/>
                <a:gd name="T9" fmla="*/ 0 h 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6"/>
                <a:gd name="T16" fmla="*/ 0 h 16"/>
                <a:gd name="T17" fmla="*/ 16 w 16"/>
                <a:gd name="T18" fmla="*/ 16 h 1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6" h="16">
                  <a:moveTo>
                    <a:pt x="5" y="0"/>
                  </a:moveTo>
                  <a:lnTo>
                    <a:pt x="0" y="11"/>
                  </a:lnTo>
                  <a:lnTo>
                    <a:pt x="11" y="16"/>
                  </a:lnTo>
                  <a:lnTo>
                    <a:pt x="16" y="5"/>
                  </a:lnTo>
                  <a:lnTo>
                    <a:pt x="5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613" name="Freeform 124"/>
            <p:cNvSpPr>
              <a:spLocks/>
            </p:cNvSpPr>
            <p:nvPr/>
          </p:nvSpPr>
          <p:spPr bwMode="auto">
            <a:xfrm>
              <a:off x="2444750" y="2798763"/>
              <a:ext cx="69850" cy="60325"/>
            </a:xfrm>
            <a:custGeom>
              <a:avLst/>
              <a:gdLst>
                <a:gd name="T0" fmla="*/ 5 w 44"/>
                <a:gd name="T1" fmla="*/ 0 h 33"/>
                <a:gd name="T2" fmla="*/ 0 w 44"/>
                <a:gd name="T3" fmla="*/ 17 h 33"/>
                <a:gd name="T4" fmla="*/ 38 w 44"/>
                <a:gd name="T5" fmla="*/ 51 h 33"/>
                <a:gd name="T6" fmla="*/ 44 w 44"/>
                <a:gd name="T7" fmla="*/ 33 h 33"/>
                <a:gd name="T8" fmla="*/ 5 w 44"/>
                <a:gd name="T9" fmla="*/ 0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4"/>
                <a:gd name="T16" fmla="*/ 0 h 33"/>
                <a:gd name="T17" fmla="*/ 44 w 44"/>
                <a:gd name="T18" fmla="*/ 33 h 3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4" h="33">
                  <a:moveTo>
                    <a:pt x="5" y="0"/>
                  </a:moveTo>
                  <a:lnTo>
                    <a:pt x="0" y="11"/>
                  </a:lnTo>
                  <a:lnTo>
                    <a:pt x="38" y="33"/>
                  </a:lnTo>
                  <a:lnTo>
                    <a:pt x="44" y="22"/>
                  </a:lnTo>
                  <a:lnTo>
                    <a:pt x="5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614" name="Freeform 125"/>
            <p:cNvSpPr>
              <a:spLocks/>
            </p:cNvSpPr>
            <p:nvPr/>
          </p:nvSpPr>
          <p:spPr bwMode="auto">
            <a:xfrm>
              <a:off x="2547938" y="2868613"/>
              <a:ext cx="17463" cy="28575"/>
            </a:xfrm>
            <a:custGeom>
              <a:avLst/>
              <a:gdLst>
                <a:gd name="T0" fmla="*/ 6 w 11"/>
                <a:gd name="T1" fmla="*/ 0 h 16"/>
                <a:gd name="T2" fmla="*/ 0 w 11"/>
                <a:gd name="T3" fmla="*/ 15 h 16"/>
                <a:gd name="T4" fmla="*/ 6 w 11"/>
                <a:gd name="T5" fmla="*/ 22 h 16"/>
                <a:gd name="T6" fmla="*/ 11 w 11"/>
                <a:gd name="T7" fmla="*/ 9 h 16"/>
                <a:gd name="T8" fmla="*/ 6 w 11"/>
                <a:gd name="T9" fmla="*/ 0 h 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"/>
                <a:gd name="T16" fmla="*/ 0 h 16"/>
                <a:gd name="T17" fmla="*/ 11 w 11"/>
                <a:gd name="T18" fmla="*/ 16 h 1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" h="16">
                  <a:moveTo>
                    <a:pt x="6" y="0"/>
                  </a:moveTo>
                  <a:lnTo>
                    <a:pt x="0" y="11"/>
                  </a:lnTo>
                  <a:lnTo>
                    <a:pt x="6" y="16"/>
                  </a:lnTo>
                  <a:lnTo>
                    <a:pt x="11" y="6"/>
                  </a:lnTo>
                  <a:lnTo>
                    <a:pt x="6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615" name="Freeform 126"/>
            <p:cNvSpPr>
              <a:spLocks/>
            </p:cNvSpPr>
            <p:nvPr/>
          </p:nvSpPr>
          <p:spPr bwMode="auto">
            <a:xfrm>
              <a:off x="2608263" y="2908300"/>
              <a:ext cx="60325" cy="57150"/>
            </a:xfrm>
            <a:custGeom>
              <a:avLst/>
              <a:gdLst>
                <a:gd name="T0" fmla="*/ 6 w 38"/>
                <a:gd name="T1" fmla="*/ 0 h 32"/>
                <a:gd name="T2" fmla="*/ 0 w 38"/>
                <a:gd name="T3" fmla="*/ 15 h 32"/>
                <a:gd name="T4" fmla="*/ 33 w 38"/>
                <a:gd name="T5" fmla="*/ 45 h 32"/>
                <a:gd name="T6" fmla="*/ 38 w 38"/>
                <a:gd name="T7" fmla="*/ 31 h 32"/>
                <a:gd name="T8" fmla="*/ 6 w 38"/>
                <a:gd name="T9" fmla="*/ 0 h 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8"/>
                <a:gd name="T16" fmla="*/ 0 h 32"/>
                <a:gd name="T17" fmla="*/ 38 w 38"/>
                <a:gd name="T18" fmla="*/ 32 h 3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8" h="32">
                  <a:moveTo>
                    <a:pt x="6" y="0"/>
                  </a:moveTo>
                  <a:lnTo>
                    <a:pt x="0" y="11"/>
                  </a:lnTo>
                  <a:lnTo>
                    <a:pt x="33" y="32"/>
                  </a:lnTo>
                  <a:lnTo>
                    <a:pt x="38" y="22"/>
                  </a:lnTo>
                  <a:lnTo>
                    <a:pt x="6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616" name="Freeform 127"/>
            <p:cNvSpPr>
              <a:spLocks/>
            </p:cNvSpPr>
            <p:nvPr/>
          </p:nvSpPr>
          <p:spPr bwMode="auto">
            <a:xfrm>
              <a:off x="2703513" y="2976563"/>
              <a:ext cx="25400" cy="30163"/>
            </a:xfrm>
            <a:custGeom>
              <a:avLst/>
              <a:gdLst>
                <a:gd name="T0" fmla="*/ 6 w 16"/>
                <a:gd name="T1" fmla="*/ 0 h 16"/>
                <a:gd name="T2" fmla="*/ 0 w 16"/>
                <a:gd name="T3" fmla="*/ 18 h 16"/>
                <a:gd name="T4" fmla="*/ 11 w 16"/>
                <a:gd name="T5" fmla="*/ 27 h 16"/>
                <a:gd name="T6" fmla="*/ 16 w 16"/>
                <a:gd name="T7" fmla="*/ 8 h 16"/>
                <a:gd name="T8" fmla="*/ 6 w 16"/>
                <a:gd name="T9" fmla="*/ 0 h 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6"/>
                <a:gd name="T16" fmla="*/ 0 h 16"/>
                <a:gd name="T17" fmla="*/ 16 w 16"/>
                <a:gd name="T18" fmla="*/ 16 h 1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6" h="16">
                  <a:moveTo>
                    <a:pt x="6" y="0"/>
                  </a:moveTo>
                  <a:lnTo>
                    <a:pt x="0" y="11"/>
                  </a:lnTo>
                  <a:lnTo>
                    <a:pt x="11" y="16"/>
                  </a:lnTo>
                  <a:lnTo>
                    <a:pt x="16" y="5"/>
                  </a:lnTo>
                  <a:lnTo>
                    <a:pt x="6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617" name="Freeform 128"/>
            <p:cNvSpPr>
              <a:spLocks/>
            </p:cNvSpPr>
            <p:nvPr/>
          </p:nvSpPr>
          <p:spPr bwMode="auto">
            <a:xfrm>
              <a:off x="2763838" y="3025775"/>
              <a:ext cx="69850" cy="60325"/>
            </a:xfrm>
            <a:custGeom>
              <a:avLst/>
              <a:gdLst>
                <a:gd name="T0" fmla="*/ 6 w 44"/>
                <a:gd name="T1" fmla="*/ 0 h 33"/>
                <a:gd name="T2" fmla="*/ 0 w 44"/>
                <a:gd name="T3" fmla="*/ 17 h 33"/>
                <a:gd name="T4" fmla="*/ 38 w 44"/>
                <a:gd name="T5" fmla="*/ 51 h 33"/>
                <a:gd name="T6" fmla="*/ 44 w 44"/>
                <a:gd name="T7" fmla="*/ 33 h 33"/>
                <a:gd name="T8" fmla="*/ 6 w 44"/>
                <a:gd name="T9" fmla="*/ 0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4"/>
                <a:gd name="T16" fmla="*/ 0 h 33"/>
                <a:gd name="T17" fmla="*/ 44 w 44"/>
                <a:gd name="T18" fmla="*/ 33 h 3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4" h="33">
                  <a:moveTo>
                    <a:pt x="6" y="0"/>
                  </a:moveTo>
                  <a:lnTo>
                    <a:pt x="0" y="11"/>
                  </a:lnTo>
                  <a:lnTo>
                    <a:pt x="38" y="33"/>
                  </a:lnTo>
                  <a:lnTo>
                    <a:pt x="44" y="22"/>
                  </a:lnTo>
                  <a:lnTo>
                    <a:pt x="6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618" name="Freeform 129"/>
            <p:cNvSpPr>
              <a:spLocks/>
            </p:cNvSpPr>
            <p:nvPr/>
          </p:nvSpPr>
          <p:spPr bwMode="auto">
            <a:xfrm>
              <a:off x="2867025" y="3095625"/>
              <a:ext cx="26988" cy="28575"/>
            </a:xfrm>
            <a:custGeom>
              <a:avLst/>
              <a:gdLst>
                <a:gd name="T0" fmla="*/ 6 w 17"/>
                <a:gd name="T1" fmla="*/ 0 h 16"/>
                <a:gd name="T2" fmla="*/ 0 w 17"/>
                <a:gd name="T3" fmla="*/ 15 h 16"/>
                <a:gd name="T4" fmla="*/ 11 w 17"/>
                <a:gd name="T5" fmla="*/ 22 h 16"/>
                <a:gd name="T6" fmla="*/ 17 w 17"/>
                <a:gd name="T7" fmla="*/ 9 h 16"/>
                <a:gd name="T8" fmla="*/ 6 w 17"/>
                <a:gd name="T9" fmla="*/ 0 h 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7"/>
                <a:gd name="T16" fmla="*/ 0 h 16"/>
                <a:gd name="T17" fmla="*/ 17 w 17"/>
                <a:gd name="T18" fmla="*/ 16 h 1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7" h="16">
                  <a:moveTo>
                    <a:pt x="6" y="0"/>
                  </a:moveTo>
                  <a:lnTo>
                    <a:pt x="0" y="11"/>
                  </a:lnTo>
                  <a:lnTo>
                    <a:pt x="11" y="16"/>
                  </a:lnTo>
                  <a:lnTo>
                    <a:pt x="17" y="6"/>
                  </a:lnTo>
                  <a:lnTo>
                    <a:pt x="6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619" name="Freeform 130"/>
            <p:cNvSpPr>
              <a:spLocks/>
            </p:cNvSpPr>
            <p:nvPr/>
          </p:nvSpPr>
          <p:spPr bwMode="auto">
            <a:xfrm>
              <a:off x="2927350" y="3135313"/>
              <a:ext cx="69850" cy="57150"/>
            </a:xfrm>
            <a:custGeom>
              <a:avLst/>
              <a:gdLst>
                <a:gd name="T0" fmla="*/ 6 w 44"/>
                <a:gd name="T1" fmla="*/ 0 h 32"/>
                <a:gd name="T2" fmla="*/ 0 w 44"/>
                <a:gd name="T3" fmla="*/ 15 h 32"/>
                <a:gd name="T4" fmla="*/ 38 w 44"/>
                <a:gd name="T5" fmla="*/ 45 h 32"/>
                <a:gd name="T6" fmla="*/ 44 w 44"/>
                <a:gd name="T7" fmla="*/ 31 h 32"/>
                <a:gd name="T8" fmla="*/ 6 w 44"/>
                <a:gd name="T9" fmla="*/ 0 h 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4"/>
                <a:gd name="T16" fmla="*/ 0 h 32"/>
                <a:gd name="T17" fmla="*/ 44 w 44"/>
                <a:gd name="T18" fmla="*/ 32 h 3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4" h="32">
                  <a:moveTo>
                    <a:pt x="6" y="0"/>
                  </a:moveTo>
                  <a:lnTo>
                    <a:pt x="0" y="11"/>
                  </a:lnTo>
                  <a:lnTo>
                    <a:pt x="38" y="32"/>
                  </a:lnTo>
                  <a:lnTo>
                    <a:pt x="44" y="22"/>
                  </a:lnTo>
                  <a:lnTo>
                    <a:pt x="6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620" name="Freeform 131"/>
            <p:cNvSpPr>
              <a:spLocks/>
            </p:cNvSpPr>
            <p:nvPr/>
          </p:nvSpPr>
          <p:spPr bwMode="auto">
            <a:xfrm>
              <a:off x="3032125" y="3203575"/>
              <a:ext cx="25400" cy="30163"/>
            </a:xfrm>
            <a:custGeom>
              <a:avLst/>
              <a:gdLst>
                <a:gd name="T0" fmla="*/ 5 w 16"/>
                <a:gd name="T1" fmla="*/ 0 h 16"/>
                <a:gd name="T2" fmla="*/ 0 w 16"/>
                <a:gd name="T3" fmla="*/ 18 h 16"/>
                <a:gd name="T4" fmla="*/ 10 w 16"/>
                <a:gd name="T5" fmla="*/ 27 h 16"/>
                <a:gd name="T6" fmla="*/ 16 w 16"/>
                <a:gd name="T7" fmla="*/ 8 h 16"/>
                <a:gd name="T8" fmla="*/ 5 w 16"/>
                <a:gd name="T9" fmla="*/ 0 h 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6"/>
                <a:gd name="T16" fmla="*/ 0 h 16"/>
                <a:gd name="T17" fmla="*/ 16 w 16"/>
                <a:gd name="T18" fmla="*/ 16 h 1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6" h="16">
                  <a:moveTo>
                    <a:pt x="5" y="0"/>
                  </a:moveTo>
                  <a:lnTo>
                    <a:pt x="0" y="11"/>
                  </a:lnTo>
                  <a:lnTo>
                    <a:pt x="10" y="16"/>
                  </a:lnTo>
                  <a:lnTo>
                    <a:pt x="16" y="5"/>
                  </a:lnTo>
                  <a:lnTo>
                    <a:pt x="5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621" name="Freeform 132"/>
            <p:cNvSpPr>
              <a:spLocks/>
            </p:cNvSpPr>
            <p:nvPr/>
          </p:nvSpPr>
          <p:spPr bwMode="auto">
            <a:xfrm>
              <a:off x="3092450" y="3252788"/>
              <a:ext cx="68263" cy="60325"/>
            </a:xfrm>
            <a:custGeom>
              <a:avLst/>
              <a:gdLst>
                <a:gd name="T0" fmla="*/ 5 w 43"/>
                <a:gd name="T1" fmla="*/ 0 h 33"/>
                <a:gd name="T2" fmla="*/ 0 w 43"/>
                <a:gd name="T3" fmla="*/ 17 h 33"/>
                <a:gd name="T4" fmla="*/ 38 w 43"/>
                <a:gd name="T5" fmla="*/ 51 h 33"/>
                <a:gd name="T6" fmla="*/ 43 w 43"/>
                <a:gd name="T7" fmla="*/ 33 h 33"/>
                <a:gd name="T8" fmla="*/ 5 w 43"/>
                <a:gd name="T9" fmla="*/ 0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3"/>
                <a:gd name="T16" fmla="*/ 0 h 33"/>
                <a:gd name="T17" fmla="*/ 43 w 43"/>
                <a:gd name="T18" fmla="*/ 33 h 3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3" h="33">
                  <a:moveTo>
                    <a:pt x="5" y="0"/>
                  </a:moveTo>
                  <a:lnTo>
                    <a:pt x="0" y="11"/>
                  </a:lnTo>
                  <a:lnTo>
                    <a:pt x="38" y="33"/>
                  </a:lnTo>
                  <a:lnTo>
                    <a:pt x="43" y="22"/>
                  </a:lnTo>
                  <a:lnTo>
                    <a:pt x="5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622" name="Freeform 133"/>
            <p:cNvSpPr>
              <a:spLocks/>
            </p:cNvSpPr>
            <p:nvPr/>
          </p:nvSpPr>
          <p:spPr bwMode="auto">
            <a:xfrm>
              <a:off x="3195638" y="3322638"/>
              <a:ext cx="17463" cy="28575"/>
            </a:xfrm>
            <a:custGeom>
              <a:avLst/>
              <a:gdLst>
                <a:gd name="T0" fmla="*/ 5 w 11"/>
                <a:gd name="T1" fmla="*/ 0 h 16"/>
                <a:gd name="T2" fmla="*/ 0 w 11"/>
                <a:gd name="T3" fmla="*/ 15 h 16"/>
                <a:gd name="T4" fmla="*/ 5 w 11"/>
                <a:gd name="T5" fmla="*/ 22 h 16"/>
                <a:gd name="T6" fmla="*/ 11 w 11"/>
                <a:gd name="T7" fmla="*/ 9 h 16"/>
                <a:gd name="T8" fmla="*/ 5 w 11"/>
                <a:gd name="T9" fmla="*/ 0 h 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"/>
                <a:gd name="T16" fmla="*/ 0 h 16"/>
                <a:gd name="T17" fmla="*/ 11 w 11"/>
                <a:gd name="T18" fmla="*/ 16 h 1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" h="16">
                  <a:moveTo>
                    <a:pt x="5" y="0"/>
                  </a:moveTo>
                  <a:lnTo>
                    <a:pt x="0" y="11"/>
                  </a:lnTo>
                  <a:lnTo>
                    <a:pt x="5" y="16"/>
                  </a:lnTo>
                  <a:lnTo>
                    <a:pt x="11" y="6"/>
                  </a:lnTo>
                  <a:lnTo>
                    <a:pt x="5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623" name="Freeform 134"/>
            <p:cNvSpPr>
              <a:spLocks/>
            </p:cNvSpPr>
            <p:nvPr/>
          </p:nvSpPr>
          <p:spPr bwMode="auto">
            <a:xfrm>
              <a:off x="3255963" y="3362325"/>
              <a:ext cx="60325" cy="57150"/>
            </a:xfrm>
            <a:custGeom>
              <a:avLst/>
              <a:gdLst>
                <a:gd name="T0" fmla="*/ 5 w 38"/>
                <a:gd name="T1" fmla="*/ 0 h 32"/>
                <a:gd name="T2" fmla="*/ 0 w 38"/>
                <a:gd name="T3" fmla="*/ 15 h 32"/>
                <a:gd name="T4" fmla="*/ 32 w 38"/>
                <a:gd name="T5" fmla="*/ 45 h 32"/>
                <a:gd name="T6" fmla="*/ 38 w 38"/>
                <a:gd name="T7" fmla="*/ 31 h 32"/>
                <a:gd name="T8" fmla="*/ 5 w 38"/>
                <a:gd name="T9" fmla="*/ 0 h 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8"/>
                <a:gd name="T16" fmla="*/ 0 h 32"/>
                <a:gd name="T17" fmla="*/ 38 w 38"/>
                <a:gd name="T18" fmla="*/ 32 h 3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8" h="32">
                  <a:moveTo>
                    <a:pt x="5" y="0"/>
                  </a:moveTo>
                  <a:lnTo>
                    <a:pt x="0" y="11"/>
                  </a:lnTo>
                  <a:lnTo>
                    <a:pt x="32" y="32"/>
                  </a:lnTo>
                  <a:lnTo>
                    <a:pt x="38" y="22"/>
                  </a:lnTo>
                  <a:lnTo>
                    <a:pt x="5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624" name="Freeform 135"/>
            <p:cNvSpPr>
              <a:spLocks/>
            </p:cNvSpPr>
            <p:nvPr/>
          </p:nvSpPr>
          <p:spPr bwMode="auto">
            <a:xfrm>
              <a:off x="3351213" y="3430588"/>
              <a:ext cx="25400" cy="30163"/>
            </a:xfrm>
            <a:custGeom>
              <a:avLst/>
              <a:gdLst>
                <a:gd name="T0" fmla="*/ 5 w 16"/>
                <a:gd name="T1" fmla="*/ 0 h 16"/>
                <a:gd name="T2" fmla="*/ 0 w 16"/>
                <a:gd name="T3" fmla="*/ 18 h 16"/>
                <a:gd name="T4" fmla="*/ 11 w 16"/>
                <a:gd name="T5" fmla="*/ 27 h 16"/>
                <a:gd name="T6" fmla="*/ 16 w 16"/>
                <a:gd name="T7" fmla="*/ 8 h 16"/>
                <a:gd name="T8" fmla="*/ 5 w 16"/>
                <a:gd name="T9" fmla="*/ 0 h 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6"/>
                <a:gd name="T16" fmla="*/ 0 h 16"/>
                <a:gd name="T17" fmla="*/ 16 w 16"/>
                <a:gd name="T18" fmla="*/ 16 h 1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6" h="16">
                  <a:moveTo>
                    <a:pt x="5" y="0"/>
                  </a:moveTo>
                  <a:lnTo>
                    <a:pt x="0" y="11"/>
                  </a:lnTo>
                  <a:lnTo>
                    <a:pt x="11" y="16"/>
                  </a:lnTo>
                  <a:lnTo>
                    <a:pt x="16" y="5"/>
                  </a:lnTo>
                  <a:lnTo>
                    <a:pt x="5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625" name="Freeform 136"/>
            <p:cNvSpPr>
              <a:spLocks/>
            </p:cNvSpPr>
            <p:nvPr/>
          </p:nvSpPr>
          <p:spPr bwMode="auto">
            <a:xfrm>
              <a:off x="3411538" y="3479800"/>
              <a:ext cx="68263" cy="60325"/>
            </a:xfrm>
            <a:custGeom>
              <a:avLst/>
              <a:gdLst>
                <a:gd name="T0" fmla="*/ 5 w 43"/>
                <a:gd name="T1" fmla="*/ 0 h 33"/>
                <a:gd name="T2" fmla="*/ 0 w 43"/>
                <a:gd name="T3" fmla="*/ 17 h 33"/>
                <a:gd name="T4" fmla="*/ 38 w 43"/>
                <a:gd name="T5" fmla="*/ 51 h 33"/>
                <a:gd name="T6" fmla="*/ 43 w 43"/>
                <a:gd name="T7" fmla="*/ 33 h 33"/>
                <a:gd name="T8" fmla="*/ 5 w 43"/>
                <a:gd name="T9" fmla="*/ 0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3"/>
                <a:gd name="T16" fmla="*/ 0 h 33"/>
                <a:gd name="T17" fmla="*/ 43 w 43"/>
                <a:gd name="T18" fmla="*/ 33 h 3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3" h="33">
                  <a:moveTo>
                    <a:pt x="5" y="0"/>
                  </a:moveTo>
                  <a:lnTo>
                    <a:pt x="0" y="11"/>
                  </a:lnTo>
                  <a:lnTo>
                    <a:pt x="38" y="33"/>
                  </a:lnTo>
                  <a:lnTo>
                    <a:pt x="43" y="22"/>
                  </a:lnTo>
                  <a:lnTo>
                    <a:pt x="5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626" name="Freeform 137"/>
            <p:cNvSpPr>
              <a:spLocks/>
            </p:cNvSpPr>
            <p:nvPr/>
          </p:nvSpPr>
          <p:spPr bwMode="auto">
            <a:xfrm>
              <a:off x="3514725" y="3549650"/>
              <a:ext cx="25400" cy="28575"/>
            </a:xfrm>
            <a:custGeom>
              <a:avLst/>
              <a:gdLst>
                <a:gd name="T0" fmla="*/ 5 w 16"/>
                <a:gd name="T1" fmla="*/ 0 h 16"/>
                <a:gd name="T2" fmla="*/ 0 w 16"/>
                <a:gd name="T3" fmla="*/ 15 h 16"/>
                <a:gd name="T4" fmla="*/ 11 w 16"/>
                <a:gd name="T5" fmla="*/ 22 h 16"/>
                <a:gd name="T6" fmla="*/ 16 w 16"/>
                <a:gd name="T7" fmla="*/ 8 h 16"/>
                <a:gd name="T8" fmla="*/ 5 w 16"/>
                <a:gd name="T9" fmla="*/ 0 h 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6"/>
                <a:gd name="T16" fmla="*/ 0 h 16"/>
                <a:gd name="T17" fmla="*/ 16 w 16"/>
                <a:gd name="T18" fmla="*/ 16 h 1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6" h="16">
                  <a:moveTo>
                    <a:pt x="5" y="0"/>
                  </a:moveTo>
                  <a:lnTo>
                    <a:pt x="0" y="11"/>
                  </a:lnTo>
                  <a:lnTo>
                    <a:pt x="11" y="16"/>
                  </a:lnTo>
                  <a:lnTo>
                    <a:pt x="16" y="5"/>
                  </a:lnTo>
                  <a:lnTo>
                    <a:pt x="5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627" name="Freeform 138"/>
            <p:cNvSpPr>
              <a:spLocks/>
            </p:cNvSpPr>
            <p:nvPr/>
          </p:nvSpPr>
          <p:spPr bwMode="auto">
            <a:xfrm>
              <a:off x="3575050" y="3589338"/>
              <a:ext cx="68263" cy="57150"/>
            </a:xfrm>
            <a:custGeom>
              <a:avLst/>
              <a:gdLst>
                <a:gd name="T0" fmla="*/ 5 w 43"/>
                <a:gd name="T1" fmla="*/ 0 h 32"/>
                <a:gd name="T2" fmla="*/ 0 w 43"/>
                <a:gd name="T3" fmla="*/ 15 h 32"/>
                <a:gd name="T4" fmla="*/ 38 w 43"/>
                <a:gd name="T5" fmla="*/ 45 h 32"/>
                <a:gd name="T6" fmla="*/ 43 w 43"/>
                <a:gd name="T7" fmla="*/ 31 h 32"/>
                <a:gd name="T8" fmla="*/ 5 w 43"/>
                <a:gd name="T9" fmla="*/ 0 h 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3"/>
                <a:gd name="T16" fmla="*/ 0 h 32"/>
                <a:gd name="T17" fmla="*/ 43 w 43"/>
                <a:gd name="T18" fmla="*/ 32 h 3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3" h="32">
                  <a:moveTo>
                    <a:pt x="5" y="0"/>
                  </a:moveTo>
                  <a:lnTo>
                    <a:pt x="0" y="11"/>
                  </a:lnTo>
                  <a:lnTo>
                    <a:pt x="38" y="32"/>
                  </a:lnTo>
                  <a:lnTo>
                    <a:pt x="43" y="22"/>
                  </a:lnTo>
                  <a:lnTo>
                    <a:pt x="5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628" name="Freeform 139"/>
            <p:cNvSpPr>
              <a:spLocks/>
            </p:cNvSpPr>
            <p:nvPr/>
          </p:nvSpPr>
          <p:spPr bwMode="auto">
            <a:xfrm>
              <a:off x="3678238" y="3657600"/>
              <a:ext cx="25400" cy="28575"/>
            </a:xfrm>
            <a:custGeom>
              <a:avLst/>
              <a:gdLst>
                <a:gd name="T0" fmla="*/ 6 w 16"/>
                <a:gd name="T1" fmla="*/ 0 h 16"/>
                <a:gd name="T2" fmla="*/ 0 w 16"/>
                <a:gd name="T3" fmla="*/ 15 h 16"/>
                <a:gd name="T4" fmla="*/ 11 w 16"/>
                <a:gd name="T5" fmla="*/ 22 h 16"/>
                <a:gd name="T6" fmla="*/ 16 w 16"/>
                <a:gd name="T7" fmla="*/ 8 h 16"/>
                <a:gd name="T8" fmla="*/ 6 w 16"/>
                <a:gd name="T9" fmla="*/ 0 h 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6"/>
                <a:gd name="T16" fmla="*/ 0 h 16"/>
                <a:gd name="T17" fmla="*/ 16 w 16"/>
                <a:gd name="T18" fmla="*/ 16 h 1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6" h="16">
                  <a:moveTo>
                    <a:pt x="6" y="0"/>
                  </a:moveTo>
                  <a:lnTo>
                    <a:pt x="0" y="11"/>
                  </a:lnTo>
                  <a:lnTo>
                    <a:pt x="11" y="16"/>
                  </a:lnTo>
                  <a:lnTo>
                    <a:pt x="16" y="5"/>
                  </a:lnTo>
                  <a:lnTo>
                    <a:pt x="6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629" name="Freeform 140"/>
            <p:cNvSpPr>
              <a:spLocks/>
            </p:cNvSpPr>
            <p:nvPr/>
          </p:nvSpPr>
          <p:spPr bwMode="auto">
            <a:xfrm>
              <a:off x="3738563" y="3706813"/>
              <a:ext cx="68263" cy="60325"/>
            </a:xfrm>
            <a:custGeom>
              <a:avLst/>
              <a:gdLst>
                <a:gd name="T0" fmla="*/ 6 w 44"/>
                <a:gd name="T1" fmla="*/ 0 h 33"/>
                <a:gd name="T2" fmla="*/ 0 w 44"/>
                <a:gd name="T3" fmla="*/ 17 h 33"/>
                <a:gd name="T4" fmla="*/ 35 w 44"/>
                <a:gd name="T5" fmla="*/ 51 h 33"/>
                <a:gd name="T6" fmla="*/ 41 w 44"/>
                <a:gd name="T7" fmla="*/ 33 h 33"/>
                <a:gd name="T8" fmla="*/ 6 w 44"/>
                <a:gd name="T9" fmla="*/ 0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4"/>
                <a:gd name="T16" fmla="*/ 0 h 33"/>
                <a:gd name="T17" fmla="*/ 44 w 44"/>
                <a:gd name="T18" fmla="*/ 33 h 3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4" h="33">
                  <a:moveTo>
                    <a:pt x="6" y="0"/>
                  </a:moveTo>
                  <a:lnTo>
                    <a:pt x="0" y="11"/>
                  </a:lnTo>
                  <a:lnTo>
                    <a:pt x="38" y="33"/>
                  </a:lnTo>
                  <a:lnTo>
                    <a:pt x="44" y="22"/>
                  </a:lnTo>
                  <a:lnTo>
                    <a:pt x="6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630" name="Freeform 141"/>
            <p:cNvSpPr>
              <a:spLocks/>
            </p:cNvSpPr>
            <p:nvPr/>
          </p:nvSpPr>
          <p:spPr bwMode="auto">
            <a:xfrm>
              <a:off x="3840163" y="3776663"/>
              <a:ext cx="17463" cy="28575"/>
            </a:xfrm>
            <a:custGeom>
              <a:avLst/>
              <a:gdLst>
                <a:gd name="T0" fmla="*/ 6 w 11"/>
                <a:gd name="T1" fmla="*/ 0 h 16"/>
                <a:gd name="T2" fmla="*/ 0 w 11"/>
                <a:gd name="T3" fmla="*/ 15 h 16"/>
                <a:gd name="T4" fmla="*/ 6 w 11"/>
                <a:gd name="T5" fmla="*/ 22 h 16"/>
                <a:gd name="T6" fmla="*/ 11 w 11"/>
                <a:gd name="T7" fmla="*/ 8 h 16"/>
                <a:gd name="T8" fmla="*/ 6 w 11"/>
                <a:gd name="T9" fmla="*/ 0 h 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"/>
                <a:gd name="T16" fmla="*/ 0 h 16"/>
                <a:gd name="T17" fmla="*/ 11 w 11"/>
                <a:gd name="T18" fmla="*/ 16 h 1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" h="16">
                  <a:moveTo>
                    <a:pt x="6" y="0"/>
                  </a:moveTo>
                  <a:lnTo>
                    <a:pt x="0" y="11"/>
                  </a:lnTo>
                  <a:lnTo>
                    <a:pt x="6" y="16"/>
                  </a:lnTo>
                  <a:lnTo>
                    <a:pt x="11" y="5"/>
                  </a:lnTo>
                  <a:lnTo>
                    <a:pt x="6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631" name="Freeform 142"/>
            <p:cNvSpPr>
              <a:spLocks/>
            </p:cNvSpPr>
            <p:nvPr/>
          </p:nvSpPr>
          <p:spPr bwMode="auto">
            <a:xfrm>
              <a:off x="3900488" y="3816350"/>
              <a:ext cx="60325" cy="57150"/>
            </a:xfrm>
            <a:custGeom>
              <a:avLst/>
              <a:gdLst>
                <a:gd name="T0" fmla="*/ 6 w 38"/>
                <a:gd name="T1" fmla="*/ 0 h 32"/>
                <a:gd name="T2" fmla="*/ 0 w 38"/>
                <a:gd name="T3" fmla="*/ 15 h 32"/>
                <a:gd name="T4" fmla="*/ 33 w 38"/>
                <a:gd name="T5" fmla="*/ 45 h 32"/>
                <a:gd name="T6" fmla="*/ 38 w 38"/>
                <a:gd name="T7" fmla="*/ 31 h 32"/>
                <a:gd name="T8" fmla="*/ 6 w 38"/>
                <a:gd name="T9" fmla="*/ 0 h 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8"/>
                <a:gd name="T16" fmla="*/ 0 h 32"/>
                <a:gd name="T17" fmla="*/ 38 w 38"/>
                <a:gd name="T18" fmla="*/ 32 h 3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8" h="32">
                  <a:moveTo>
                    <a:pt x="6" y="0"/>
                  </a:moveTo>
                  <a:lnTo>
                    <a:pt x="0" y="11"/>
                  </a:lnTo>
                  <a:lnTo>
                    <a:pt x="33" y="32"/>
                  </a:lnTo>
                  <a:lnTo>
                    <a:pt x="38" y="22"/>
                  </a:lnTo>
                  <a:lnTo>
                    <a:pt x="6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632" name="Freeform 143"/>
            <p:cNvSpPr>
              <a:spLocks/>
            </p:cNvSpPr>
            <p:nvPr/>
          </p:nvSpPr>
          <p:spPr bwMode="auto">
            <a:xfrm>
              <a:off x="4005263" y="3884613"/>
              <a:ext cx="17463" cy="28575"/>
            </a:xfrm>
            <a:custGeom>
              <a:avLst/>
              <a:gdLst>
                <a:gd name="T0" fmla="*/ 5 w 11"/>
                <a:gd name="T1" fmla="*/ 0 h 16"/>
                <a:gd name="T2" fmla="*/ 0 w 11"/>
                <a:gd name="T3" fmla="*/ 15 h 16"/>
                <a:gd name="T4" fmla="*/ 5 w 11"/>
                <a:gd name="T5" fmla="*/ 22 h 16"/>
                <a:gd name="T6" fmla="*/ 11 w 11"/>
                <a:gd name="T7" fmla="*/ 8 h 16"/>
                <a:gd name="T8" fmla="*/ 5 w 11"/>
                <a:gd name="T9" fmla="*/ 0 h 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"/>
                <a:gd name="T16" fmla="*/ 0 h 16"/>
                <a:gd name="T17" fmla="*/ 11 w 11"/>
                <a:gd name="T18" fmla="*/ 16 h 1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" h="16">
                  <a:moveTo>
                    <a:pt x="5" y="0"/>
                  </a:moveTo>
                  <a:lnTo>
                    <a:pt x="0" y="11"/>
                  </a:lnTo>
                  <a:lnTo>
                    <a:pt x="5" y="16"/>
                  </a:lnTo>
                  <a:lnTo>
                    <a:pt x="11" y="5"/>
                  </a:lnTo>
                  <a:lnTo>
                    <a:pt x="5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633" name="Freeform 144"/>
            <p:cNvSpPr>
              <a:spLocks/>
            </p:cNvSpPr>
            <p:nvPr/>
          </p:nvSpPr>
          <p:spPr bwMode="auto">
            <a:xfrm>
              <a:off x="4056063" y="3933825"/>
              <a:ext cx="69850" cy="60325"/>
            </a:xfrm>
            <a:custGeom>
              <a:avLst/>
              <a:gdLst>
                <a:gd name="T0" fmla="*/ 6 w 44"/>
                <a:gd name="T1" fmla="*/ 0 h 33"/>
                <a:gd name="T2" fmla="*/ 0 w 44"/>
                <a:gd name="T3" fmla="*/ 17 h 33"/>
                <a:gd name="T4" fmla="*/ 38 w 44"/>
                <a:gd name="T5" fmla="*/ 51 h 33"/>
                <a:gd name="T6" fmla="*/ 44 w 44"/>
                <a:gd name="T7" fmla="*/ 33 h 33"/>
                <a:gd name="T8" fmla="*/ 6 w 44"/>
                <a:gd name="T9" fmla="*/ 0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4"/>
                <a:gd name="T16" fmla="*/ 0 h 33"/>
                <a:gd name="T17" fmla="*/ 44 w 44"/>
                <a:gd name="T18" fmla="*/ 33 h 3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4" h="33">
                  <a:moveTo>
                    <a:pt x="6" y="0"/>
                  </a:moveTo>
                  <a:lnTo>
                    <a:pt x="0" y="11"/>
                  </a:lnTo>
                  <a:lnTo>
                    <a:pt x="38" y="33"/>
                  </a:lnTo>
                  <a:lnTo>
                    <a:pt x="44" y="22"/>
                  </a:lnTo>
                  <a:lnTo>
                    <a:pt x="6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634" name="Freeform 145"/>
            <p:cNvSpPr>
              <a:spLocks/>
            </p:cNvSpPr>
            <p:nvPr/>
          </p:nvSpPr>
          <p:spPr bwMode="auto">
            <a:xfrm>
              <a:off x="4159250" y="4002088"/>
              <a:ext cx="26988" cy="30163"/>
            </a:xfrm>
            <a:custGeom>
              <a:avLst/>
              <a:gdLst>
                <a:gd name="T0" fmla="*/ 6 w 17"/>
                <a:gd name="T1" fmla="*/ 0 h 16"/>
                <a:gd name="T2" fmla="*/ 0 w 17"/>
                <a:gd name="T3" fmla="*/ 18 h 16"/>
                <a:gd name="T4" fmla="*/ 11 w 17"/>
                <a:gd name="T5" fmla="*/ 27 h 16"/>
                <a:gd name="T6" fmla="*/ 17 w 17"/>
                <a:gd name="T7" fmla="*/ 8 h 16"/>
                <a:gd name="T8" fmla="*/ 6 w 17"/>
                <a:gd name="T9" fmla="*/ 0 h 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7"/>
                <a:gd name="T16" fmla="*/ 0 h 16"/>
                <a:gd name="T17" fmla="*/ 17 w 17"/>
                <a:gd name="T18" fmla="*/ 16 h 1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7" h="16">
                  <a:moveTo>
                    <a:pt x="6" y="0"/>
                  </a:moveTo>
                  <a:lnTo>
                    <a:pt x="0" y="11"/>
                  </a:lnTo>
                  <a:lnTo>
                    <a:pt x="11" y="16"/>
                  </a:lnTo>
                  <a:lnTo>
                    <a:pt x="17" y="5"/>
                  </a:lnTo>
                  <a:lnTo>
                    <a:pt x="6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635" name="Freeform 146"/>
            <p:cNvSpPr>
              <a:spLocks/>
            </p:cNvSpPr>
            <p:nvPr/>
          </p:nvSpPr>
          <p:spPr bwMode="auto">
            <a:xfrm>
              <a:off x="4221163" y="4043363"/>
              <a:ext cx="68263" cy="57150"/>
            </a:xfrm>
            <a:custGeom>
              <a:avLst/>
              <a:gdLst>
                <a:gd name="T0" fmla="*/ 5 w 43"/>
                <a:gd name="T1" fmla="*/ 0 h 32"/>
                <a:gd name="T2" fmla="*/ 0 w 43"/>
                <a:gd name="T3" fmla="*/ 15 h 32"/>
                <a:gd name="T4" fmla="*/ 38 w 43"/>
                <a:gd name="T5" fmla="*/ 45 h 32"/>
                <a:gd name="T6" fmla="*/ 43 w 43"/>
                <a:gd name="T7" fmla="*/ 31 h 32"/>
                <a:gd name="T8" fmla="*/ 5 w 43"/>
                <a:gd name="T9" fmla="*/ 0 h 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3"/>
                <a:gd name="T16" fmla="*/ 0 h 32"/>
                <a:gd name="T17" fmla="*/ 43 w 43"/>
                <a:gd name="T18" fmla="*/ 32 h 3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3" h="32">
                  <a:moveTo>
                    <a:pt x="5" y="0"/>
                  </a:moveTo>
                  <a:lnTo>
                    <a:pt x="0" y="11"/>
                  </a:lnTo>
                  <a:lnTo>
                    <a:pt x="38" y="32"/>
                  </a:lnTo>
                  <a:lnTo>
                    <a:pt x="43" y="22"/>
                  </a:lnTo>
                  <a:lnTo>
                    <a:pt x="5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636" name="Freeform 147"/>
            <p:cNvSpPr>
              <a:spLocks/>
            </p:cNvSpPr>
            <p:nvPr/>
          </p:nvSpPr>
          <p:spPr bwMode="auto">
            <a:xfrm>
              <a:off x="4324350" y="4111625"/>
              <a:ext cx="25400" cy="28575"/>
            </a:xfrm>
            <a:custGeom>
              <a:avLst/>
              <a:gdLst>
                <a:gd name="T0" fmla="*/ 5 w 16"/>
                <a:gd name="T1" fmla="*/ 0 h 16"/>
                <a:gd name="T2" fmla="*/ 0 w 16"/>
                <a:gd name="T3" fmla="*/ 15 h 16"/>
                <a:gd name="T4" fmla="*/ 11 w 16"/>
                <a:gd name="T5" fmla="*/ 22 h 16"/>
                <a:gd name="T6" fmla="*/ 16 w 16"/>
                <a:gd name="T7" fmla="*/ 8 h 16"/>
                <a:gd name="T8" fmla="*/ 5 w 16"/>
                <a:gd name="T9" fmla="*/ 0 h 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6"/>
                <a:gd name="T16" fmla="*/ 0 h 16"/>
                <a:gd name="T17" fmla="*/ 16 w 16"/>
                <a:gd name="T18" fmla="*/ 16 h 1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6" h="16">
                  <a:moveTo>
                    <a:pt x="5" y="0"/>
                  </a:moveTo>
                  <a:lnTo>
                    <a:pt x="0" y="11"/>
                  </a:lnTo>
                  <a:lnTo>
                    <a:pt x="11" y="16"/>
                  </a:lnTo>
                  <a:lnTo>
                    <a:pt x="16" y="5"/>
                  </a:lnTo>
                  <a:lnTo>
                    <a:pt x="5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637" name="Freeform 148"/>
            <p:cNvSpPr>
              <a:spLocks/>
            </p:cNvSpPr>
            <p:nvPr/>
          </p:nvSpPr>
          <p:spPr bwMode="auto">
            <a:xfrm>
              <a:off x="4384675" y="4160838"/>
              <a:ext cx="68263" cy="60325"/>
            </a:xfrm>
            <a:custGeom>
              <a:avLst/>
              <a:gdLst>
                <a:gd name="T0" fmla="*/ 5 w 43"/>
                <a:gd name="T1" fmla="*/ 0 h 33"/>
                <a:gd name="T2" fmla="*/ 0 w 43"/>
                <a:gd name="T3" fmla="*/ 17 h 33"/>
                <a:gd name="T4" fmla="*/ 38 w 43"/>
                <a:gd name="T5" fmla="*/ 51 h 33"/>
                <a:gd name="T6" fmla="*/ 43 w 43"/>
                <a:gd name="T7" fmla="*/ 33 h 33"/>
                <a:gd name="T8" fmla="*/ 5 w 43"/>
                <a:gd name="T9" fmla="*/ 0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3"/>
                <a:gd name="T16" fmla="*/ 0 h 33"/>
                <a:gd name="T17" fmla="*/ 43 w 43"/>
                <a:gd name="T18" fmla="*/ 33 h 3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3" h="33">
                  <a:moveTo>
                    <a:pt x="5" y="0"/>
                  </a:moveTo>
                  <a:lnTo>
                    <a:pt x="0" y="11"/>
                  </a:lnTo>
                  <a:lnTo>
                    <a:pt x="38" y="33"/>
                  </a:lnTo>
                  <a:lnTo>
                    <a:pt x="43" y="22"/>
                  </a:lnTo>
                  <a:lnTo>
                    <a:pt x="5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638" name="Freeform 149"/>
            <p:cNvSpPr>
              <a:spLocks/>
            </p:cNvSpPr>
            <p:nvPr/>
          </p:nvSpPr>
          <p:spPr bwMode="auto">
            <a:xfrm>
              <a:off x="4487863" y="4229100"/>
              <a:ext cx="17463" cy="30163"/>
            </a:xfrm>
            <a:custGeom>
              <a:avLst/>
              <a:gdLst>
                <a:gd name="T0" fmla="*/ 5 w 11"/>
                <a:gd name="T1" fmla="*/ 0 h 16"/>
                <a:gd name="T2" fmla="*/ 0 w 11"/>
                <a:gd name="T3" fmla="*/ 18 h 16"/>
                <a:gd name="T4" fmla="*/ 5 w 11"/>
                <a:gd name="T5" fmla="*/ 27 h 16"/>
                <a:gd name="T6" fmla="*/ 11 w 11"/>
                <a:gd name="T7" fmla="*/ 8 h 16"/>
                <a:gd name="T8" fmla="*/ 5 w 11"/>
                <a:gd name="T9" fmla="*/ 0 h 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"/>
                <a:gd name="T16" fmla="*/ 0 h 16"/>
                <a:gd name="T17" fmla="*/ 11 w 11"/>
                <a:gd name="T18" fmla="*/ 16 h 1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" h="16">
                  <a:moveTo>
                    <a:pt x="5" y="0"/>
                  </a:moveTo>
                  <a:lnTo>
                    <a:pt x="0" y="11"/>
                  </a:lnTo>
                  <a:lnTo>
                    <a:pt x="5" y="16"/>
                  </a:lnTo>
                  <a:lnTo>
                    <a:pt x="11" y="5"/>
                  </a:lnTo>
                  <a:lnTo>
                    <a:pt x="5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639" name="Freeform 150"/>
            <p:cNvSpPr>
              <a:spLocks/>
            </p:cNvSpPr>
            <p:nvPr/>
          </p:nvSpPr>
          <p:spPr bwMode="auto">
            <a:xfrm>
              <a:off x="4548188" y="4270375"/>
              <a:ext cx="60325" cy="57150"/>
            </a:xfrm>
            <a:custGeom>
              <a:avLst/>
              <a:gdLst>
                <a:gd name="T0" fmla="*/ 5 w 38"/>
                <a:gd name="T1" fmla="*/ 0 h 32"/>
                <a:gd name="T2" fmla="*/ 0 w 38"/>
                <a:gd name="T3" fmla="*/ 15 h 32"/>
                <a:gd name="T4" fmla="*/ 33 w 38"/>
                <a:gd name="T5" fmla="*/ 45 h 32"/>
                <a:gd name="T6" fmla="*/ 38 w 38"/>
                <a:gd name="T7" fmla="*/ 31 h 32"/>
                <a:gd name="T8" fmla="*/ 5 w 38"/>
                <a:gd name="T9" fmla="*/ 0 h 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8"/>
                <a:gd name="T16" fmla="*/ 0 h 32"/>
                <a:gd name="T17" fmla="*/ 38 w 38"/>
                <a:gd name="T18" fmla="*/ 32 h 3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8" h="32">
                  <a:moveTo>
                    <a:pt x="5" y="0"/>
                  </a:moveTo>
                  <a:lnTo>
                    <a:pt x="0" y="11"/>
                  </a:lnTo>
                  <a:lnTo>
                    <a:pt x="33" y="32"/>
                  </a:lnTo>
                  <a:lnTo>
                    <a:pt x="38" y="22"/>
                  </a:lnTo>
                  <a:lnTo>
                    <a:pt x="5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640" name="Freeform 151"/>
            <p:cNvSpPr>
              <a:spLocks/>
            </p:cNvSpPr>
            <p:nvPr/>
          </p:nvSpPr>
          <p:spPr bwMode="auto">
            <a:xfrm>
              <a:off x="4651375" y="4338638"/>
              <a:ext cx="17463" cy="28575"/>
            </a:xfrm>
            <a:custGeom>
              <a:avLst/>
              <a:gdLst>
                <a:gd name="T0" fmla="*/ 6 w 11"/>
                <a:gd name="T1" fmla="*/ 0 h 16"/>
                <a:gd name="T2" fmla="*/ 0 w 11"/>
                <a:gd name="T3" fmla="*/ 15 h 16"/>
                <a:gd name="T4" fmla="*/ 6 w 11"/>
                <a:gd name="T5" fmla="*/ 22 h 16"/>
                <a:gd name="T6" fmla="*/ 11 w 11"/>
                <a:gd name="T7" fmla="*/ 8 h 16"/>
                <a:gd name="T8" fmla="*/ 6 w 11"/>
                <a:gd name="T9" fmla="*/ 0 h 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"/>
                <a:gd name="T16" fmla="*/ 0 h 16"/>
                <a:gd name="T17" fmla="*/ 11 w 11"/>
                <a:gd name="T18" fmla="*/ 16 h 1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" h="16">
                  <a:moveTo>
                    <a:pt x="6" y="0"/>
                  </a:moveTo>
                  <a:lnTo>
                    <a:pt x="0" y="11"/>
                  </a:lnTo>
                  <a:lnTo>
                    <a:pt x="6" y="16"/>
                  </a:lnTo>
                  <a:lnTo>
                    <a:pt x="11" y="5"/>
                  </a:lnTo>
                  <a:lnTo>
                    <a:pt x="6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641" name="Freeform 152"/>
            <p:cNvSpPr>
              <a:spLocks/>
            </p:cNvSpPr>
            <p:nvPr/>
          </p:nvSpPr>
          <p:spPr bwMode="auto">
            <a:xfrm>
              <a:off x="4703763" y="4387850"/>
              <a:ext cx="68263" cy="60325"/>
            </a:xfrm>
            <a:custGeom>
              <a:avLst/>
              <a:gdLst>
                <a:gd name="T0" fmla="*/ 5 w 43"/>
                <a:gd name="T1" fmla="*/ 0 h 33"/>
                <a:gd name="T2" fmla="*/ 0 w 43"/>
                <a:gd name="T3" fmla="*/ 17 h 33"/>
                <a:gd name="T4" fmla="*/ 38 w 43"/>
                <a:gd name="T5" fmla="*/ 51 h 33"/>
                <a:gd name="T6" fmla="*/ 43 w 43"/>
                <a:gd name="T7" fmla="*/ 33 h 33"/>
                <a:gd name="T8" fmla="*/ 5 w 43"/>
                <a:gd name="T9" fmla="*/ 0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3"/>
                <a:gd name="T16" fmla="*/ 0 h 33"/>
                <a:gd name="T17" fmla="*/ 43 w 43"/>
                <a:gd name="T18" fmla="*/ 33 h 3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3" h="33">
                  <a:moveTo>
                    <a:pt x="5" y="0"/>
                  </a:moveTo>
                  <a:lnTo>
                    <a:pt x="0" y="11"/>
                  </a:lnTo>
                  <a:lnTo>
                    <a:pt x="38" y="33"/>
                  </a:lnTo>
                  <a:lnTo>
                    <a:pt x="43" y="22"/>
                  </a:lnTo>
                  <a:lnTo>
                    <a:pt x="5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642" name="Freeform 153"/>
            <p:cNvSpPr>
              <a:spLocks/>
            </p:cNvSpPr>
            <p:nvPr/>
          </p:nvSpPr>
          <p:spPr bwMode="auto">
            <a:xfrm>
              <a:off x="4806950" y="4456113"/>
              <a:ext cx="25400" cy="30163"/>
            </a:xfrm>
            <a:custGeom>
              <a:avLst/>
              <a:gdLst>
                <a:gd name="T0" fmla="*/ 6 w 16"/>
                <a:gd name="T1" fmla="*/ 0 h 16"/>
                <a:gd name="T2" fmla="*/ 0 w 16"/>
                <a:gd name="T3" fmla="*/ 18 h 16"/>
                <a:gd name="T4" fmla="*/ 11 w 16"/>
                <a:gd name="T5" fmla="*/ 27 h 16"/>
                <a:gd name="T6" fmla="*/ 16 w 16"/>
                <a:gd name="T7" fmla="*/ 8 h 16"/>
                <a:gd name="T8" fmla="*/ 6 w 16"/>
                <a:gd name="T9" fmla="*/ 0 h 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6"/>
                <a:gd name="T16" fmla="*/ 0 h 16"/>
                <a:gd name="T17" fmla="*/ 16 w 16"/>
                <a:gd name="T18" fmla="*/ 16 h 1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6" h="16">
                  <a:moveTo>
                    <a:pt x="6" y="0"/>
                  </a:moveTo>
                  <a:lnTo>
                    <a:pt x="0" y="11"/>
                  </a:lnTo>
                  <a:lnTo>
                    <a:pt x="11" y="16"/>
                  </a:lnTo>
                  <a:lnTo>
                    <a:pt x="16" y="5"/>
                  </a:lnTo>
                  <a:lnTo>
                    <a:pt x="6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643" name="Freeform 154"/>
            <p:cNvSpPr>
              <a:spLocks/>
            </p:cNvSpPr>
            <p:nvPr/>
          </p:nvSpPr>
          <p:spPr bwMode="auto">
            <a:xfrm>
              <a:off x="4867275" y="4497388"/>
              <a:ext cx="69850" cy="57150"/>
            </a:xfrm>
            <a:custGeom>
              <a:avLst/>
              <a:gdLst>
                <a:gd name="T0" fmla="*/ 6 w 44"/>
                <a:gd name="T1" fmla="*/ 0 h 32"/>
                <a:gd name="T2" fmla="*/ 0 w 44"/>
                <a:gd name="T3" fmla="*/ 15 h 32"/>
                <a:gd name="T4" fmla="*/ 38 w 44"/>
                <a:gd name="T5" fmla="*/ 45 h 32"/>
                <a:gd name="T6" fmla="*/ 44 w 44"/>
                <a:gd name="T7" fmla="*/ 31 h 32"/>
                <a:gd name="T8" fmla="*/ 6 w 44"/>
                <a:gd name="T9" fmla="*/ 0 h 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4"/>
                <a:gd name="T16" fmla="*/ 0 h 32"/>
                <a:gd name="T17" fmla="*/ 44 w 44"/>
                <a:gd name="T18" fmla="*/ 32 h 3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4" h="32">
                  <a:moveTo>
                    <a:pt x="6" y="0"/>
                  </a:moveTo>
                  <a:lnTo>
                    <a:pt x="0" y="11"/>
                  </a:lnTo>
                  <a:lnTo>
                    <a:pt x="38" y="32"/>
                  </a:lnTo>
                  <a:lnTo>
                    <a:pt x="44" y="22"/>
                  </a:lnTo>
                  <a:lnTo>
                    <a:pt x="6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644" name="Freeform 155"/>
            <p:cNvSpPr>
              <a:spLocks/>
            </p:cNvSpPr>
            <p:nvPr/>
          </p:nvSpPr>
          <p:spPr bwMode="auto">
            <a:xfrm>
              <a:off x="4970463" y="4565650"/>
              <a:ext cx="26988" cy="28575"/>
            </a:xfrm>
            <a:custGeom>
              <a:avLst/>
              <a:gdLst>
                <a:gd name="T0" fmla="*/ 6 w 17"/>
                <a:gd name="T1" fmla="*/ 0 h 16"/>
                <a:gd name="T2" fmla="*/ 0 w 17"/>
                <a:gd name="T3" fmla="*/ 15 h 16"/>
                <a:gd name="T4" fmla="*/ 11 w 17"/>
                <a:gd name="T5" fmla="*/ 22 h 16"/>
                <a:gd name="T6" fmla="*/ 17 w 17"/>
                <a:gd name="T7" fmla="*/ 8 h 16"/>
                <a:gd name="T8" fmla="*/ 6 w 17"/>
                <a:gd name="T9" fmla="*/ 0 h 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7"/>
                <a:gd name="T16" fmla="*/ 0 h 16"/>
                <a:gd name="T17" fmla="*/ 17 w 17"/>
                <a:gd name="T18" fmla="*/ 16 h 1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7" h="16">
                  <a:moveTo>
                    <a:pt x="6" y="0"/>
                  </a:moveTo>
                  <a:lnTo>
                    <a:pt x="0" y="11"/>
                  </a:lnTo>
                  <a:lnTo>
                    <a:pt x="11" y="16"/>
                  </a:lnTo>
                  <a:lnTo>
                    <a:pt x="17" y="5"/>
                  </a:lnTo>
                  <a:lnTo>
                    <a:pt x="6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645" name="Freeform 156"/>
            <p:cNvSpPr>
              <a:spLocks/>
            </p:cNvSpPr>
            <p:nvPr/>
          </p:nvSpPr>
          <p:spPr bwMode="auto">
            <a:xfrm>
              <a:off x="5030788" y="4614863"/>
              <a:ext cx="69850" cy="60325"/>
            </a:xfrm>
            <a:custGeom>
              <a:avLst/>
              <a:gdLst>
                <a:gd name="T0" fmla="*/ 6 w 44"/>
                <a:gd name="T1" fmla="*/ 0 h 33"/>
                <a:gd name="T2" fmla="*/ 0 w 44"/>
                <a:gd name="T3" fmla="*/ 17 h 33"/>
                <a:gd name="T4" fmla="*/ 38 w 44"/>
                <a:gd name="T5" fmla="*/ 51 h 33"/>
                <a:gd name="T6" fmla="*/ 44 w 44"/>
                <a:gd name="T7" fmla="*/ 33 h 33"/>
                <a:gd name="T8" fmla="*/ 6 w 44"/>
                <a:gd name="T9" fmla="*/ 0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4"/>
                <a:gd name="T16" fmla="*/ 0 h 33"/>
                <a:gd name="T17" fmla="*/ 44 w 44"/>
                <a:gd name="T18" fmla="*/ 33 h 3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4" h="33">
                  <a:moveTo>
                    <a:pt x="6" y="0"/>
                  </a:moveTo>
                  <a:lnTo>
                    <a:pt x="0" y="11"/>
                  </a:lnTo>
                  <a:lnTo>
                    <a:pt x="38" y="33"/>
                  </a:lnTo>
                  <a:lnTo>
                    <a:pt x="44" y="22"/>
                  </a:lnTo>
                  <a:lnTo>
                    <a:pt x="6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646" name="Freeform 157"/>
            <p:cNvSpPr>
              <a:spLocks/>
            </p:cNvSpPr>
            <p:nvPr/>
          </p:nvSpPr>
          <p:spPr bwMode="auto">
            <a:xfrm>
              <a:off x="5135563" y="4683125"/>
              <a:ext cx="15875" cy="30163"/>
            </a:xfrm>
            <a:custGeom>
              <a:avLst/>
              <a:gdLst>
                <a:gd name="T0" fmla="*/ 5 w 10"/>
                <a:gd name="T1" fmla="*/ 0 h 16"/>
                <a:gd name="T2" fmla="*/ 0 w 10"/>
                <a:gd name="T3" fmla="*/ 18 h 16"/>
                <a:gd name="T4" fmla="*/ 5 w 10"/>
                <a:gd name="T5" fmla="*/ 27 h 16"/>
                <a:gd name="T6" fmla="*/ 10 w 10"/>
                <a:gd name="T7" fmla="*/ 8 h 16"/>
                <a:gd name="T8" fmla="*/ 5 w 10"/>
                <a:gd name="T9" fmla="*/ 0 h 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"/>
                <a:gd name="T16" fmla="*/ 0 h 16"/>
                <a:gd name="T17" fmla="*/ 10 w 10"/>
                <a:gd name="T18" fmla="*/ 16 h 1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" h="16">
                  <a:moveTo>
                    <a:pt x="5" y="0"/>
                  </a:moveTo>
                  <a:lnTo>
                    <a:pt x="0" y="11"/>
                  </a:lnTo>
                  <a:lnTo>
                    <a:pt x="5" y="16"/>
                  </a:lnTo>
                  <a:lnTo>
                    <a:pt x="10" y="5"/>
                  </a:lnTo>
                  <a:lnTo>
                    <a:pt x="5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647" name="Freeform 158"/>
            <p:cNvSpPr>
              <a:spLocks/>
            </p:cNvSpPr>
            <p:nvPr/>
          </p:nvSpPr>
          <p:spPr bwMode="auto">
            <a:xfrm>
              <a:off x="5195888" y="4724400"/>
              <a:ext cx="60325" cy="57150"/>
            </a:xfrm>
            <a:custGeom>
              <a:avLst/>
              <a:gdLst>
                <a:gd name="T0" fmla="*/ 5 w 38"/>
                <a:gd name="T1" fmla="*/ 0 h 32"/>
                <a:gd name="T2" fmla="*/ 0 w 38"/>
                <a:gd name="T3" fmla="*/ 15 h 32"/>
                <a:gd name="T4" fmla="*/ 32 w 38"/>
                <a:gd name="T5" fmla="*/ 45 h 32"/>
                <a:gd name="T6" fmla="*/ 38 w 38"/>
                <a:gd name="T7" fmla="*/ 31 h 32"/>
                <a:gd name="T8" fmla="*/ 5 w 38"/>
                <a:gd name="T9" fmla="*/ 0 h 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8"/>
                <a:gd name="T16" fmla="*/ 0 h 32"/>
                <a:gd name="T17" fmla="*/ 38 w 38"/>
                <a:gd name="T18" fmla="*/ 32 h 3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8" h="32">
                  <a:moveTo>
                    <a:pt x="5" y="0"/>
                  </a:moveTo>
                  <a:lnTo>
                    <a:pt x="0" y="11"/>
                  </a:lnTo>
                  <a:lnTo>
                    <a:pt x="32" y="32"/>
                  </a:lnTo>
                  <a:lnTo>
                    <a:pt x="38" y="22"/>
                  </a:lnTo>
                  <a:lnTo>
                    <a:pt x="5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648" name="Freeform 159"/>
            <p:cNvSpPr>
              <a:spLocks/>
            </p:cNvSpPr>
            <p:nvPr/>
          </p:nvSpPr>
          <p:spPr bwMode="auto">
            <a:xfrm>
              <a:off x="5299075" y="4792663"/>
              <a:ext cx="17463" cy="28575"/>
            </a:xfrm>
            <a:custGeom>
              <a:avLst/>
              <a:gdLst>
                <a:gd name="T0" fmla="*/ 5 w 11"/>
                <a:gd name="T1" fmla="*/ 0 h 16"/>
                <a:gd name="T2" fmla="*/ 0 w 11"/>
                <a:gd name="T3" fmla="*/ 15 h 16"/>
                <a:gd name="T4" fmla="*/ 5 w 11"/>
                <a:gd name="T5" fmla="*/ 22 h 16"/>
                <a:gd name="T6" fmla="*/ 11 w 11"/>
                <a:gd name="T7" fmla="*/ 8 h 16"/>
                <a:gd name="T8" fmla="*/ 5 w 11"/>
                <a:gd name="T9" fmla="*/ 0 h 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"/>
                <a:gd name="T16" fmla="*/ 0 h 16"/>
                <a:gd name="T17" fmla="*/ 11 w 11"/>
                <a:gd name="T18" fmla="*/ 16 h 1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" h="16">
                  <a:moveTo>
                    <a:pt x="5" y="0"/>
                  </a:moveTo>
                  <a:lnTo>
                    <a:pt x="0" y="11"/>
                  </a:lnTo>
                  <a:lnTo>
                    <a:pt x="5" y="16"/>
                  </a:lnTo>
                  <a:lnTo>
                    <a:pt x="11" y="5"/>
                  </a:lnTo>
                  <a:lnTo>
                    <a:pt x="5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649" name="Freeform 160"/>
            <p:cNvSpPr>
              <a:spLocks/>
            </p:cNvSpPr>
            <p:nvPr/>
          </p:nvSpPr>
          <p:spPr bwMode="auto">
            <a:xfrm>
              <a:off x="5349875" y="4841875"/>
              <a:ext cx="68263" cy="60325"/>
            </a:xfrm>
            <a:custGeom>
              <a:avLst/>
              <a:gdLst>
                <a:gd name="T0" fmla="*/ 6 w 44"/>
                <a:gd name="T1" fmla="*/ 0 h 33"/>
                <a:gd name="T2" fmla="*/ 0 w 44"/>
                <a:gd name="T3" fmla="*/ 17 h 33"/>
                <a:gd name="T4" fmla="*/ 35 w 44"/>
                <a:gd name="T5" fmla="*/ 51 h 33"/>
                <a:gd name="T6" fmla="*/ 41 w 44"/>
                <a:gd name="T7" fmla="*/ 33 h 33"/>
                <a:gd name="T8" fmla="*/ 6 w 44"/>
                <a:gd name="T9" fmla="*/ 0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4"/>
                <a:gd name="T16" fmla="*/ 0 h 33"/>
                <a:gd name="T17" fmla="*/ 44 w 44"/>
                <a:gd name="T18" fmla="*/ 33 h 3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4" h="33">
                  <a:moveTo>
                    <a:pt x="6" y="0"/>
                  </a:moveTo>
                  <a:lnTo>
                    <a:pt x="0" y="11"/>
                  </a:lnTo>
                  <a:lnTo>
                    <a:pt x="38" y="33"/>
                  </a:lnTo>
                  <a:lnTo>
                    <a:pt x="44" y="22"/>
                  </a:lnTo>
                  <a:lnTo>
                    <a:pt x="6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650" name="Freeform 161"/>
            <p:cNvSpPr>
              <a:spLocks/>
            </p:cNvSpPr>
            <p:nvPr/>
          </p:nvSpPr>
          <p:spPr bwMode="auto">
            <a:xfrm>
              <a:off x="5453063" y="4910138"/>
              <a:ext cx="25400" cy="30163"/>
            </a:xfrm>
            <a:custGeom>
              <a:avLst/>
              <a:gdLst>
                <a:gd name="T0" fmla="*/ 5 w 16"/>
                <a:gd name="T1" fmla="*/ 0 h 16"/>
                <a:gd name="T2" fmla="*/ 0 w 16"/>
                <a:gd name="T3" fmla="*/ 18 h 16"/>
                <a:gd name="T4" fmla="*/ 11 w 16"/>
                <a:gd name="T5" fmla="*/ 27 h 16"/>
                <a:gd name="T6" fmla="*/ 16 w 16"/>
                <a:gd name="T7" fmla="*/ 8 h 16"/>
                <a:gd name="T8" fmla="*/ 5 w 16"/>
                <a:gd name="T9" fmla="*/ 0 h 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6"/>
                <a:gd name="T16" fmla="*/ 0 h 16"/>
                <a:gd name="T17" fmla="*/ 16 w 16"/>
                <a:gd name="T18" fmla="*/ 16 h 1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6" h="16">
                  <a:moveTo>
                    <a:pt x="5" y="0"/>
                  </a:moveTo>
                  <a:lnTo>
                    <a:pt x="0" y="11"/>
                  </a:lnTo>
                  <a:lnTo>
                    <a:pt x="11" y="16"/>
                  </a:lnTo>
                  <a:lnTo>
                    <a:pt x="16" y="5"/>
                  </a:lnTo>
                  <a:lnTo>
                    <a:pt x="5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651" name="Freeform 162"/>
            <p:cNvSpPr>
              <a:spLocks/>
            </p:cNvSpPr>
            <p:nvPr/>
          </p:nvSpPr>
          <p:spPr bwMode="auto">
            <a:xfrm>
              <a:off x="5513388" y="4949825"/>
              <a:ext cx="68263" cy="58738"/>
            </a:xfrm>
            <a:custGeom>
              <a:avLst/>
              <a:gdLst>
                <a:gd name="T0" fmla="*/ 5 w 43"/>
                <a:gd name="T1" fmla="*/ 0 h 32"/>
                <a:gd name="T2" fmla="*/ 0 w 43"/>
                <a:gd name="T3" fmla="*/ 17 h 32"/>
                <a:gd name="T4" fmla="*/ 38 w 43"/>
                <a:gd name="T5" fmla="*/ 50 h 32"/>
                <a:gd name="T6" fmla="*/ 43 w 43"/>
                <a:gd name="T7" fmla="*/ 34 h 32"/>
                <a:gd name="T8" fmla="*/ 5 w 43"/>
                <a:gd name="T9" fmla="*/ 0 h 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3"/>
                <a:gd name="T16" fmla="*/ 0 h 32"/>
                <a:gd name="T17" fmla="*/ 43 w 43"/>
                <a:gd name="T18" fmla="*/ 32 h 3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3" h="32">
                  <a:moveTo>
                    <a:pt x="5" y="0"/>
                  </a:moveTo>
                  <a:lnTo>
                    <a:pt x="0" y="11"/>
                  </a:lnTo>
                  <a:lnTo>
                    <a:pt x="38" y="32"/>
                  </a:lnTo>
                  <a:lnTo>
                    <a:pt x="43" y="22"/>
                  </a:lnTo>
                  <a:lnTo>
                    <a:pt x="5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652" name="Freeform 163"/>
            <p:cNvSpPr>
              <a:spLocks/>
            </p:cNvSpPr>
            <p:nvPr/>
          </p:nvSpPr>
          <p:spPr bwMode="auto">
            <a:xfrm>
              <a:off x="5616575" y="5019675"/>
              <a:ext cx="25400" cy="28575"/>
            </a:xfrm>
            <a:custGeom>
              <a:avLst/>
              <a:gdLst>
                <a:gd name="T0" fmla="*/ 5 w 16"/>
                <a:gd name="T1" fmla="*/ 0 h 16"/>
                <a:gd name="T2" fmla="*/ 0 w 16"/>
                <a:gd name="T3" fmla="*/ 15 h 16"/>
                <a:gd name="T4" fmla="*/ 11 w 16"/>
                <a:gd name="T5" fmla="*/ 22 h 16"/>
                <a:gd name="T6" fmla="*/ 16 w 16"/>
                <a:gd name="T7" fmla="*/ 8 h 16"/>
                <a:gd name="T8" fmla="*/ 5 w 16"/>
                <a:gd name="T9" fmla="*/ 0 h 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6"/>
                <a:gd name="T16" fmla="*/ 0 h 16"/>
                <a:gd name="T17" fmla="*/ 16 w 16"/>
                <a:gd name="T18" fmla="*/ 16 h 1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6" h="16">
                  <a:moveTo>
                    <a:pt x="5" y="0"/>
                  </a:moveTo>
                  <a:lnTo>
                    <a:pt x="0" y="11"/>
                  </a:lnTo>
                  <a:lnTo>
                    <a:pt x="11" y="16"/>
                  </a:lnTo>
                  <a:lnTo>
                    <a:pt x="16" y="5"/>
                  </a:lnTo>
                  <a:lnTo>
                    <a:pt x="5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653" name="Freeform 164"/>
            <p:cNvSpPr>
              <a:spLocks/>
            </p:cNvSpPr>
            <p:nvPr/>
          </p:nvSpPr>
          <p:spPr bwMode="auto">
            <a:xfrm>
              <a:off x="5676900" y="5068888"/>
              <a:ext cx="68263" cy="60325"/>
            </a:xfrm>
            <a:custGeom>
              <a:avLst/>
              <a:gdLst>
                <a:gd name="T0" fmla="*/ 5 w 43"/>
                <a:gd name="T1" fmla="*/ 0 h 33"/>
                <a:gd name="T2" fmla="*/ 0 w 43"/>
                <a:gd name="T3" fmla="*/ 17 h 33"/>
                <a:gd name="T4" fmla="*/ 38 w 43"/>
                <a:gd name="T5" fmla="*/ 51 h 33"/>
                <a:gd name="T6" fmla="*/ 43 w 43"/>
                <a:gd name="T7" fmla="*/ 33 h 33"/>
                <a:gd name="T8" fmla="*/ 5 w 43"/>
                <a:gd name="T9" fmla="*/ 0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3"/>
                <a:gd name="T16" fmla="*/ 0 h 33"/>
                <a:gd name="T17" fmla="*/ 43 w 43"/>
                <a:gd name="T18" fmla="*/ 33 h 3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3" h="33">
                  <a:moveTo>
                    <a:pt x="5" y="0"/>
                  </a:moveTo>
                  <a:lnTo>
                    <a:pt x="0" y="11"/>
                  </a:lnTo>
                  <a:lnTo>
                    <a:pt x="38" y="33"/>
                  </a:lnTo>
                  <a:lnTo>
                    <a:pt x="43" y="22"/>
                  </a:lnTo>
                  <a:lnTo>
                    <a:pt x="5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654" name="Freeform 165"/>
            <p:cNvSpPr>
              <a:spLocks/>
            </p:cNvSpPr>
            <p:nvPr/>
          </p:nvSpPr>
          <p:spPr bwMode="auto">
            <a:xfrm>
              <a:off x="5780088" y="5137150"/>
              <a:ext cx="25400" cy="30163"/>
            </a:xfrm>
            <a:custGeom>
              <a:avLst/>
              <a:gdLst>
                <a:gd name="T0" fmla="*/ 6 w 16"/>
                <a:gd name="T1" fmla="*/ 0 h 16"/>
                <a:gd name="T2" fmla="*/ 0 w 16"/>
                <a:gd name="T3" fmla="*/ 18 h 16"/>
                <a:gd name="T4" fmla="*/ 11 w 16"/>
                <a:gd name="T5" fmla="*/ 27 h 16"/>
                <a:gd name="T6" fmla="*/ 16 w 16"/>
                <a:gd name="T7" fmla="*/ 8 h 16"/>
                <a:gd name="T8" fmla="*/ 6 w 16"/>
                <a:gd name="T9" fmla="*/ 0 h 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6"/>
                <a:gd name="T16" fmla="*/ 0 h 16"/>
                <a:gd name="T17" fmla="*/ 16 w 16"/>
                <a:gd name="T18" fmla="*/ 16 h 1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6" h="16">
                  <a:moveTo>
                    <a:pt x="6" y="0"/>
                  </a:moveTo>
                  <a:lnTo>
                    <a:pt x="0" y="11"/>
                  </a:lnTo>
                  <a:lnTo>
                    <a:pt x="11" y="16"/>
                  </a:lnTo>
                  <a:lnTo>
                    <a:pt x="16" y="5"/>
                  </a:lnTo>
                  <a:lnTo>
                    <a:pt x="6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655" name="Freeform 166"/>
            <p:cNvSpPr>
              <a:spLocks/>
            </p:cNvSpPr>
            <p:nvPr/>
          </p:nvSpPr>
          <p:spPr bwMode="auto">
            <a:xfrm>
              <a:off x="5840413" y="5176838"/>
              <a:ext cx="60325" cy="58738"/>
            </a:xfrm>
            <a:custGeom>
              <a:avLst/>
              <a:gdLst>
                <a:gd name="T0" fmla="*/ 6 w 38"/>
                <a:gd name="T1" fmla="*/ 0 h 32"/>
                <a:gd name="T2" fmla="*/ 0 w 38"/>
                <a:gd name="T3" fmla="*/ 17 h 32"/>
                <a:gd name="T4" fmla="*/ 33 w 38"/>
                <a:gd name="T5" fmla="*/ 50 h 32"/>
                <a:gd name="T6" fmla="*/ 38 w 38"/>
                <a:gd name="T7" fmla="*/ 34 h 32"/>
                <a:gd name="T8" fmla="*/ 6 w 38"/>
                <a:gd name="T9" fmla="*/ 0 h 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8"/>
                <a:gd name="T16" fmla="*/ 0 h 32"/>
                <a:gd name="T17" fmla="*/ 38 w 38"/>
                <a:gd name="T18" fmla="*/ 32 h 3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8" h="32">
                  <a:moveTo>
                    <a:pt x="6" y="0"/>
                  </a:moveTo>
                  <a:lnTo>
                    <a:pt x="0" y="11"/>
                  </a:lnTo>
                  <a:lnTo>
                    <a:pt x="33" y="32"/>
                  </a:lnTo>
                  <a:lnTo>
                    <a:pt x="38" y="22"/>
                  </a:lnTo>
                  <a:lnTo>
                    <a:pt x="6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656" name="Freeform 167"/>
            <p:cNvSpPr>
              <a:spLocks/>
            </p:cNvSpPr>
            <p:nvPr/>
          </p:nvSpPr>
          <p:spPr bwMode="auto">
            <a:xfrm>
              <a:off x="5943600" y="5246688"/>
              <a:ext cx="17463" cy="28575"/>
            </a:xfrm>
            <a:custGeom>
              <a:avLst/>
              <a:gdLst>
                <a:gd name="T0" fmla="*/ 6 w 11"/>
                <a:gd name="T1" fmla="*/ 0 h 16"/>
                <a:gd name="T2" fmla="*/ 0 w 11"/>
                <a:gd name="T3" fmla="*/ 15 h 16"/>
                <a:gd name="T4" fmla="*/ 6 w 11"/>
                <a:gd name="T5" fmla="*/ 22 h 16"/>
                <a:gd name="T6" fmla="*/ 11 w 11"/>
                <a:gd name="T7" fmla="*/ 8 h 16"/>
                <a:gd name="T8" fmla="*/ 6 w 11"/>
                <a:gd name="T9" fmla="*/ 0 h 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"/>
                <a:gd name="T16" fmla="*/ 0 h 16"/>
                <a:gd name="T17" fmla="*/ 11 w 11"/>
                <a:gd name="T18" fmla="*/ 16 h 1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" h="16">
                  <a:moveTo>
                    <a:pt x="6" y="0"/>
                  </a:moveTo>
                  <a:lnTo>
                    <a:pt x="0" y="11"/>
                  </a:lnTo>
                  <a:lnTo>
                    <a:pt x="6" y="16"/>
                  </a:lnTo>
                  <a:lnTo>
                    <a:pt x="11" y="5"/>
                  </a:lnTo>
                  <a:lnTo>
                    <a:pt x="6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657" name="Freeform 168"/>
            <p:cNvSpPr>
              <a:spLocks/>
            </p:cNvSpPr>
            <p:nvPr/>
          </p:nvSpPr>
          <p:spPr bwMode="auto">
            <a:xfrm>
              <a:off x="5995988" y="5295900"/>
              <a:ext cx="68263" cy="60325"/>
            </a:xfrm>
            <a:custGeom>
              <a:avLst/>
              <a:gdLst>
                <a:gd name="T0" fmla="*/ 5 w 43"/>
                <a:gd name="T1" fmla="*/ 0 h 33"/>
                <a:gd name="T2" fmla="*/ 0 w 43"/>
                <a:gd name="T3" fmla="*/ 17 h 33"/>
                <a:gd name="T4" fmla="*/ 38 w 43"/>
                <a:gd name="T5" fmla="*/ 51 h 33"/>
                <a:gd name="T6" fmla="*/ 43 w 43"/>
                <a:gd name="T7" fmla="*/ 33 h 33"/>
                <a:gd name="T8" fmla="*/ 5 w 43"/>
                <a:gd name="T9" fmla="*/ 0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3"/>
                <a:gd name="T16" fmla="*/ 0 h 33"/>
                <a:gd name="T17" fmla="*/ 43 w 43"/>
                <a:gd name="T18" fmla="*/ 33 h 3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3" h="33">
                  <a:moveTo>
                    <a:pt x="5" y="0"/>
                  </a:moveTo>
                  <a:lnTo>
                    <a:pt x="0" y="11"/>
                  </a:lnTo>
                  <a:lnTo>
                    <a:pt x="38" y="33"/>
                  </a:lnTo>
                  <a:lnTo>
                    <a:pt x="43" y="22"/>
                  </a:lnTo>
                  <a:lnTo>
                    <a:pt x="5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658" name="Freeform 169"/>
            <p:cNvSpPr>
              <a:spLocks/>
            </p:cNvSpPr>
            <p:nvPr/>
          </p:nvSpPr>
          <p:spPr bwMode="auto">
            <a:xfrm>
              <a:off x="6099175" y="5364163"/>
              <a:ext cx="26988" cy="30163"/>
            </a:xfrm>
            <a:custGeom>
              <a:avLst/>
              <a:gdLst>
                <a:gd name="T0" fmla="*/ 6 w 17"/>
                <a:gd name="T1" fmla="*/ 0 h 16"/>
                <a:gd name="T2" fmla="*/ 0 w 17"/>
                <a:gd name="T3" fmla="*/ 18 h 16"/>
                <a:gd name="T4" fmla="*/ 11 w 17"/>
                <a:gd name="T5" fmla="*/ 27 h 16"/>
                <a:gd name="T6" fmla="*/ 17 w 17"/>
                <a:gd name="T7" fmla="*/ 8 h 16"/>
                <a:gd name="T8" fmla="*/ 6 w 17"/>
                <a:gd name="T9" fmla="*/ 0 h 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7"/>
                <a:gd name="T16" fmla="*/ 0 h 16"/>
                <a:gd name="T17" fmla="*/ 17 w 17"/>
                <a:gd name="T18" fmla="*/ 16 h 1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7" h="16">
                  <a:moveTo>
                    <a:pt x="6" y="0"/>
                  </a:moveTo>
                  <a:lnTo>
                    <a:pt x="0" y="11"/>
                  </a:lnTo>
                  <a:lnTo>
                    <a:pt x="11" y="16"/>
                  </a:lnTo>
                  <a:lnTo>
                    <a:pt x="17" y="5"/>
                  </a:lnTo>
                  <a:lnTo>
                    <a:pt x="6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659" name="Freeform 170"/>
            <p:cNvSpPr>
              <a:spLocks/>
            </p:cNvSpPr>
            <p:nvPr/>
          </p:nvSpPr>
          <p:spPr bwMode="auto">
            <a:xfrm>
              <a:off x="6159500" y="5403850"/>
              <a:ext cx="69850" cy="58738"/>
            </a:xfrm>
            <a:custGeom>
              <a:avLst/>
              <a:gdLst>
                <a:gd name="T0" fmla="*/ 6 w 44"/>
                <a:gd name="T1" fmla="*/ 0 h 32"/>
                <a:gd name="T2" fmla="*/ 0 w 44"/>
                <a:gd name="T3" fmla="*/ 17 h 32"/>
                <a:gd name="T4" fmla="*/ 38 w 44"/>
                <a:gd name="T5" fmla="*/ 50 h 32"/>
                <a:gd name="T6" fmla="*/ 44 w 44"/>
                <a:gd name="T7" fmla="*/ 34 h 32"/>
                <a:gd name="T8" fmla="*/ 6 w 44"/>
                <a:gd name="T9" fmla="*/ 0 h 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4"/>
                <a:gd name="T16" fmla="*/ 0 h 32"/>
                <a:gd name="T17" fmla="*/ 44 w 44"/>
                <a:gd name="T18" fmla="*/ 32 h 3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4" h="32">
                  <a:moveTo>
                    <a:pt x="6" y="0"/>
                  </a:moveTo>
                  <a:lnTo>
                    <a:pt x="0" y="11"/>
                  </a:lnTo>
                  <a:lnTo>
                    <a:pt x="38" y="32"/>
                  </a:lnTo>
                  <a:lnTo>
                    <a:pt x="44" y="22"/>
                  </a:lnTo>
                  <a:lnTo>
                    <a:pt x="6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660" name="Freeform 172"/>
            <p:cNvSpPr>
              <a:spLocks/>
            </p:cNvSpPr>
            <p:nvPr/>
          </p:nvSpPr>
          <p:spPr bwMode="auto">
            <a:xfrm>
              <a:off x="1336675" y="1987550"/>
              <a:ext cx="93663" cy="68263"/>
            </a:xfrm>
            <a:custGeom>
              <a:avLst/>
              <a:gdLst>
                <a:gd name="T0" fmla="*/ 5 w 59"/>
                <a:gd name="T1" fmla="*/ 0 h 49"/>
                <a:gd name="T2" fmla="*/ 0 w 59"/>
                <a:gd name="T3" fmla="*/ 11 h 49"/>
                <a:gd name="T4" fmla="*/ 54 w 59"/>
                <a:gd name="T5" fmla="*/ 33 h 49"/>
                <a:gd name="T6" fmla="*/ 59 w 59"/>
                <a:gd name="T7" fmla="*/ 22 h 49"/>
                <a:gd name="T8" fmla="*/ 5 w 59"/>
                <a:gd name="T9" fmla="*/ 0 h 4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9"/>
                <a:gd name="T16" fmla="*/ 0 h 49"/>
                <a:gd name="T17" fmla="*/ 59 w 59"/>
                <a:gd name="T18" fmla="*/ 49 h 4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9" h="49">
                  <a:moveTo>
                    <a:pt x="5" y="0"/>
                  </a:moveTo>
                  <a:lnTo>
                    <a:pt x="0" y="16"/>
                  </a:lnTo>
                  <a:lnTo>
                    <a:pt x="54" y="49"/>
                  </a:lnTo>
                  <a:lnTo>
                    <a:pt x="59" y="3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chemeClr val="tx1"/>
            </a:solidFill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21661" name="Freeform 173"/>
            <p:cNvSpPr>
              <a:spLocks/>
            </p:cNvSpPr>
            <p:nvPr/>
          </p:nvSpPr>
          <p:spPr bwMode="auto">
            <a:xfrm>
              <a:off x="1482725" y="2063750"/>
              <a:ext cx="101600" cy="74613"/>
            </a:xfrm>
            <a:custGeom>
              <a:avLst/>
              <a:gdLst>
                <a:gd name="T0" fmla="*/ 6 w 65"/>
                <a:gd name="T1" fmla="*/ 0 h 54"/>
                <a:gd name="T2" fmla="*/ 0 w 65"/>
                <a:gd name="T3" fmla="*/ 10 h 54"/>
                <a:gd name="T4" fmla="*/ 57 w 65"/>
                <a:gd name="T5" fmla="*/ 36 h 54"/>
                <a:gd name="T6" fmla="*/ 62 w 65"/>
                <a:gd name="T7" fmla="*/ 25 h 54"/>
                <a:gd name="T8" fmla="*/ 6 w 65"/>
                <a:gd name="T9" fmla="*/ 0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5"/>
                <a:gd name="T16" fmla="*/ 0 h 54"/>
                <a:gd name="T17" fmla="*/ 65 w 65"/>
                <a:gd name="T18" fmla="*/ 54 h 5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5" h="54">
                  <a:moveTo>
                    <a:pt x="6" y="0"/>
                  </a:moveTo>
                  <a:lnTo>
                    <a:pt x="0" y="16"/>
                  </a:lnTo>
                  <a:lnTo>
                    <a:pt x="60" y="54"/>
                  </a:lnTo>
                  <a:lnTo>
                    <a:pt x="65" y="38"/>
                  </a:lnTo>
                  <a:lnTo>
                    <a:pt x="6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662" name="Freeform 174"/>
            <p:cNvSpPr>
              <a:spLocks/>
            </p:cNvSpPr>
            <p:nvPr/>
          </p:nvSpPr>
          <p:spPr bwMode="auto">
            <a:xfrm>
              <a:off x="1636713" y="2144713"/>
              <a:ext cx="103188" cy="68263"/>
            </a:xfrm>
            <a:custGeom>
              <a:avLst/>
              <a:gdLst>
                <a:gd name="T0" fmla="*/ 5 w 65"/>
                <a:gd name="T1" fmla="*/ 0 h 49"/>
                <a:gd name="T2" fmla="*/ 0 w 65"/>
                <a:gd name="T3" fmla="*/ 11 h 49"/>
                <a:gd name="T4" fmla="*/ 60 w 65"/>
                <a:gd name="T5" fmla="*/ 33 h 49"/>
                <a:gd name="T6" fmla="*/ 65 w 65"/>
                <a:gd name="T7" fmla="*/ 22 h 49"/>
                <a:gd name="T8" fmla="*/ 5 w 65"/>
                <a:gd name="T9" fmla="*/ 0 h 4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5"/>
                <a:gd name="T16" fmla="*/ 0 h 49"/>
                <a:gd name="T17" fmla="*/ 65 w 65"/>
                <a:gd name="T18" fmla="*/ 49 h 4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5" h="49">
                  <a:moveTo>
                    <a:pt x="5" y="0"/>
                  </a:moveTo>
                  <a:lnTo>
                    <a:pt x="0" y="17"/>
                  </a:lnTo>
                  <a:lnTo>
                    <a:pt x="60" y="49"/>
                  </a:lnTo>
                  <a:lnTo>
                    <a:pt x="65" y="3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663" name="Freeform 175"/>
            <p:cNvSpPr>
              <a:spLocks/>
            </p:cNvSpPr>
            <p:nvPr/>
          </p:nvSpPr>
          <p:spPr bwMode="auto">
            <a:xfrm>
              <a:off x="1792288" y="2227263"/>
              <a:ext cx="101600" cy="68263"/>
            </a:xfrm>
            <a:custGeom>
              <a:avLst/>
              <a:gdLst>
                <a:gd name="T0" fmla="*/ 5 w 65"/>
                <a:gd name="T1" fmla="*/ 0 h 49"/>
                <a:gd name="T2" fmla="*/ 0 w 65"/>
                <a:gd name="T3" fmla="*/ 11 h 49"/>
                <a:gd name="T4" fmla="*/ 57 w 65"/>
                <a:gd name="T5" fmla="*/ 33 h 49"/>
                <a:gd name="T6" fmla="*/ 62 w 65"/>
                <a:gd name="T7" fmla="*/ 22 h 49"/>
                <a:gd name="T8" fmla="*/ 5 w 65"/>
                <a:gd name="T9" fmla="*/ 0 h 4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5"/>
                <a:gd name="T16" fmla="*/ 0 h 49"/>
                <a:gd name="T17" fmla="*/ 65 w 65"/>
                <a:gd name="T18" fmla="*/ 49 h 4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5" h="49">
                  <a:moveTo>
                    <a:pt x="5" y="0"/>
                  </a:moveTo>
                  <a:lnTo>
                    <a:pt x="0" y="16"/>
                  </a:lnTo>
                  <a:lnTo>
                    <a:pt x="60" y="49"/>
                  </a:lnTo>
                  <a:lnTo>
                    <a:pt x="65" y="3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664" name="Freeform 176"/>
            <p:cNvSpPr>
              <a:spLocks/>
            </p:cNvSpPr>
            <p:nvPr/>
          </p:nvSpPr>
          <p:spPr bwMode="auto">
            <a:xfrm>
              <a:off x="1946275" y="2311400"/>
              <a:ext cx="103188" cy="66675"/>
            </a:xfrm>
            <a:custGeom>
              <a:avLst/>
              <a:gdLst>
                <a:gd name="T0" fmla="*/ 5 w 65"/>
                <a:gd name="T1" fmla="*/ 0 h 49"/>
                <a:gd name="T2" fmla="*/ 0 w 65"/>
                <a:gd name="T3" fmla="*/ 10 h 49"/>
                <a:gd name="T4" fmla="*/ 59 w 65"/>
                <a:gd name="T5" fmla="*/ 31 h 49"/>
                <a:gd name="T6" fmla="*/ 65 w 65"/>
                <a:gd name="T7" fmla="*/ 20 h 49"/>
                <a:gd name="T8" fmla="*/ 5 w 65"/>
                <a:gd name="T9" fmla="*/ 0 h 4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5"/>
                <a:gd name="T16" fmla="*/ 0 h 49"/>
                <a:gd name="T17" fmla="*/ 65 w 65"/>
                <a:gd name="T18" fmla="*/ 49 h 4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5" h="49">
                  <a:moveTo>
                    <a:pt x="5" y="0"/>
                  </a:moveTo>
                  <a:lnTo>
                    <a:pt x="0" y="16"/>
                  </a:lnTo>
                  <a:lnTo>
                    <a:pt x="59" y="49"/>
                  </a:lnTo>
                  <a:lnTo>
                    <a:pt x="65" y="32"/>
                  </a:lnTo>
                  <a:lnTo>
                    <a:pt x="5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665" name="Freeform 177"/>
            <p:cNvSpPr>
              <a:spLocks/>
            </p:cNvSpPr>
            <p:nvPr/>
          </p:nvSpPr>
          <p:spPr bwMode="auto">
            <a:xfrm>
              <a:off x="2100263" y="2393950"/>
              <a:ext cx="103188" cy="68263"/>
            </a:xfrm>
            <a:custGeom>
              <a:avLst/>
              <a:gdLst>
                <a:gd name="T0" fmla="*/ 6 w 66"/>
                <a:gd name="T1" fmla="*/ 0 h 49"/>
                <a:gd name="T2" fmla="*/ 0 w 66"/>
                <a:gd name="T3" fmla="*/ 11 h 49"/>
                <a:gd name="T4" fmla="*/ 57 w 66"/>
                <a:gd name="T5" fmla="*/ 33 h 49"/>
                <a:gd name="T6" fmla="*/ 63 w 66"/>
                <a:gd name="T7" fmla="*/ 22 h 49"/>
                <a:gd name="T8" fmla="*/ 6 w 66"/>
                <a:gd name="T9" fmla="*/ 0 h 4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6"/>
                <a:gd name="T16" fmla="*/ 0 h 49"/>
                <a:gd name="T17" fmla="*/ 66 w 66"/>
                <a:gd name="T18" fmla="*/ 49 h 4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6" h="49">
                  <a:moveTo>
                    <a:pt x="6" y="0"/>
                  </a:moveTo>
                  <a:lnTo>
                    <a:pt x="0" y="16"/>
                  </a:lnTo>
                  <a:lnTo>
                    <a:pt x="60" y="49"/>
                  </a:lnTo>
                  <a:lnTo>
                    <a:pt x="66" y="32"/>
                  </a:lnTo>
                  <a:lnTo>
                    <a:pt x="6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666" name="Freeform 178"/>
            <p:cNvSpPr>
              <a:spLocks/>
            </p:cNvSpPr>
            <p:nvPr/>
          </p:nvSpPr>
          <p:spPr bwMode="auto">
            <a:xfrm>
              <a:off x="2254250" y="2474913"/>
              <a:ext cx="103188" cy="68263"/>
            </a:xfrm>
            <a:custGeom>
              <a:avLst/>
              <a:gdLst>
                <a:gd name="T0" fmla="*/ 6 w 65"/>
                <a:gd name="T1" fmla="*/ 0 h 49"/>
                <a:gd name="T2" fmla="*/ 0 w 65"/>
                <a:gd name="T3" fmla="*/ 11 h 49"/>
                <a:gd name="T4" fmla="*/ 60 w 65"/>
                <a:gd name="T5" fmla="*/ 33 h 49"/>
                <a:gd name="T6" fmla="*/ 65 w 65"/>
                <a:gd name="T7" fmla="*/ 22 h 49"/>
                <a:gd name="T8" fmla="*/ 6 w 65"/>
                <a:gd name="T9" fmla="*/ 0 h 4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5"/>
                <a:gd name="T16" fmla="*/ 0 h 49"/>
                <a:gd name="T17" fmla="*/ 65 w 65"/>
                <a:gd name="T18" fmla="*/ 49 h 4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5" h="49">
                  <a:moveTo>
                    <a:pt x="6" y="0"/>
                  </a:moveTo>
                  <a:lnTo>
                    <a:pt x="0" y="17"/>
                  </a:lnTo>
                  <a:lnTo>
                    <a:pt x="60" y="49"/>
                  </a:lnTo>
                  <a:lnTo>
                    <a:pt x="65" y="33"/>
                  </a:lnTo>
                  <a:lnTo>
                    <a:pt x="6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667" name="Freeform 179"/>
            <p:cNvSpPr>
              <a:spLocks/>
            </p:cNvSpPr>
            <p:nvPr/>
          </p:nvSpPr>
          <p:spPr bwMode="auto">
            <a:xfrm>
              <a:off x="2409825" y="2551113"/>
              <a:ext cx="101600" cy="74613"/>
            </a:xfrm>
            <a:custGeom>
              <a:avLst/>
              <a:gdLst>
                <a:gd name="T0" fmla="*/ 5 w 65"/>
                <a:gd name="T1" fmla="*/ 0 h 54"/>
                <a:gd name="T2" fmla="*/ 0 w 65"/>
                <a:gd name="T3" fmla="*/ 10 h 54"/>
                <a:gd name="T4" fmla="*/ 57 w 65"/>
                <a:gd name="T5" fmla="*/ 36 h 54"/>
                <a:gd name="T6" fmla="*/ 62 w 65"/>
                <a:gd name="T7" fmla="*/ 25 h 54"/>
                <a:gd name="T8" fmla="*/ 5 w 65"/>
                <a:gd name="T9" fmla="*/ 0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5"/>
                <a:gd name="T16" fmla="*/ 0 h 54"/>
                <a:gd name="T17" fmla="*/ 65 w 65"/>
                <a:gd name="T18" fmla="*/ 54 h 5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5" h="54">
                  <a:moveTo>
                    <a:pt x="5" y="0"/>
                  </a:moveTo>
                  <a:lnTo>
                    <a:pt x="0" y="16"/>
                  </a:lnTo>
                  <a:lnTo>
                    <a:pt x="60" y="54"/>
                  </a:lnTo>
                  <a:lnTo>
                    <a:pt x="65" y="38"/>
                  </a:lnTo>
                  <a:lnTo>
                    <a:pt x="5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668" name="Freeform 180"/>
            <p:cNvSpPr>
              <a:spLocks/>
            </p:cNvSpPr>
            <p:nvPr/>
          </p:nvSpPr>
          <p:spPr bwMode="auto">
            <a:xfrm>
              <a:off x="2563813" y="2633663"/>
              <a:ext cx="103188" cy="66675"/>
            </a:xfrm>
            <a:custGeom>
              <a:avLst/>
              <a:gdLst>
                <a:gd name="T0" fmla="*/ 5 w 65"/>
                <a:gd name="T1" fmla="*/ 0 h 48"/>
                <a:gd name="T2" fmla="*/ 0 w 65"/>
                <a:gd name="T3" fmla="*/ 11 h 48"/>
                <a:gd name="T4" fmla="*/ 60 w 65"/>
                <a:gd name="T5" fmla="*/ 32 h 48"/>
                <a:gd name="T6" fmla="*/ 65 w 65"/>
                <a:gd name="T7" fmla="*/ 21 h 48"/>
                <a:gd name="T8" fmla="*/ 5 w 65"/>
                <a:gd name="T9" fmla="*/ 0 h 4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5"/>
                <a:gd name="T16" fmla="*/ 0 h 48"/>
                <a:gd name="T17" fmla="*/ 65 w 65"/>
                <a:gd name="T18" fmla="*/ 48 h 4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5" h="48">
                  <a:moveTo>
                    <a:pt x="5" y="0"/>
                  </a:moveTo>
                  <a:lnTo>
                    <a:pt x="0" y="16"/>
                  </a:lnTo>
                  <a:lnTo>
                    <a:pt x="60" y="48"/>
                  </a:lnTo>
                  <a:lnTo>
                    <a:pt x="65" y="32"/>
                  </a:lnTo>
                  <a:lnTo>
                    <a:pt x="5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669" name="Freeform 181"/>
            <p:cNvSpPr>
              <a:spLocks/>
            </p:cNvSpPr>
            <p:nvPr/>
          </p:nvSpPr>
          <p:spPr bwMode="auto">
            <a:xfrm>
              <a:off x="2719388" y="2716213"/>
              <a:ext cx="101600" cy="66675"/>
            </a:xfrm>
            <a:custGeom>
              <a:avLst/>
              <a:gdLst>
                <a:gd name="T0" fmla="*/ 5 w 65"/>
                <a:gd name="T1" fmla="*/ 0 h 49"/>
                <a:gd name="T2" fmla="*/ 0 w 65"/>
                <a:gd name="T3" fmla="*/ 11 h 49"/>
                <a:gd name="T4" fmla="*/ 56 w 65"/>
                <a:gd name="T5" fmla="*/ 31 h 49"/>
                <a:gd name="T6" fmla="*/ 62 w 65"/>
                <a:gd name="T7" fmla="*/ 21 h 49"/>
                <a:gd name="T8" fmla="*/ 5 w 65"/>
                <a:gd name="T9" fmla="*/ 0 h 4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5"/>
                <a:gd name="T16" fmla="*/ 0 h 49"/>
                <a:gd name="T17" fmla="*/ 65 w 65"/>
                <a:gd name="T18" fmla="*/ 49 h 4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5" h="49">
                  <a:moveTo>
                    <a:pt x="5" y="0"/>
                  </a:moveTo>
                  <a:lnTo>
                    <a:pt x="0" y="17"/>
                  </a:lnTo>
                  <a:lnTo>
                    <a:pt x="59" y="49"/>
                  </a:lnTo>
                  <a:lnTo>
                    <a:pt x="65" y="3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670" name="Freeform 182"/>
            <p:cNvSpPr>
              <a:spLocks/>
            </p:cNvSpPr>
            <p:nvPr/>
          </p:nvSpPr>
          <p:spPr bwMode="auto">
            <a:xfrm>
              <a:off x="2871788" y="2798763"/>
              <a:ext cx="104775" cy="68263"/>
            </a:xfrm>
            <a:custGeom>
              <a:avLst/>
              <a:gdLst>
                <a:gd name="T0" fmla="*/ 6 w 66"/>
                <a:gd name="T1" fmla="*/ 0 h 49"/>
                <a:gd name="T2" fmla="*/ 0 w 66"/>
                <a:gd name="T3" fmla="*/ 11 h 49"/>
                <a:gd name="T4" fmla="*/ 60 w 66"/>
                <a:gd name="T5" fmla="*/ 33 h 49"/>
                <a:gd name="T6" fmla="*/ 66 w 66"/>
                <a:gd name="T7" fmla="*/ 22 h 49"/>
                <a:gd name="T8" fmla="*/ 6 w 66"/>
                <a:gd name="T9" fmla="*/ 0 h 4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6"/>
                <a:gd name="T16" fmla="*/ 0 h 49"/>
                <a:gd name="T17" fmla="*/ 66 w 66"/>
                <a:gd name="T18" fmla="*/ 49 h 4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6" h="49">
                  <a:moveTo>
                    <a:pt x="6" y="0"/>
                  </a:moveTo>
                  <a:lnTo>
                    <a:pt x="0" y="16"/>
                  </a:lnTo>
                  <a:lnTo>
                    <a:pt x="60" y="49"/>
                  </a:lnTo>
                  <a:lnTo>
                    <a:pt x="66" y="33"/>
                  </a:lnTo>
                  <a:lnTo>
                    <a:pt x="6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671" name="Freeform 183"/>
            <p:cNvSpPr>
              <a:spLocks/>
            </p:cNvSpPr>
            <p:nvPr/>
          </p:nvSpPr>
          <p:spPr bwMode="auto">
            <a:xfrm>
              <a:off x="3027363" y="2881313"/>
              <a:ext cx="101600" cy="68263"/>
            </a:xfrm>
            <a:custGeom>
              <a:avLst/>
              <a:gdLst>
                <a:gd name="T0" fmla="*/ 6 w 65"/>
                <a:gd name="T1" fmla="*/ 0 h 49"/>
                <a:gd name="T2" fmla="*/ 0 w 65"/>
                <a:gd name="T3" fmla="*/ 11 h 49"/>
                <a:gd name="T4" fmla="*/ 57 w 65"/>
                <a:gd name="T5" fmla="*/ 33 h 49"/>
                <a:gd name="T6" fmla="*/ 62 w 65"/>
                <a:gd name="T7" fmla="*/ 22 h 49"/>
                <a:gd name="T8" fmla="*/ 6 w 65"/>
                <a:gd name="T9" fmla="*/ 0 h 4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5"/>
                <a:gd name="T16" fmla="*/ 0 h 49"/>
                <a:gd name="T17" fmla="*/ 65 w 65"/>
                <a:gd name="T18" fmla="*/ 49 h 4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5" h="49">
                  <a:moveTo>
                    <a:pt x="6" y="0"/>
                  </a:moveTo>
                  <a:lnTo>
                    <a:pt x="0" y="16"/>
                  </a:lnTo>
                  <a:lnTo>
                    <a:pt x="60" y="49"/>
                  </a:lnTo>
                  <a:lnTo>
                    <a:pt x="65" y="32"/>
                  </a:lnTo>
                  <a:lnTo>
                    <a:pt x="6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672" name="Freeform 184"/>
            <p:cNvSpPr>
              <a:spLocks/>
            </p:cNvSpPr>
            <p:nvPr/>
          </p:nvSpPr>
          <p:spPr bwMode="auto">
            <a:xfrm>
              <a:off x="3181350" y="2963863"/>
              <a:ext cx="103188" cy="68263"/>
            </a:xfrm>
            <a:custGeom>
              <a:avLst/>
              <a:gdLst>
                <a:gd name="T0" fmla="*/ 6 w 65"/>
                <a:gd name="T1" fmla="*/ 0 h 49"/>
                <a:gd name="T2" fmla="*/ 0 w 65"/>
                <a:gd name="T3" fmla="*/ 11 h 49"/>
                <a:gd name="T4" fmla="*/ 60 w 65"/>
                <a:gd name="T5" fmla="*/ 33 h 49"/>
                <a:gd name="T6" fmla="*/ 65 w 65"/>
                <a:gd name="T7" fmla="*/ 22 h 49"/>
                <a:gd name="T8" fmla="*/ 6 w 65"/>
                <a:gd name="T9" fmla="*/ 0 h 4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5"/>
                <a:gd name="T16" fmla="*/ 0 h 49"/>
                <a:gd name="T17" fmla="*/ 65 w 65"/>
                <a:gd name="T18" fmla="*/ 49 h 4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5" h="49">
                  <a:moveTo>
                    <a:pt x="6" y="0"/>
                  </a:moveTo>
                  <a:lnTo>
                    <a:pt x="0" y="16"/>
                  </a:lnTo>
                  <a:lnTo>
                    <a:pt x="60" y="49"/>
                  </a:lnTo>
                  <a:lnTo>
                    <a:pt x="65" y="32"/>
                  </a:lnTo>
                  <a:lnTo>
                    <a:pt x="6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673" name="Freeform 185"/>
            <p:cNvSpPr>
              <a:spLocks/>
            </p:cNvSpPr>
            <p:nvPr/>
          </p:nvSpPr>
          <p:spPr bwMode="auto">
            <a:xfrm>
              <a:off x="3336925" y="3038475"/>
              <a:ext cx="101600" cy="74613"/>
            </a:xfrm>
            <a:custGeom>
              <a:avLst/>
              <a:gdLst>
                <a:gd name="T0" fmla="*/ 5 w 65"/>
                <a:gd name="T1" fmla="*/ 0 h 54"/>
                <a:gd name="T2" fmla="*/ 0 w 65"/>
                <a:gd name="T3" fmla="*/ 10 h 54"/>
                <a:gd name="T4" fmla="*/ 57 w 65"/>
                <a:gd name="T5" fmla="*/ 36 h 54"/>
                <a:gd name="T6" fmla="*/ 62 w 65"/>
                <a:gd name="T7" fmla="*/ 25 h 54"/>
                <a:gd name="T8" fmla="*/ 5 w 65"/>
                <a:gd name="T9" fmla="*/ 0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5"/>
                <a:gd name="T16" fmla="*/ 0 h 54"/>
                <a:gd name="T17" fmla="*/ 65 w 65"/>
                <a:gd name="T18" fmla="*/ 54 h 5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5" h="54">
                  <a:moveTo>
                    <a:pt x="5" y="0"/>
                  </a:moveTo>
                  <a:lnTo>
                    <a:pt x="0" y="16"/>
                  </a:lnTo>
                  <a:lnTo>
                    <a:pt x="60" y="54"/>
                  </a:lnTo>
                  <a:lnTo>
                    <a:pt x="65" y="38"/>
                  </a:lnTo>
                  <a:lnTo>
                    <a:pt x="5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674" name="Freeform 186"/>
            <p:cNvSpPr>
              <a:spLocks/>
            </p:cNvSpPr>
            <p:nvPr/>
          </p:nvSpPr>
          <p:spPr bwMode="auto">
            <a:xfrm>
              <a:off x="3490913" y="3122613"/>
              <a:ext cx="103188" cy="66675"/>
            </a:xfrm>
            <a:custGeom>
              <a:avLst/>
              <a:gdLst>
                <a:gd name="T0" fmla="*/ 5 w 65"/>
                <a:gd name="T1" fmla="*/ 0 h 49"/>
                <a:gd name="T2" fmla="*/ 0 w 65"/>
                <a:gd name="T3" fmla="*/ 10 h 49"/>
                <a:gd name="T4" fmla="*/ 60 w 65"/>
                <a:gd name="T5" fmla="*/ 31 h 49"/>
                <a:gd name="T6" fmla="*/ 65 w 65"/>
                <a:gd name="T7" fmla="*/ 20 h 49"/>
                <a:gd name="T8" fmla="*/ 5 w 65"/>
                <a:gd name="T9" fmla="*/ 0 h 4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5"/>
                <a:gd name="T16" fmla="*/ 0 h 49"/>
                <a:gd name="T17" fmla="*/ 65 w 65"/>
                <a:gd name="T18" fmla="*/ 49 h 4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5" h="49">
                  <a:moveTo>
                    <a:pt x="5" y="0"/>
                  </a:moveTo>
                  <a:lnTo>
                    <a:pt x="0" y="16"/>
                  </a:lnTo>
                  <a:lnTo>
                    <a:pt x="60" y="49"/>
                  </a:lnTo>
                  <a:lnTo>
                    <a:pt x="65" y="32"/>
                  </a:lnTo>
                  <a:lnTo>
                    <a:pt x="5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675" name="Freeform 187"/>
            <p:cNvSpPr>
              <a:spLocks/>
            </p:cNvSpPr>
            <p:nvPr/>
          </p:nvSpPr>
          <p:spPr bwMode="auto">
            <a:xfrm>
              <a:off x="3646488" y="3205163"/>
              <a:ext cx="101600" cy="66675"/>
            </a:xfrm>
            <a:custGeom>
              <a:avLst/>
              <a:gdLst>
                <a:gd name="T0" fmla="*/ 5 w 65"/>
                <a:gd name="T1" fmla="*/ 0 h 48"/>
                <a:gd name="T2" fmla="*/ 0 w 65"/>
                <a:gd name="T3" fmla="*/ 11 h 48"/>
                <a:gd name="T4" fmla="*/ 56 w 65"/>
                <a:gd name="T5" fmla="*/ 32 h 48"/>
                <a:gd name="T6" fmla="*/ 62 w 65"/>
                <a:gd name="T7" fmla="*/ 21 h 48"/>
                <a:gd name="T8" fmla="*/ 5 w 65"/>
                <a:gd name="T9" fmla="*/ 0 h 4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5"/>
                <a:gd name="T16" fmla="*/ 0 h 48"/>
                <a:gd name="T17" fmla="*/ 65 w 65"/>
                <a:gd name="T18" fmla="*/ 48 h 4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5" h="48">
                  <a:moveTo>
                    <a:pt x="5" y="0"/>
                  </a:moveTo>
                  <a:lnTo>
                    <a:pt x="0" y="16"/>
                  </a:lnTo>
                  <a:lnTo>
                    <a:pt x="59" y="48"/>
                  </a:lnTo>
                  <a:lnTo>
                    <a:pt x="65" y="32"/>
                  </a:lnTo>
                  <a:lnTo>
                    <a:pt x="5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676" name="Freeform 188"/>
            <p:cNvSpPr>
              <a:spLocks/>
            </p:cNvSpPr>
            <p:nvPr/>
          </p:nvSpPr>
          <p:spPr bwMode="auto">
            <a:xfrm>
              <a:off x="3798888" y="3286125"/>
              <a:ext cx="104775" cy="68263"/>
            </a:xfrm>
            <a:custGeom>
              <a:avLst/>
              <a:gdLst>
                <a:gd name="T0" fmla="*/ 6 w 66"/>
                <a:gd name="T1" fmla="*/ 0 h 49"/>
                <a:gd name="T2" fmla="*/ 0 w 66"/>
                <a:gd name="T3" fmla="*/ 11 h 49"/>
                <a:gd name="T4" fmla="*/ 60 w 66"/>
                <a:gd name="T5" fmla="*/ 33 h 49"/>
                <a:gd name="T6" fmla="*/ 66 w 66"/>
                <a:gd name="T7" fmla="*/ 22 h 49"/>
                <a:gd name="T8" fmla="*/ 6 w 66"/>
                <a:gd name="T9" fmla="*/ 0 h 4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6"/>
                <a:gd name="T16" fmla="*/ 0 h 49"/>
                <a:gd name="T17" fmla="*/ 66 w 66"/>
                <a:gd name="T18" fmla="*/ 49 h 4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6" h="49">
                  <a:moveTo>
                    <a:pt x="6" y="0"/>
                  </a:moveTo>
                  <a:lnTo>
                    <a:pt x="0" y="17"/>
                  </a:lnTo>
                  <a:lnTo>
                    <a:pt x="60" y="49"/>
                  </a:lnTo>
                  <a:lnTo>
                    <a:pt x="66" y="33"/>
                  </a:lnTo>
                  <a:lnTo>
                    <a:pt x="6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677" name="Freeform 189"/>
            <p:cNvSpPr>
              <a:spLocks/>
            </p:cNvSpPr>
            <p:nvPr/>
          </p:nvSpPr>
          <p:spPr bwMode="auto">
            <a:xfrm>
              <a:off x="3954463" y="3368675"/>
              <a:ext cx="101600" cy="68263"/>
            </a:xfrm>
            <a:custGeom>
              <a:avLst/>
              <a:gdLst>
                <a:gd name="T0" fmla="*/ 6 w 65"/>
                <a:gd name="T1" fmla="*/ 0 h 49"/>
                <a:gd name="T2" fmla="*/ 0 w 65"/>
                <a:gd name="T3" fmla="*/ 11 h 49"/>
                <a:gd name="T4" fmla="*/ 57 w 65"/>
                <a:gd name="T5" fmla="*/ 33 h 49"/>
                <a:gd name="T6" fmla="*/ 62 w 65"/>
                <a:gd name="T7" fmla="*/ 22 h 49"/>
                <a:gd name="T8" fmla="*/ 6 w 65"/>
                <a:gd name="T9" fmla="*/ 0 h 4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5"/>
                <a:gd name="T16" fmla="*/ 0 h 49"/>
                <a:gd name="T17" fmla="*/ 65 w 65"/>
                <a:gd name="T18" fmla="*/ 49 h 4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5" h="49">
                  <a:moveTo>
                    <a:pt x="6" y="0"/>
                  </a:moveTo>
                  <a:lnTo>
                    <a:pt x="0" y="16"/>
                  </a:lnTo>
                  <a:lnTo>
                    <a:pt x="60" y="49"/>
                  </a:lnTo>
                  <a:lnTo>
                    <a:pt x="65" y="33"/>
                  </a:lnTo>
                  <a:lnTo>
                    <a:pt x="6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678" name="Freeform 190"/>
            <p:cNvSpPr>
              <a:spLocks/>
            </p:cNvSpPr>
            <p:nvPr/>
          </p:nvSpPr>
          <p:spPr bwMode="auto">
            <a:xfrm>
              <a:off x="4108450" y="3452813"/>
              <a:ext cx="103188" cy="66675"/>
            </a:xfrm>
            <a:custGeom>
              <a:avLst/>
              <a:gdLst>
                <a:gd name="T0" fmla="*/ 5 w 65"/>
                <a:gd name="T1" fmla="*/ 0 h 49"/>
                <a:gd name="T2" fmla="*/ 0 w 65"/>
                <a:gd name="T3" fmla="*/ 10 h 49"/>
                <a:gd name="T4" fmla="*/ 60 w 65"/>
                <a:gd name="T5" fmla="*/ 31 h 49"/>
                <a:gd name="T6" fmla="*/ 65 w 65"/>
                <a:gd name="T7" fmla="*/ 21 h 49"/>
                <a:gd name="T8" fmla="*/ 5 w 65"/>
                <a:gd name="T9" fmla="*/ 0 h 4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5"/>
                <a:gd name="T16" fmla="*/ 0 h 49"/>
                <a:gd name="T17" fmla="*/ 65 w 65"/>
                <a:gd name="T18" fmla="*/ 49 h 4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5" h="49">
                  <a:moveTo>
                    <a:pt x="5" y="0"/>
                  </a:moveTo>
                  <a:lnTo>
                    <a:pt x="0" y="16"/>
                  </a:lnTo>
                  <a:lnTo>
                    <a:pt x="60" y="49"/>
                  </a:lnTo>
                  <a:lnTo>
                    <a:pt x="65" y="3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679" name="Freeform 191"/>
            <p:cNvSpPr>
              <a:spLocks/>
            </p:cNvSpPr>
            <p:nvPr/>
          </p:nvSpPr>
          <p:spPr bwMode="auto">
            <a:xfrm>
              <a:off x="4264025" y="3527425"/>
              <a:ext cx="101600" cy="74613"/>
            </a:xfrm>
            <a:custGeom>
              <a:avLst/>
              <a:gdLst>
                <a:gd name="T0" fmla="*/ 5 w 65"/>
                <a:gd name="T1" fmla="*/ 0 h 55"/>
                <a:gd name="T2" fmla="*/ 0 w 65"/>
                <a:gd name="T3" fmla="*/ 11 h 55"/>
                <a:gd name="T4" fmla="*/ 57 w 65"/>
                <a:gd name="T5" fmla="*/ 34 h 55"/>
                <a:gd name="T6" fmla="*/ 62 w 65"/>
                <a:gd name="T7" fmla="*/ 23 h 55"/>
                <a:gd name="T8" fmla="*/ 5 w 65"/>
                <a:gd name="T9" fmla="*/ 0 h 5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5"/>
                <a:gd name="T16" fmla="*/ 0 h 55"/>
                <a:gd name="T17" fmla="*/ 65 w 65"/>
                <a:gd name="T18" fmla="*/ 55 h 5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5" h="55">
                  <a:moveTo>
                    <a:pt x="5" y="0"/>
                  </a:moveTo>
                  <a:lnTo>
                    <a:pt x="0" y="17"/>
                  </a:lnTo>
                  <a:lnTo>
                    <a:pt x="60" y="55"/>
                  </a:lnTo>
                  <a:lnTo>
                    <a:pt x="65" y="38"/>
                  </a:lnTo>
                  <a:lnTo>
                    <a:pt x="5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680" name="Freeform 192"/>
            <p:cNvSpPr>
              <a:spLocks/>
            </p:cNvSpPr>
            <p:nvPr/>
          </p:nvSpPr>
          <p:spPr bwMode="auto">
            <a:xfrm>
              <a:off x="4418013" y="3609975"/>
              <a:ext cx="103188" cy="66675"/>
            </a:xfrm>
            <a:custGeom>
              <a:avLst/>
              <a:gdLst>
                <a:gd name="T0" fmla="*/ 5 w 65"/>
                <a:gd name="T1" fmla="*/ 0 h 49"/>
                <a:gd name="T2" fmla="*/ 0 w 65"/>
                <a:gd name="T3" fmla="*/ 10 h 49"/>
                <a:gd name="T4" fmla="*/ 59 w 65"/>
                <a:gd name="T5" fmla="*/ 31 h 49"/>
                <a:gd name="T6" fmla="*/ 65 w 65"/>
                <a:gd name="T7" fmla="*/ 21 h 49"/>
                <a:gd name="T8" fmla="*/ 5 w 65"/>
                <a:gd name="T9" fmla="*/ 0 h 4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5"/>
                <a:gd name="T16" fmla="*/ 0 h 49"/>
                <a:gd name="T17" fmla="*/ 65 w 65"/>
                <a:gd name="T18" fmla="*/ 49 h 4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5" h="49">
                  <a:moveTo>
                    <a:pt x="5" y="0"/>
                  </a:moveTo>
                  <a:lnTo>
                    <a:pt x="0" y="16"/>
                  </a:lnTo>
                  <a:lnTo>
                    <a:pt x="59" y="49"/>
                  </a:lnTo>
                  <a:lnTo>
                    <a:pt x="65" y="3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681" name="Freeform 193"/>
            <p:cNvSpPr>
              <a:spLocks/>
            </p:cNvSpPr>
            <p:nvPr/>
          </p:nvSpPr>
          <p:spPr bwMode="auto">
            <a:xfrm>
              <a:off x="4572000" y="3692525"/>
              <a:ext cx="93663" cy="68263"/>
            </a:xfrm>
            <a:custGeom>
              <a:avLst/>
              <a:gdLst>
                <a:gd name="T0" fmla="*/ 6 w 60"/>
                <a:gd name="T1" fmla="*/ 0 h 49"/>
                <a:gd name="T2" fmla="*/ 0 w 60"/>
                <a:gd name="T3" fmla="*/ 11 h 49"/>
                <a:gd name="T4" fmla="*/ 52 w 60"/>
                <a:gd name="T5" fmla="*/ 33 h 49"/>
                <a:gd name="T6" fmla="*/ 57 w 60"/>
                <a:gd name="T7" fmla="*/ 22 h 49"/>
                <a:gd name="T8" fmla="*/ 6 w 60"/>
                <a:gd name="T9" fmla="*/ 0 h 4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0"/>
                <a:gd name="T16" fmla="*/ 0 h 49"/>
                <a:gd name="T17" fmla="*/ 60 w 60"/>
                <a:gd name="T18" fmla="*/ 49 h 4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0" h="49">
                  <a:moveTo>
                    <a:pt x="6" y="0"/>
                  </a:moveTo>
                  <a:lnTo>
                    <a:pt x="0" y="16"/>
                  </a:lnTo>
                  <a:lnTo>
                    <a:pt x="55" y="49"/>
                  </a:lnTo>
                  <a:lnTo>
                    <a:pt x="60" y="32"/>
                  </a:lnTo>
                  <a:lnTo>
                    <a:pt x="6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682" name="Freeform 194"/>
            <p:cNvSpPr>
              <a:spLocks/>
            </p:cNvSpPr>
            <p:nvPr/>
          </p:nvSpPr>
          <p:spPr bwMode="auto">
            <a:xfrm>
              <a:off x="4725988" y="3775075"/>
              <a:ext cx="95250" cy="68263"/>
            </a:xfrm>
            <a:custGeom>
              <a:avLst/>
              <a:gdLst>
                <a:gd name="T0" fmla="*/ 6 w 60"/>
                <a:gd name="T1" fmla="*/ 0 h 49"/>
                <a:gd name="T2" fmla="*/ 0 w 60"/>
                <a:gd name="T3" fmla="*/ 11 h 49"/>
                <a:gd name="T4" fmla="*/ 55 w 60"/>
                <a:gd name="T5" fmla="*/ 33 h 49"/>
                <a:gd name="T6" fmla="*/ 60 w 60"/>
                <a:gd name="T7" fmla="*/ 22 h 49"/>
                <a:gd name="T8" fmla="*/ 6 w 60"/>
                <a:gd name="T9" fmla="*/ 0 h 4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0"/>
                <a:gd name="T16" fmla="*/ 0 h 49"/>
                <a:gd name="T17" fmla="*/ 60 w 60"/>
                <a:gd name="T18" fmla="*/ 49 h 4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0" h="49">
                  <a:moveTo>
                    <a:pt x="6" y="0"/>
                  </a:moveTo>
                  <a:lnTo>
                    <a:pt x="0" y="16"/>
                  </a:lnTo>
                  <a:lnTo>
                    <a:pt x="55" y="49"/>
                  </a:lnTo>
                  <a:lnTo>
                    <a:pt x="60" y="32"/>
                  </a:lnTo>
                  <a:lnTo>
                    <a:pt x="6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683" name="Freeform 195"/>
            <p:cNvSpPr>
              <a:spLocks/>
            </p:cNvSpPr>
            <p:nvPr/>
          </p:nvSpPr>
          <p:spPr bwMode="auto">
            <a:xfrm>
              <a:off x="4881563" y="3857625"/>
              <a:ext cx="93663" cy="66675"/>
            </a:xfrm>
            <a:custGeom>
              <a:avLst/>
              <a:gdLst>
                <a:gd name="T0" fmla="*/ 6 w 60"/>
                <a:gd name="T1" fmla="*/ 0 h 49"/>
                <a:gd name="T2" fmla="*/ 0 w 60"/>
                <a:gd name="T3" fmla="*/ 11 h 49"/>
                <a:gd name="T4" fmla="*/ 51 w 60"/>
                <a:gd name="T5" fmla="*/ 31 h 49"/>
                <a:gd name="T6" fmla="*/ 57 w 60"/>
                <a:gd name="T7" fmla="*/ 21 h 49"/>
                <a:gd name="T8" fmla="*/ 6 w 60"/>
                <a:gd name="T9" fmla="*/ 0 h 4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0"/>
                <a:gd name="T16" fmla="*/ 0 h 49"/>
                <a:gd name="T17" fmla="*/ 60 w 60"/>
                <a:gd name="T18" fmla="*/ 49 h 4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0" h="49">
                  <a:moveTo>
                    <a:pt x="6" y="0"/>
                  </a:moveTo>
                  <a:lnTo>
                    <a:pt x="0" y="17"/>
                  </a:lnTo>
                  <a:lnTo>
                    <a:pt x="54" y="49"/>
                  </a:lnTo>
                  <a:lnTo>
                    <a:pt x="60" y="33"/>
                  </a:lnTo>
                  <a:lnTo>
                    <a:pt x="6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684" name="Freeform 196"/>
            <p:cNvSpPr>
              <a:spLocks/>
            </p:cNvSpPr>
            <p:nvPr/>
          </p:nvSpPr>
          <p:spPr bwMode="auto">
            <a:xfrm>
              <a:off x="5035550" y="3940175"/>
              <a:ext cx="95250" cy="66675"/>
            </a:xfrm>
            <a:custGeom>
              <a:avLst/>
              <a:gdLst>
                <a:gd name="T0" fmla="*/ 5 w 60"/>
                <a:gd name="T1" fmla="*/ 0 h 49"/>
                <a:gd name="T2" fmla="*/ 0 w 60"/>
                <a:gd name="T3" fmla="*/ 10 h 49"/>
                <a:gd name="T4" fmla="*/ 54 w 60"/>
                <a:gd name="T5" fmla="*/ 31 h 49"/>
                <a:gd name="T6" fmla="*/ 60 w 60"/>
                <a:gd name="T7" fmla="*/ 21 h 49"/>
                <a:gd name="T8" fmla="*/ 5 w 60"/>
                <a:gd name="T9" fmla="*/ 0 h 4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0"/>
                <a:gd name="T16" fmla="*/ 0 h 49"/>
                <a:gd name="T17" fmla="*/ 60 w 60"/>
                <a:gd name="T18" fmla="*/ 49 h 4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0" h="49">
                  <a:moveTo>
                    <a:pt x="5" y="0"/>
                  </a:moveTo>
                  <a:lnTo>
                    <a:pt x="0" y="16"/>
                  </a:lnTo>
                  <a:lnTo>
                    <a:pt x="54" y="49"/>
                  </a:lnTo>
                  <a:lnTo>
                    <a:pt x="60" y="3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685" name="Freeform 197"/>
            <p:cNvSpPr>
              <a:spLocks/>
            </p:cNvSpPr>
            <p:nvPr/>
          </p:nvSpPr>
          <p:spPr bwMode="auto">
            <a:xfrm>
              <a:off x="5191125" y="4014788"/>
              <a:ext cx="93663" cy="76200"/>
            </a:xfrm>
            <a:custGeom>
              <a:avLst/>
              <a:gdLst>
                <a:gd name="T0" fmla="*/ 5 w 60"/>
                <a:gd name="T1" fmla="*/ 0 h 55"/>
                <a:gd name="T2" fmla="*/ 0 w 60"/>
                <a:gd name="T3" fmla="*/ 11 h 55"/>
                <a:gd name="T4" fmla="*/ 51 w 60"/>
                <a:gd name="T5" fmla="*/ 37 h 55"/>
                <a:gd name="T6" fmla="*/ 57 w 60"/>
                <a:gd name="T7" fmla="*/ 26 h 55"/>
                <a:gd name="T8" fmla="*/ 5 w 60"/>
                <a:gd name="T9" fmla="*/ 0 h 5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0"/>
                <a:gd name="T16" fmla="*/ 0 h 55"/>
                <a:gd name="T17" fmla="*/ 60 w 60"/>
                <a:gd name="T18" fmla="*/ 55 h 5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0" h="55">
                  <a:moveTo>
                    <a:pt x="5" y="0"/>
                  </a:moveTo>
                  <a:lnTo>
                    <a:pt x="0" y="17"/>
                  </a:lnTo>
                  <a:lnTo>
                    <a:pt x="54" y="55"/>
                  </a:lnTo>
                  <a:lnTo>
                    <a:pt x="60" y="39"/>
                  </a:lnTo>
                  <a:lnTo>
                    <a:pt x="5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686" name="Freeform 198"/>
            <p:cNvSpPr>
              <a:spLocks/>
            </p:cNvSpPr>
            <p:nvPr/>
          </p:nvSpPr>
          <p:spPr bwMode="auto">
            <a:xfrm>
              <a:off x="5345113" y="4097338"/>
              <a:ext cx="93663" cy="76200"/>
            </a:xfrm>
            <a:custGeom>
              <a:avLst/>
              <a:gdLst>
                <a:gd name="T0" fmla="*/ 5 w 59"/>
                <a:gd name="T1" fmla="*/ 0 h 55"/>
                <a:gd name="T2" fmla="*/ 0 w 59"/>
                <a:gd name="T3" fmla="*/ 11 h 55"/>
                <a:gd name="T4" fmla="*/ 54 w 59"/>
                <a:gd name="T5" fmla="*/ 37 h 55"/>
                <a:gd name="T6" fmla="*/ 59 w 59"/>
                <a:gd name="T7" fmla="*/ 25 h 55"/>
                <a:gd name="T8" fmla="*/ 5 w 59"/>
                <a:gd name="T9" fmla="*/ 0 h 5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9"/>
                <a:gd name="T16" fmla="*/ 0 h 55"/>
                <a:gd name="T17" fmla="*/ 59 w 59"/>
                <a:gd name="T18" fmla="*/ 55 h 5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9" h="55">
                  <a:moveTo>
                    <a:pt x="5" y="0"/>
                  </a:moveTo>
                  <a:lnTo>
                    <a:pt x="0" y="17"/>
                  </a:lnTo>
                  <a:lnTo>
                    <a:pt x="54" y="55"/>
                  </a:lnTo>
                  <a:lnTo>
                    <a:pt x="59" y="38"/>
                  </a:lnTo>
                  <a:lnTo>
                    <a:pt x="5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687" name="Freeform 199"/>
            <p:cNvSpPr>
              <a:spLocks/>
            </p:cNvSpPr>
            <p:nvPr/>
          </p:nvSpPr>
          <p:spPr bwMode="auto">
            <a:xfrm>
              <a:off x="5499100" y="4179888"/>
              <a:ext cx="93663" cy="68263"/>
            </a:xfrm>
            <a:custGeom>
              <a:avLst/>
              <a:gdLst>
                <a:gd name="T0" fmla="*/ 6 w 60"/>
                <a:gd name="T1" fmla="*/ 0 h 49"/>
                <a:gd name="T2" fmla="*/ 0 w 60"/>
                <a:gd name="T3" fmla="*/ 11 h 49"/>
                <a:gd name="T4" fmla="*/ 52 w 60"/>
                <a:gd name="T5" fmla="*/ 33 h 49"/>
                <a:gd name="T6" fmla="*/ 57 w 60"/>
                <a:gd name="T7" fmla="*/ 22 h 49"/>
                <a:gd name="T8" fmla="*/ 6 w 60"/>
                <a:gd name="T9" fmla="*/ 0 h 4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0"/>
                <a:gd name="T16" fmla="*/ 0 h 49"/>
                <a:gd name="T17" fmla="*/ 60 w 60"/>
                <a:gd name="T18" fmla="*/ 49 h 4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0" h="49">
                  <a:moveTo>
                    <a:pt x="6" y="0"/>
                  </a:moveTo>
                  <a:lnTo>
                    <a:pt x="0" y="16"/>
                  </a:lnTo>
                  <a:lnTo>
                    <a:pt x="55" y="49"/>
                  </a:lnTo>
                  <a:lnTo>
                    <a:pt x="60" y="33"/>
                  </a:lnTo>
                  <a:lnTo>
                    <a:pt x="6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688" name="Freeform 200"/>
            <p:cNvSpPr>
              <a:spLocks/>
            </p:cNvSpPr>
            <p:nvPr/>
          </p:nvSpPr>
          <p:spPr bwMode="auto">
            <a:xfrm>
              <a:off x="5653088" y="4262438"/>
              <a:ext cx="95250" cy="68263"/>
            </a:xfrm>
            <a:custGeom>
              <a:avLst/>
              <a:gdLst>
                <a:gd name="T0" fmla="*/ 6 w 60"/>
                <a:gd name="T1" fmla="*/ 0 h 49"/>
                <a:gd name="T2" fmla="*/ 0 w 60"/>
                <a:gd name="T3" fmla="*/ 11 h 49"/>
                <a:gd name="T4" fmla="*/ 55 w 60"/>
                <a:gd name="T5" fmla="*/ 33 h 49"/>
                <a:gd name="T6" fmla="*/ 60 w 60"/>
                <a:gd name="T7" fmla="*/ 22 h 49"/>
                <a:gd name="T8" fmla="*/ 6 w 60"/>
                <a:gd name="T9" fmla="*/ 0 h 4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0"/>
                <a:gd name="T16" fmla="*/ 0 h 49"/>
                <a:gd name="T17" fmla="*/ 60 w 60"/>
                <a:gd name="T18" fmla="*/ 49 h 4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0" h="49">
                  <a:moveTo>
                    <a:pt x="6" y="0"/>
                  </a:moveTo>
                  <a:lnTo>
                    <a:pt x="0" y="16"/>
                  </a:lnTo>
                  <a:lnTo>
                    <a:pt x="55" y="49"/>
                  </a:lnTo>
                  <a:lnTo>
                    <a:pt x="60" y="32"/>
                  </a:lnTo>
                  <a:lnTo>
                    <a:pt x="6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689" name="Freeform 201"/>
            <p:cNvSpPr>
              <a:spLocks/>
            </p:cNvSpPr>
            <p:nvPr/>
          </p:nvSpPr>
          <p:spPr bwMode="auto">
            <a:xfrm>
              <a:off x="5808663" y="4346575"/>
              <a:ext cx="93663" cy="66675"/>
            </a:xfrm>
            <a:custGeom>
              <a:avLst/>
              <a:gdLst>
                <a:gd name="T0" fmla="*/ 5 w 60"/>
                <a:gd name="T1" fmla="*/ 0 h 49"/>
                <a:gd name="T2" fmla="*/ 0 w 60"/>
                <a:gd name="T3" fmla="*/ 10 h 49"/>
                <a:gd name="T4" fmla="*/ 51 w 60"/>
                <a:gd name="T5" fmla="*/ 31 h 49"/>
                <a:gd name="T6" fmla="*/ 57 w 60"/>
                <a:gd name="T7" fmla="*/ 20 h 49"/>
                <a:gd name="T8" fmla="*/ 5 w 60"/>
                <a:gd name="T9" fmla="*/ 0 h 4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0"/>
                <a:gd name="T16" fmla="*/ 0 h 49"/>
                <a:gd name="T17" fmla="*/ 60 w 60"/>
                <a:gd name="T18" fmla="*/ 49 h 4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0" h="49">
                  <a:moveTo>
                    <a:pt x="5" y="0"/>
                  </a:moveTo>
                  <a:lnTo>
                    <a:pt x="0" y="16"/>
                  </a:lnTo>
                  <a:lnTo>
                    <a:pt x="54" y="49"/>
                  </a:lnTo>
                  <a:lnTo>
                    <a:pt x="60" y="32"/>
                  </a:lnTo>
                  <a:lnTo>
                    <a:pt x="5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690" name="Freeform 202"/>
            <p:cNvSpPr>
              <a:spLocks/>
            </p:cNvSpPr>
            <p:nvPr/>
          </p:nvSpPr>
          <p:spPr bwMode="auto">
            <a:xfrm>
              <a:off x="5962650" y="4427538"/>
              <a:ext cx="95250" cy="68263"/>
            </a:xfrm>
            <a:custGeom>
              <a:avLst/>
              <a:gdLst>
                <a:gd name="T0" fmla="*/ 5 w 60"/>
                <a:gd name="T1" fmla="*/ 0 h 49"/>
                <a:gd name="T2" fmla="*/ 0 w 60"/>
                <a:gd name="T3" fmla="*/ 11 h 49"/>
                <a:gd name="T4" fmla="*/ 54 w 60"/>
                <a:gd name="T5" fmla="*/ 33 h 49"/>
                <a:gd name="T6" fmla="*/ 60 w 60"/>
                <a:gd name="T7" fmla="*/ 22 h 49"/>
                <a:gd name="T8" fmla="*/ 5 w 60"/>
                <a:gd name="T9" fmla="*/ 0 h 4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0"/>
                <a:gd name="T16" fmla="*/ 0 h 49"/>
                <a:gd name="T17" fmla="*/ 60 w 60"/>
                <a:gd name="T18" fmla="*/ 49 h 4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0" h="49">
                  <a:moveTo>
                    <a:pt x="5" y="0"/>
                  </a:moveTo>
                  <a:lnTo>
                    <a:pt x="0" y="17"/>
                  </a:lnTo>
                  <a:lnTo>
                    <a:pt x="54" y="49"/>
                  </a:lnTo>
                  <a:lnTo>
                    <a:pt x="60" y="3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691" name="Freeform 203"/>
            <p:cNvSpPr>
              <a:spLocks/>
            </p:cNvSpPr>
            <p:nvPr/>
          </p:nvSpPr>
          <p:spPr bwMode="auto">
            <a:xfrm>
              <a:off x="6118225" y="4510088"/>
              <a:ext cx="92075" cy="68263"/>
            </a:xfrm>
            <a:custGeom>
              <a:avLst/>
              <a:gdLst>
                <a:gd name="T0" fmla="*/ 5 w 59"/>
                <a:gd name="T1" fmla="*/ 0 h 49"/>
                <a:gd name="T2" fmla="*/ 0 w 59"/>
                <a:gd name="T3" fmla="*/ 11 h 49"/>
                <a:gd name="T4" fmla="*/ 51 w 59"/>
                <a:gd name="T5" fmla="*/ 33 h 49"/>
                <a:gd name="T6" fmla="*/ 56 w 59"/>
                <a:gd name="T7" fmla="*/ 22 h 49"/>
                <a:gd name="T8" fmla="*/ 5 w 59"/>
                <a:gd name="T9" fmla="*/ 0 h 4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9"/>
                <a:gd name="T16" fmla="*/ 0 h 49"/>
                <a:gd name="T17" fmla="*/ 59 w 59"/>
                <a:gd name="T18" fmla="*/ 49 h 4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9" h="49">
                  <a:moveTo>
                    <a:pt x="5" y="0"/>
                  </a:moveTo>
                  <a:lnTo>
                    <a:pt x="0" y="16"/>
                  </a:lnTo>
                  <a:lnTo>
                    <a:pt x="54" y="49"/>
                  </a:lnTo>
                  <a:lnTo>
                    <a:pt x="59" y="3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692" name="Freeform 204"/>
            <p:cNvSpPr>
              <a:spLocks/>
            </p:cNvSpPr>
            <p:nvPr/>
          </p:nvSpPr>
          <p:spPr bwMode="auto">
            <a:xfrm>
              <a:off x="6270625" y="4586288"/>
              <a:ext cx="95250" cy="74613"/>
            </a:xfrm>
            <a:custGeom>
              <a:avLst/>
              <a:gdLst>
                <a:gd name="T0" fmla="*/ 6 w 60"/>
                <a:gd name="T1" fmla="*/ 0 h 54"/>
                <a:gd name="T2" fmla="*/ 0 w 60"/>
                <a:gd name="T3" fmla="*/ 10 h 54"/>
                <a:gd name="T4" fmla="*/ 55 w 60"/>
                <a:gd name="T5" fmla="*/ 36 h 54"/>
                <a:gd name="T6" fmla="*/ 60 w 60"/>
                <a:gd name="T7" fmla="*/ 25 h 54"/>
                <a:gd name="T8" fmla="*/ 6 w 60"/>
                <a:gd name="T9" fmla="*/ 0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0"/>
                <a:gd name="T16" fmla="*/ 0 h 54"/>
                <a:gd name="T17" fmla="*/ 60 w 60"/>
                <a:gd name="T18" fmla="*/ 54 h 5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0" h="54">
                  <a:moveTo>
                    <a:pt x="6" y="0"/>
                  </a:moveTo>
                  <a:lnTo>
                    <a:pt x="0" y="16"/>
                  </a:lnTo>
                  <a:lnTo>
                    <a:pt x="55" y="54"/>
                  </a:lnTo>
                  <a:lnTo>
                    <a:pt x="60" y="38"/>
                  </a:lnTo>
                  <a:lnTo>
                    <a:pt x="6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693" name="Freeform 205"/>
            <p:cNvSpPr>
              <a:spLocks/>
            </p:cNvSpPr>
            <p:nvPr/>
          </p:nvSpPr>
          <p:spPr bwMode="auto">
            <a:xfrm>
              <a:off x="6426200" y="4667250"/>
              <a:ext cx="93663" cy="68263"/>
            </a:xfrm>
            <a:custGeom>
              <a:avLst/>
              <a:gdLst>
                <a:gd name="T0" fmla="*/ 6 w 60"/>
                <a:gd name="T1" fmla="*/ 0 h 49"/>
                <a:gd name="T2" fmla="*/ 0 w 60"/>
                <a:gd name="T3" fmla="*/ 11 h 49"/>
                <a:gd name="T4" fmla="*/ 52 w 60"/>
                <a:gd name="T5" fmla="*/ 33 h 49"/>
                <a:gd name="T6" fmla="*/ 57 w 60"/>
                <a:gd name="T7" fmla="*/ 22 h 49"/>
                <a:gd name="T8" fmla="*/ 6 w 60"/>
                <a:gd name="T9" fmla="*/ 0 h 4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0"/>
                <a:gd name="T16" fmla="*/ 0 h 49"/>
                <a:gd name="T17" fmla="*/ 60 w 60"/>
                <a:gd name="T18" fmla="*/ 49 h 4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0" h="49">
                  <a:moveTo>
                    <a:pt x="6" y="0"/>
                  </a:moveTo>
                  <a:lnTo>
                    <a:pt x="0" y="17"/>
                  </a:lnTo>
                  <a:lnTo>
                    <a:pt x="55" y="49"/>
                  </a:lnTo>
                  <a:lnTo>
                    <a:pt x="60" y="33"/>
                  </a:lnTo>
                  <a:lnTo>
                    <a:pt x="6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694" name="Freeform 206"/>
            <p:cNvSpPr>
              <a:spLocks/>
            </p:cNvSpPr>
            <p:nvPr/>
          </p:nvSpPr>
          <p:spPr bwMode="auto">
            <a:xfrm>
              <a:off x="6580188" y="4751388"/>
              <a:ext cx="95250" cy="66675"/>
            </a:xfrm>
            <a:custGeom>
              <a:avLst/>
              <a:gdLst>
                <a:gd name="T0" fmla="*/ 6 w 60"/>
                <a:gd name="T1" fmla="*/ 0 h 49"/>
                <a:gd name="T2" fmla="*/ 0 w 60"/>
                <a:gd name="T3" fmla="*/ 10 h 49"/>
                <a:gd name="T4" fmla="*/ 54 w 60"/>
                <a:gd name="T5" fmla="*/ 31 h 49"/>
                <a:gd name="T6" fmla="*/ 60 w 60"/>
                <a:gd name="T7" fmla="*/ 21 h 49"/>
                <a:gd name="T8" fmla="*/ 6 w 60"/>
                <a:gd name="T9" fmla="*/ 0 h 4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0"/>
                <a:gd name="T16" fmla="*/ 0 h 49"/>
                <a:gd name="T17" fmla="*/ 60 w 60"/>
                <a:gd name="T18" fmla="*/ 49 h 4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0" h="49">
                  <a:moveTo>
                    <a:pt x="6" y="0"/>
                  </a:moveTo>
                  <a:lnTo>
                    <a:pt x="0" y="16"/>
                  </a:lnTo>
                  <a:lnTo>
                    <a:pt x="54" y="49"/>
                  </a:lnTo>
                  <a:lnTo>
                    <a:pt x="60" y="33"/>
                  </a:lnTo>
                  <a:lnTo>
                    <a:pt x="6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695" name="Freeform 207"/>
            <p:cNvSpPr>
              <a:spLocks/>
            </p:cNvSpPr>
            <p:nvPr/>
          </p:nvSpPr>
          <p:spPr bwMode="auto">
            <a:xfrm>
              <a:off x="6735763" y="4833938"/>
              <a:ext cx="93663" cy="68263"/>
            </a:xfrm>
            <a:custGeom>
              <a:avLst/>
              <a:gdLst>
                <a:gd name="T0" fmla="*/ 5 w 60"/>
                <a:gd name="T1" fmla="*/ 0 h 49"/>
                <a:gd name="T2" fmla="*/ 0 w 60"/>
                <a:gd name="T3" fmla="*/ 11 h 49"/>
                <a:gd name="T4" fmla="*/ 51 w 60"/>
                <a:gd name="T5" fmla="*/ 33 h 49"/>
                <a:gd name="T6" fmla="*/ 57 w 60"/>
                <a:gd name="T7" fmla="*/ 22 h 49"/>
                <a:gd name="T8" fmla="*/ 5 w 60"/>
                <a:gd name="T9" fmla="*/ 0 h 4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0"/>
                <a:gd name="T16" fmla="*/ 0 h 49"/>
                <a:gd name="T17" fmla="*/ 60 w 60"/>
                <a:gd name="T18" fmla="*/ 49 h 4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0" h="49">
                  <a:moveTo>
                    <a:pt x="5" y="0"/>
                  </a:moveTo>
                  <a:lnTo>
                    <a:pt x="0" y="16"/>
                  </a:lnTo>
                  <a:lnTo>
                    <a:pt x="54" y="49"/>
                  </a:lnTo>
                  <a:lnTo>
                    <a:pt x="60" y="32"/>
                  </a:lnTo>
                  <a:lnTo>
                    <a:pt x="5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696" name="Freeform 208"/>
            <p:cNvSpPr>
              <a:spLocks/>
            </p:cNvSpPr>
            <p:nvPr/>
          </p:nvSpPr>
          <p:spPr bwMode="auto">
            <a:xfrm>
              <a:off x="6889750" y="4916488"/>
              <a:ext cx="95250" cy="68263"/>
            </a:xfrm>
            <a:custGeom>
              <a:avLst/>
              <a:gdLst>
                <a:gd name="T0" fmla="*/ 5 w 60"/>
                <a:gd name="T1" fmla="*/ 0 h 49"/>
                <a:gd name="T2" fmla="*/ 0 w 60"/>
                <a:gd name="T3" fmla="*/ 11 h 49"/>
                <a:gd name="T4" fmla="*/ 54 w 60"/>
                <a:gd name="T5" fmla="*/ 33 h 49"/>
                <a:gd name="T6" fmla="*/ 60 w 60"/>
                <a:gd name="T7" fmla="*/ 22 h 49"/>
                <a:gd name="T8" fmla="*/ 5 w 60"/>
                <a:gd name="T9" fmla="*/ 0 h 4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0"/>
                <a:gd name="T16" fmla="*/ 0 h 49"/>
                <a:gd name="T17" fmla="*/ 60 w 60"/>
                <a:gd name="T18" fmla="*/ 49 h 4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0" h="49">
                  <a:moveTo>
                    <a:pt x="5" y="0"/>
                  </a:moveTo>
                  <a:lnTo>
                    <a:pt x="0" y="16"/>
                  </a:lnTo>
                  <a:lnTo>
                    <a:pt x="54" y="49"/>
                  </a:lnTo>
                  <a:lnTo>
                    <a:pt x="60" y="32"/>
                  </a:lnTo>
                  <a:lnTo>
                    <a:pt x="5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697" name="Freeform 209"/>
            <p:cNvSpPr>
              <a:spLocks/>
            </p:cNvSpPr>
            <p:nvPr/>
          </p:nvSpPr>
          <p:spPr bwMode="auto">
            <a:xfrm>
              <a:off x="7045325" y="4997450"/>
              <a:ext cx="92075" cy="68263"/>
            </a:xfrm>
            <a:custGeom>
              <a:avLst/>
              <a:gdLst>
                <a:gd name="T0" fmla="*/ 5 w 59"/>
                <a:gd name="T1" fmla="*/ 0 h 49"/>
                <a:gd name="T2" fmla="*/ 0 w 59"/>
                <a:gd name="T3" fmla="*/ 11 h 49"/>
                <a:gd name="T4" fmla="*/ 51 w 59"/>
                <a:gd name="T5" fmla="*/ 33 h 49"/>
                <a:gd name="T6" fmla="*/ 56 w 59"/>
                <a:gd name="T7" fmla="*/ 22 h 49"/>
                <a:gd name="T8" fmla="*/ 5 w 59"/>
                <a:gd name="T9" fmla="*/ 0 h 4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9"/>
                <a:gd name="T16" fmla="*/ 0 h 49"/>
                <a:gd name="T17" fmla="*/ 59 w 59"/>
                <a:gd name="T18" fmla="*/ 49 h 4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9" h="49">
                  <a:moveTo>
                    <a:pt x="5" y="0"/>
                  </a:moveTo>
                  <a:lnTo>
                    <a:pt x="0" y="17"/>
                  </a:lnTo>
                  <a:lnTo>
                    <a:pt x="54" y="49"/>
                  </a:lnTo>
                  <a:lnTo>
                    <a:pt x="59" y="3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698" name="Freeform 210"/>
            <p:cNvSpPr>
              <a:spLocks/>
            </p:cNvSpPr>
            <p:nvPr/>
          </p:nvSpPr>
          <p:spPr bwMode="auto">
            <a:xfrm>
              <a:off x="7197725" y="5073650"/>
              <a:ext cx="95250" cy="74613"/>
            </a:xfrm>
            <a:custGeom>
              <a:avLst/>
              <a:gdLst>
                <a:gd name="T0" fmla="*/ 6 w 60"/>
                <a:gd name="T1" fmla="*/ 0 h 54"/>
                <a:gd name="T2" fmla="*/ 0 w 60"/>
                <a:gd name="T3" fmla="*/ 10 h 54"/>
                <a:gd name="T4" fmla="*/ 55 w 60"/>
                <a:gd name="T5" fmla="*/ 36 h 54"/>
                <a:gd name="T6" fmla="*/ 60 w 60"/>
                <a:gd name="T7" fmla="*/ 25 h 54"/>
                <a:gd name="T8" fmla="*/ 6 w 60"/>
                <a:gd name="T9" fmla="*/ 0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0"/>
                <a:gd name="T16" fmla="*/ 0 h 54"/>
                <a:gd name="T17" fmla="*/ 60 w 60"/>
                <a:gd name="T18" fmla="*/ 54 h 5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0" h="54">
                  <a:moveTo>
                    <a:pt x="6" y="0"/>
                  </a:moveTo>
                  <a:lnTo>
                    <a:pt x="0" y="16"/>
                  </a:lnTo>
                  <a:lnTo>
                    <a:pt x="55" y="54"/>
                  </a:lnTo>
                  <a:lnTo>
                    <a:pt x="60" y="38"/>
                  </a:lnTo>
                  <a:lnTo>
                    <a:pt x="6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699" name="Freeform 211"/>
            <p:cNvSpPr>
              <a:spLocks/>
            </p:cNvSpPr>
            <p:nvPr/>
          </p:nvSpPr>
          <p:spPr bwMode="auto">
            <a:xfrm>
              <a:off x="7353300" y="5157788"/>
              <a:ext cx="93663" cy="65088"/>
            </a:xfrm>
            <a:custGeom>
              <a:avLst/>
              <a:gdLst>
                <a:gd name="T0" fmla="*/ 6 w 60"/>
                <a:gd name="T1" fmla="*/ 0 h 48"/>
                <a:gd name="T2" fmla="*/ 0 w 60"/>
                <a:gd name="T3" fmla="*/ 10 h 48"/>
                <a:gd name="T4" fmla="*/ 52 w 60"/>
                <a:gd name="T5" fmla="*/ 30 h 48"/>
                <a:gd name="T6" fmla="*/ 57 w 60"/>
                <a:gd name="T7" fmla="*/ 20 h 48"/>
                <a:gd name="T8" fmla="*/ 6 w 60"/>
                <a:gd name="T9" fmla="*/ 0 h 4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0"/>
                <a:gd name="T16" fmla="*/ 0 h 48"/>
                <a:gd name="T17" fmla="*/ 60 w 60"/>
                <a:gd name="T18" fmla="*/ 48 h 4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0" h="48">
                  <a:moveTo>
                    <a:pt x="6" y="0"/>
                  </a:moveTo>
                  <a:lnTo>
                    <a:pt x="0" y="16"/>
                  </a:lnTo>
                  <a:lnTo>
                    <a:pt x="55" y="48"/>
                  </a:lnTo>
                  <a:lnTo>
                    <a:pt x="60" y="32"/>
                  </a:lnTo>
                  <a:lnTo>
                    <a:pt x="6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700" name="Freeform 212"/>
            <p:cNvSpPr>
              <a:spLocks/>
            </p:cNvSpPr>
            <p:nvPr/>
          </p:nvSpPr>
          <p:spPr bwMode="auto">
            <a:xfrm>
              <a:off x="7507288" y="5238750"/>
              <a:ext cx="95250" cy="68263"/>
            </a:xfrm>
            <a:custGeom>
              <a:avLst/>
              <a:gdLst>
                <a:gd name="T0" fmla="*/ 5 w 60"/>
                <a:gd name="T1" fmla="*/ 0 h 49"/>
                <a:gd name="T2" fmla="*/ 0 w 60"/>
                <a:gd name="T3" fmla="*/ 11 h 49"/>
                <a:gd name="T4" fmla="*/ 54 w 60"/>
                <a:gd name="T5" fmla="*/ 33 h 49"/>
                <a:gd name="T6" fmla="*/ 60 w 60"/>
                <a:gd name="T7" fmla="*/ 22 h 49"/>
                <a:gd name="T8" fmla="*/ 5 w 60"/>
                <a:gd name="T9" fmla="*/ 0 h 4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0"/>
                <a:gd name="T16" fmla="*/ 0 h 49"/>
                <a:gd name="T17" fmla="*/ 60 w 60"/>
                <a:gd name="T18" fmla="*/ 49 h 4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0" h="49">
                  <a:moveTo>
                    <a:pt x="5" y="0"/>
                  </a:moveTo>
                  <a:lnTo>
                    <a:pt x="0" y="17"/>
                  </a:lnTo>
                  <a:lnTo>
                    <a:pt x="54" y="49"/>
                  </a:lnTo>
                  <a:lnTo>
                    <a:pt x="60" y="3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701" name="Freeform 213"/>
            <p:cNvSpPr>
              <a:spLocks/>
            </p:cNvSpPr>
            <p:nvPr/>
          </p:nvSpPr>
          <p:spPr bwMode="auto">
            <a:xfrm>
              <a:off x="7662863" y="5321300"/>
              <a:ext cx="93663" cy="68263"/>
            </a:xfrm>
            <a:custGeom>
              <a:avLst/>
              <a:gdLst>
                <a:gd name="T0" fmla="*/ 5 w 60"/>
                <a:gd name="T1" fmla="*/ 0 h 49"/>
                <a:gd name="T2" fmla="*/ 0 w 60"/>
                <a:gd name="T3" fmla="*/ 11 h 49"/>
                <a:gd name="T4" fmla="*/ 51 w 60"/>
                <a:gd name="T5" fmla="*/ 33 h 49"/>
                <a:gd name="T6" fmla="*/ 57 w 60"/>
                <a:gd name="T7" fmla="*/ 22 h 49"/>
                <a:gd name="T8" fmla="*/ 5 w 60"/>
                <a:gd name="T9" fmla="*/ 0 h 4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0"/>
                <a:gd name="T16" fmla="*/ 0 h 49"/>
                <a:gd name="T17" fmla="*/ 60 w 60"/>
                <a:gd name="T18" fmla="*/ 49 h 4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0" h="49">
                  <a:moveTo>
                    <a:pt x="5" y="0"/>
                  </a:moveTo>
                  <a:lnTo>
                    <a:pt x="0" y="16"/>
                  </a:lnTo>
                  <a:lnTo>
                    <a:pt x="54" y="49"/>
                  </a:lnTo>
                  <a:lnTo>
                    <a:pt x="60" y="3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702" name="Freeform 214"/>
            <p:cNvSpPr>
              <a:spLocks/>
            </p:cNvSpPr>
            <p:nvPr/>
          </p:nvSpPr>
          <p:spPr bwMode="auto">
            <a:xfrm>
              <a:off x="7816850" y="5403850"/>
              <a:ext cx="93663" cy="68263"/>
            </a:xfrm>
            <a:custGeom>
              <a:avLst/>
              <a:gdLst>
                <a:gd name="T0" fmla="*/ 5 w 59"/>
                <a:gd name="T1" fmla="*/ 0 h 49"/>
                <a:gd name="T2" fmla="*/ 0 w 59"/>
                <a:gd name="T3" fmla="*/ 11 h 49"/>
                <a:gd name="T4" fmla="*/ 54 w 59"/>
                <a:gd name="T5" fmla="*/ 33 h 49"/>
                <a:gd name="T6" fmla="*/ 59 w 59"/>
                <a:gd name="T7" fmla="*/ 22 h 49"/>
                <a:gd name="T8" fmla="*/ 5 w 59"/>
                <a:gd name="T9" fmla="*/ 0 h 4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9"/>
                <a:gd name="T16" fmla="*/ 0 h 49"/>
                <a:gd name="T17" fmla="*/ 59 w 59"/>
                <a:gd name="T18" fmla="*/ 49 h 4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9" h="49">
                  <a:moveTo>
                    <a:pt x="5" y="0"/>
                  </a:moveTo>
                  <a:lnTo>
                    <a:pt x="0" y="16"/>
                  </a:lnTo>
                  <a:lnTo>
                    <a:pt x="54" y="49"/>
                  </a:lnTo>
                  <a:lnTo>
                    <a:pt x="59" y="3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705" name="Text Box 222"/>
            <p:cNvSpPr txBox="1">
              <a:spLocks noChangeArrowheads="1"/>
            </p:cNvSpPr>
            <p:nvPr/>
          </p:nvSpPr>
          <p:spPr bwMode="auto">
            <a:xfrm>
              <a:off x="1943100" y="1143000"/>
              <a:ext cx="1873250" cy="884238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rgbClr val="000000"/>
              </a:solidFill>
              <a:miter lim="800000"/>
              <a:headEnd/>
              <a:tailEnd type="none" w="lg" len="lg"/>
            </a:ln>
          </p:spPr>
          <p:txBody>
            <a:bodyPr lIns="45720" rIns="45720" anchor="ctr" anchorCtr="1">
              <a:spAutoFit/>
            </a:bodyPr>
            <a:lstStyle/>
            <a:p>
              <a:pPr defTabSz="511175"/>
              <a:r>
                <a:rPr lang="en-US" sz="1700">
                  <a:latin typeface="Arial" charset="0"/>
                  <a:cs typeface="Arial" charset="0"/>
                </a:rPr>
                <a:t>MCFP = 7 mm Hg</a:t>
              </a:r>
            </a:p>
            <a:p>
              <a:pPr defTabSz="511175"/>
              <a:r>
                <a:rPr lang="en-US" sz="1700">
                  <a:latin typeface="Arial" charset="0"/>
                  <a:cs typeface="Arial" charset="0"/>
                </a:rPr>
                <a:t>(not affected by changes in TPR)</a:t>
              </a:r>
            </a:p>
          </p:txBody>
        </p:sp>
        <p:sp>
          <p:nvSpPr>
            <p:cNvPr id="21706" name="Line 223"/>
            <p:cNvSpPr>
              <a:spLocks noChangeShapeType="1"/>
            </p:cNvSpPr>
            <p:nvPr/>
          </p:nvSpPr>
          <p:spPr bwMode="auto">
            <a:xfrm flipH="1">
              <a:off x="1352550" y="1735138"/>
              <a:ext cx="582613" cy="225425"/>
            </a:xfrm>
            <a:prstGeom prst="line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 type="stealth" w="lg" len="lg"/>
            </a:ln>
          </p:spPr>
          <p:txBody>
            <a:bodyPr lIns="45720" rIns="45720" anchorCtr="1">
              <a:spAutoFit/>
            </a:bodyPr>
            <a:lstStyle/>
            <a:p>
              <a:endParaRPr lang="en-US"/>
            </a:p>
          </p:txBody>
        </p:sp>
        <p:sp>
          <p:nvSpPr>
            <p:cNvPr id="21707" name="Text Box 224"/>
            <p:cNvSpPr txBox="1">
              <a:spLocks noChangeAspect="1" noChangeArrowheads="1"/>
            </p:cNvSpPr>
            <p:nvPr/>
          </p:nvSpPr>
          <p:spPr bwMode="auto">
            <a:xfrm rot="16200000" flipH="1">
              <a:off x="-1098550" y="3679825"/>
              <a:ext cx="3327400" cy="366713"/>
            </a:xfrm>
            <a:prstGeom prst="rect">
              <a:avLst/>
            </a:prstGeom>
            <a:solidFill>
              <a:schemeClr val="bg1"/>
            </a:solidFill>
            <a:ln w="15875" algn="ctr">
              <a:solidFill>
                <a:srgbClr val="000000"/>
              </a:solidFill>
              <a:miter lim="800000"/>
              <a:headEnd/>
              <a:tailEnd type="none" w="lg" len="lg"/>
            </a:ln>
          </p:spPr>
          <p:txBody>
            <a:bodyPr lIns="45720" rIns="45720" anchorCtr="1">
              <a:spAutoFit/>
            </a:bodyPr>
            <a:lstStyle/>
            <a:p>
              <a:r>
                <a:rPr lang="en-US" sz="1700">
                  <a:latin typeface="Arial" charset="0"/>
                </a:rPr>
                <a:t>Central venous pressure, mm Hg</a:t>
              </a:r>
            </a:p>
          </p:txBody>
        </p:sp>
        <p:sp>
          <p:nvSpPr>
            <p:cNvPr id="21708" name="Text Box 225"/>
            <p:cNvSpPr txBox="1">
              <a:spLocks noChangeArrowheads="1"/>
            </p:cNvSpPr>
            <p:nvPr/>
          </p:nvSpPr>
          <p:spPr bwMode="auto">
            <a:xfrm>
              <a:off x="1838325" y="4343400"/>
              <a:ext cx="2514600" cy="366713"/>
            </a:xfrm>
            <a:prstGeom prst="rect">
              <a:avLst/>
            </a:prstGeom>
            <a:solidFill>
              <a:schemeClr val="bg1"/>
            </a:solidFill>
            <a:ln w="15875" algn="ctr">
              <a:solidFill>
                <a:srgbClr val="000000"/>
              </a:solidFill>
              <a:miter lim="800000"/>
              <a:headEnd/>
              <a:tailEnd type="none" w="lg" len="lg"/>
            </a:ln>
          </p:spPr>
          <p:txBody>
            <a:bodyPr lIns="45720" rIns="45720" anchor="ctr">
              <a:spAutoFit/>
            </a:bodyPr>
            <a:lstStyle/>
            <a:p>
              <a:r>
                <a:rPr lang="en-US" sz="1700">
                  <a:latin typeface="Arial" charset="0"/>
                  <a:cs typeface="Arial" charset="0"/>
                  <a:sym typeface="Symbol" pitchFamily="18" charset="2"/>
                </a:rPr>
                <a:t> TPR (vasoconstriction)</a:t>
              </a:r>
              <a:endParaRPr lang="en-US" sz="1700">
                <a:latin typeface="Arial" charset="0"/>
                <a:cs typeface="Arial" charset="0"/>
              </a:endParaRPr>
            </a:p>
          </p:txBody>
        </p:sp>
        <p:sp>
          <p:nvSpPr>
            <p:cNvPr id="21709" name="Text Box 227"/>
            <p:cNvSpPr txBox="1">
              <a:spLocks noChangeArrowheads="1"/>
            </p:cNvSpPr>
            <p:nvPr/>
          </p:nvSpPr>
          <p:spPr bwMode="auto">
            <a:xfrm>
              <a:off x="3429000" y="2438400"/>
              <a:ext cx="2133600" cy="366713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rgbClr val="000000"/>
              </a:solidFill>
              <a:miter lim="800000"/>
              <a:headEnd/>
              <a:tailEnd type="none" w="lg" len="lg"/>
            </a:ln>
          </p:spPr>
          <p:txBody>
            <a:bodyPr lIns="45720" rIns="45720" anchor="ctr">
              <a:spAutoFit/>
            </a:bodyPr>
            <a:lstStyle/>
            <a:p>
              <a:r>
                <a:rPr lang="en-US" sz="1700">
                  <a:latin typeface="Arial" charset="0"/>
                  <a:cs typeface="Arial" charset="0"/>
                  <a:sym typeface="Symbol" pitchFamily="18" charset="2"/>
                </a:rPr>
                <a:t> TPR (vasodilation)</a:t>
              </a:r>
              <a:endParaRPr lang="en-US" sz="1700">
                <a:latin typeface="Arial" charset="0"/>
                <a:cs typeface="Arial" charset="0"/>
              </a:endParaRPr>
            </a:p>
          </p:txBody>
        </p:sp>
        <p:cxnSp>
          <p:nvCxnSpPr>
            <p:cNvPr id="21710" name="AutoShape 244"/>
            <p:cNvCxnSpPr>
              <a:cxnSpLocks noChangeShapeType="1"/>
              <a:stCxn id="21708" idx="0"/>
              <a:endCxn id="21627" idx="1"/>
            </p:cNvCxnSpPr>
            <p:nvPr/>
          </p:nvCxnSpPr>
          <p:spPr bwMode="auto">
            <a:xfrm flipV="1">
              <a:off x="3095625" y="3608388"/>
              <a:ext cx="479425" cy="727075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 type="stealth" w="lg" len="lg"/>
            </a:ln>
          </p:spPr>
        </p:cxnSp>
        <p:cxnSp>
          <p:nvCxnSpPr>
            <p:cNvPr id="21711" name="AutoShape 245"/>
            <p:cNvCxnSpPr>
              <a:cxnSpLocks noChangeShapeType="1"/>
              <a:stCxn id="21709" idx="2"/>
              <a:endCxn id="21679" idx="3"/>
            </p:cNvCxnSpPr>
            <p:nvPr/>
          </p:nvCxnSpPr>
          <p:spPr bwMode="auto">
            <a:xfrm flipH="1">
              <a:off x="4365625" y="2813050"/>
              <a:ext cx="130175" cy="765175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 type="stealth" w="lg" len="lg"/>
            </a:ln>
          </p:spPr>
        </p:cxnSp>
        <p:sp>
          <p:nvSpPr>
            <p:cNvPr id="21713" name="Text Box 253"/>
            <p:cNvSpPr txBox="1">
              <a:spLocks noChangeArrowheads="1"/>
            </p:cNvSpPr>
            <p:nvPr/>
          </p:nvSpPr>
          <p:spPr bwMode="auto">
            <a:xfrm>
              <a:off x="5105400" y="2895600"/>
              <a:ext cx="3962400" cy="884238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rgbClr val="000000"/>
              </a:solidFill>
              <a:miter lim="800000"/>
              <a:headEnd/>
              <a:tailEnd type="none" w="lg" len="lg"/>
            </a:ln>
          </p:spPr>
          <p:txBody>
            <a:bodyPr lIns="45720" rIns="45720" anchor="ctr">
              <a:spAutoFit/>
            </a:bodyPr>
            <a:lstStyle/>
            <a:p>
              <a:r>
                <a:rPr lang="en-US" sz="1700" b="1" i="1">
                  <a:latin typeface="Arial" charset="0"/>
                  <a:cs typeface="Arial" charset="0"/>
                  <a:sym typeface="Symbol" pitchFamily="18" charset="2"/>
                </a:rPr>
                <a:t> TPR (vasoconstriction) decreases venous volume, lowering CVP.</a:t>
              </a:r>
            </a:p>
            <a:p>
              <a:r>
                <a:rPr lang="en-US" sz="1700" b="1" i="1">
                  <a:latin typeface="Arial" charset="0"/>
                  <a:cs typeface="Arial" charset="0"/>
                  <a:sym typeface="Symbol" pitchFamily="18" charset="2"/>
                </a:rPr>
                <a:t>Vasodilation has the opposite effect.</a:t>
              </a:r>
              <a:endParaRPr lang="en-US" sz="1700" b="1" i="1">
                <a:latin typeface="Arial" charset="0"/>
                <a:cs typeface="Arial" charset="0"/>
              </a:endParaRPr>
            </a:p>
          </p:txBody>
        </p:sp>
      </p:grp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1676400" y="227013"/>
            <a:ext cx="5943600" cy="382587"/>
          </a:xfrm>
          <a:ln>
            <a:solidFill>
              <a:schemeClr val="tx1"/>
            </a:solidFill>
          </a:ln>
        </p:spPr>
        <p:txBody>
          <a:bodyPr anchorCtr="0"/>
          <a:lstStyle/>
          <a:p>
            <a:pPr algn="l" eaLnBrk="1" hangingPunct="1"/>
            <a:r>
              <a:rPr lang="en-US" smtClean="0"/>
              <a:t>Summary of factors affecting the vascular function curve</a:t>
            </a:r>
          </a:p>
        </p:txBody>
      </p:sp>
      <p:sp>
        <p:nvSpPr>
          <p:cNvPr id="22531" name="Text Box 3"/>
          <p:cNvSpPr txBox="1">
            <a:spLocks noChangeArrowheads="1"/>
          </p:cNvSpPr>
          <p:nvPr/>
        </p:nvSpPr>
        <p:spPr bwMode="auto">
          <a:xfrm>
            <a:off x="1295400" y="936625"/>
            <a:ext cx="6553200" cy="3066993"/>
          </a:xfrm>
          <a:prstGeom prst="rect">
            <a:avLst/>
          </a:prstGeom>
          <a:solidFill>
            <a:schemeClr val="bg1"/>
          </a:solidFill>
          <a:ln w="15875">
            <a:solidFill>
              <a:schemeClr val="tx1"/>
            </a:solidFill>
            <a:miter lim="800000"/>
            <a:headEnd/>
            <a:tailEnd type="none" w="lg" len="lg"/>
          </a:ln>
        </p:spPr>
        <p:txBody>
          <a:bodyPr lIns="45720" rIns="45720" anchorCtr="1">
            <a:spAutoFit/>
          </a:bodyPr>
          <a:lstStyle/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en-US" sz="1700" dirty="0">
                <a:latin typeface="Arial" charset="0"/>
              </a:rPr>
              <a:t>Since the circulation is a closed loop, venous return &amp; cardiac output are equal except for transient responses to perturbations</a:t>
            </a:r>
          </a:p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en-US" sz="1700" b="1" i="1" dirty="0">
                <a:latin typeface="Arial" charset="0"/>
              </a:rPr>
              <a:t>Mean circulatory filling pressure (MCFP) is set by the blood volume and vascular (mostly venous) capacitance.</a:t>
            </a:r>
          </a:p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en-US" sz="1700" b="1" i="1" dirty="0">
                <a:latin typeface="Arial" charset="0"/>
              </a:rPr>
              <a:t>CVP is increased by an increase in</a:t>
            </a:r>
          </a:p>
          <a:p>
            <a:pPr lvl="1">
              <a:lnSpc>
                <a:spcPct val="110000"/>
              </a:lnSpc>
              <a:spcAft>
                <a:spcPts val="600"/>
              </a:spcAft>
            </a:pPr>
            <a:r>
              <a:rPr lang="en-US" sz="1700" b="1" i="1" dirty="0">
                <a:latin typeface="Arial" charset="0"/>
              </a:rPr>
              <a:t>Blood Volume</a:t>
            </a:r>
          </a:p>
          <a:p>
            <a:pPr lvl="1">
              <a:lnSpc>
                <a:spcPct val="110000"/>
              </a:lnSpc>
              <a:spcAft>
                <a:spcPts val="600"/>
              </a:spcAft>
            </a:pPr>
            <a:r>
              <a:rPr lang="en-US" sz="1700" b="1" i="1" dirty="0">
                <a:latin typeface="Arial" charset="0"/>
              </a:rPr>
              <a:t>Venomotor Tone (decrease in </a:t>
            </a:r>
            <a:r>
              <a:rPr lang="en-US" sz="1700" b="1" i="1" dirty="0" smtClean="0">
                <a:latin typeface="Arial" charset="0"/>
              </a:rPr>
              <a:t>capacitance due to sympathetic stimulation)</a:t>
            </a:r>
            <a:endParaRPr lang="en-US" sz="1700" b="1" i="1" dirty="0">
              <a:latin typeface="Arial" charset="0"/>
            </a:endParaRPr>
          </a:p>
          <a:p>
            <a:pPr lvl="1">
              <a:lnSpc>
                <a:spcPct val="110000"/>
              </a:lnSpc>
              <a:spcAft>
                <a:spcPts val="600"/>
              </a:spcAft>
            </a:pPr>
            <a:r>
              <a:rPr lang="en-US" sz="1700" b="1" i="1" dirty="0">
                <a:latin typeface="Arial" charset="0"/>
              </a:rPr>
              <a:t>A decrease in arteriolar resistance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1828800" y="141000"/>
            <a:ext cx="5410200" cy="584775"/>
          </a:xfrm>
        </p:spPr>
        <p:txBody>
          <a:bodyPr anchorCtr="0"/>
          <a:lstStyle/>
          <a:p>
            <a:pPr algn="l" eaLnBrk="1" hangingPunct="1"/>
            <a:r>
              <a:rPr lang="en-US" sz="1600" b="1" i="1" dirty="0" smtClean="0"/>
              <a:t>4. The relation between CVP and CO is shown by the cardiac function curve (Frank-Starling mechanism)</a:t>
            </a:r>
          </a:p>
        </p:txBody>
      </p:sp>
      <p:sp>
        <p:nvSpPr>
          <p:cNvPr id="23555" name="Text Box 3"/>
          <p:cNvSpPr txBox="1">
            <a:spLocks noChangeArrowheads="1"/>
          </p:cNvSpPr>
          <p:nvPr/>
        </p:nvSpPr>
        <p:spPr bwMode="auto">
          <a:xfrm>
            <a:off x="228600" y="2819400"/>
            <a:ext cx="5181600" cy="3937000"/>
          </a:xfrm>
          <a:prstGeom prst="rect">
            <a:avLst/>
          </a:prstGeom>
          <a:solidFill>
            <a:schemeClr val="bg1"/>
          </a:solidFill>
          <a:ln w="15875">
            <a:solidFill>
              <a:schemeClr val="tx1"/>
            </a:solidFill>
            <a:miter lim="800000"/>
            <a:headEnd/>
            <a:tailEnd type="none" w="lg" len="lg"/>
          </a:ln>
        </p:spPr>
        <p:txBody>
          <a:bodyPr>
            <a:spAutoFit/>
          </a:bodyPr>
          <a:lstStyle/>
          <a:p>
            <a:pPr eaLnBrk="0" hangingPunct="0">
              <a:lnSpc>
                <a:spcPct val="110000"/>
              </a:lnSpc>
              <a:spcAft>
                <a:spcPct val="30000"/>
              </a:spcAft>
            </a:pPr>
            <a:r>
              <a:rPr lang="en-US" sz="1700" b="1" i="1" u="sng">
                <a:solidFill>
                  <a:schemeClr val="tx2"/>
                </a:solidFill>
                <a:latin typeface="Arial" charset="0"/>
              </a:rPr>
              <a:t>Preload</a:t>
            </a:r>
            <a:r>
              <a:rPr lang="en-US" sz="1700" b="1" i="1">
                <a:solidFill>
                  <a:schemeClr val="tx2"/>
                </a:solidFill>
                <a:latin typeface="Arial" charset="0"/>
              </a:rPr>
              <a:t>: the degree to which the myocardium is stretched just before contraction.</a:t>
            </a:r>
          </a:p>
          <a:p>
            <a:pPr eaLnBrk="0" hangingPunct="0">
              <a:lnSpc>
                <a:spcPct val="90000"/>
              </a:lnSpc>
              <a:spcAft>
                <a:spcPct val="30000"/>
              </a:spcAft>
            </a:pPr>
            <a:r>
              <a:rPr lang="en-US" sz="1700">
                <a:solidFill>
                  <a:schemeClr val="tx2"/>
                </a:solidFill>
                <a:latin typeface="Arial" charset="0"/>
              </a:rPr>
              <a:t>Preload for the right ventricle is estimated as CVP, or right atrial pressure.</a:t>
            </a:r>
          </a:p>
          <a:p>
            <a:pPr eaLnBrk="0" hangingPunct="0">
              <a:lnSpc>
                <a:spcPct val="90000"/>
              </a:lnSpc>
              <a:spcAft>
                <a:spcPct val="30000"/>
              </a:spcAft>
            </a:pPr>
            <a:r>
              <a:rPr lang="en-US" sz="1700">
                <a:solidFill>
                  <a:schemeClr val="tx2"/>
                </a:solidFill>
                <a:latin typeface="Arial" charset="0"/>
              </a:rPr>
              <a:t>Preload for the left ventricle is estimated as left atrial pressure by measuring PCWP (Pulmonary capillary wedge pressure)</a:t>
            </a:r>
            <a:endParaRPr lang="en-US" sz="1700" b="1" i="1">
              <a:solidFill>
                <a:schemeClr val="tx2"/>
              </a:solidFill>
              <a:latin typeface="Arial" charset="0"/>
            </a:endParaRPr>
          </a:p>
          <a:p>
            <a:pPr eaLnBrk="0" hangingPunct="0">
              <a:lnSpc>
                <a:spcPct val="110000"/>
              </a:lnSpc>
              <a:spcAft>
                <a:spcPct val="30000"/>
              </a:spcAft>
            </a:pPr>
            <a:r>
              <a:rPr lang="en-US" sz="1700" b="1" i="1" u="sng">
                <a:solidFill>
                  <a:schemeClr val="tx2"/>
                </a:solidFill>
                <a:latin typeface="Arial" charset="0"/>
              </a:rPr>
              <a:t>Afterload:</a:t>
            </a:r>
            <a:r>
              <a:rPr lang="en-US" sz="1700" b="1" i="1">
                <a:solidFill>
                  <a:schemeClr val="tx2"/>
                </a:solidFill>
                <a:latin typeface="Arial" charset="0"/>
              </a:rPr>
              <a:t> the pressure against which blood is ejected from the heart.</a:t>
            </a:r>
          </a:p>
          <a:p>
            <a:pPr eaLnBrk="0" hangingPunct="0">
              <a:lnSpc>
                <a:spcPct val="110000"/>
              </a:lnSpc>
              <a:spcAft>
                <a:spcPct val="30000"/>
              </a:spcAft>
            </a:pPr>
            <a:r>
              <a:rPr lang="en-US" sz="1700">
                <a:solidFill>
                  <a:schemeClr val="tx2"/>
                </a:solidFill>
                <a:latin typeface="Arial" charset="0"/>
              </a:rPr>
              <a:t>Afterload for the right ventricle is pulmonary artery pressure during ejection.</a:t>
            </a:r>
          </a:p>
          <a:p>
            <a:pPr eaLnBrk="0" hangingPunct="0">
              <a:lnSpc>
                <a:spcPct val="110000"/>
              </a:lnSpc>
              <a:spcAft>
                <a:spcPct val="30000"/>
              </a:spcAft>
            </a:pPr>
            <a:r>
              <a:rPr lang="en-US" sz="1700">
                <a:solidFill>
                  <a:schemeClr val="tx2"/>
                </a:solidFill>
                <a:latin typeface="Arial" charset="0"/>
              </a:rPr>
              <a:t>Afterload for the left ventricle is aortic pressure during ejection.</a:t>
            </a:r>
          </a:p>
        </p:txBody>
      </p:sp>
      <p:sp>
        <p:nvSpPr>
          <p:cNvPr id="23556" name="Text Box 4"/>
          <p:cNvSpPr txBox="1">
            <a:spLocks noChangeArrowheads="1"/>
          </p:cNvSpPr>
          <p:nvPr/>
        </p:nvSpPr>
        <p:spPr bwMode="auto">
          <a:xfrm>
            <a:off x="244475" y="901700"/>
            <a:ext cx="4114800" cy="1822450"/>
          </a:xfrm>
          <a:prstGeom prst="rect">
            <a:avLst/>
          </a:prstGeom>
          <a:solidFill>
            <a:schemeClr val="bg1"/>
          </a:solidFill>
          <a:ln w="19050" algn="ctr">
            <a:solidFill>
              <a:schemeClr val="tx1"/>
            </a:solidFill>
            <a:miter lim="800000"/>
            <a:headEnd/>
            <a:tailEnd type="none" w="med" len="lg"/>
          </a:ln>
        </p:spPr>
        <p:txBody>
          <a:bodyPr>
            <a:spAutoFit/>
          </a:bodyPr>
          <a:lstStyle/>
          <a:p>
            <a:pPr eaLnBrk="0" hangingPunct="0">
              <a:lnSpc>
                <a:spcPct val="90000"/>
              </a:lnSpc>
              <a:spcAft>
                <a:spcPct val="30000"/>
              </a:spcAft>
            </a:pPr>
            <a:r>
              <a:rPr lang="en-US" sz="1700" b="1" u="sng">
                <a:solidFill>
                  <a:schemeClr val="tx2"/>
                </a:solidFill>
                <a:latin typeface="Arial" charset="0"/>
              </a:rPr>
              <a:t>The Frank-Starling Mechanism:</a:t>
            </a:r>
          </a:p>
          <a:p>
            <a:pPr lvl="1" eaLnBrk="0" hangingPunct="0">
              <a:lnSpc>
                <a:spcPct val="90000"/>
              </a:lnSpc>
              <a:spcAft>
                <a:spcPct val="30000"/>
              </a:spcAft>
            </a:pPr>
            <a:r>
              <a:rPr lang="en-US" sz="1700" b="1" i="1">
                <a:solidFill>
                  <a:schemeClr val="tx2"/>
                </a:solidFill>
                <a:latin typeface="Arial" charset="0"/>
                <a:sym typeface="Symbol" pitchFamily="18" charset="2"/>
              </a:rPr>
              <a:t></a:t>
            </a:r>
            <a:r>
              <a:rPr lang="en-US" sz="1700" b="1" i="1">
                <a:solidFill>
                  <a:schemeClr val="tx2"/>
                </a:solidFill>
                <a:latin typeface="Arial" charset="0"/>
              </a:rPr>
              <a:t> stretch (preload) </a:t>
            </a:r>
            <a:r>
              <a:rPr lang="en-US" sz="1700" b="1" i="1">
                <a:solidFill>
                  <a:schemeClr val="tx2"/>
                </a:solidFill>
                <a:latin typeface="Arial" charset="0"/>
                <a:sym typeface="Symbol" pitchFamily="18" charset="2"/>
              </a:rPr>
              <a:t></a:t>
            </a:r>
          </a:p>
          <a:p>
            <a:pPr lvl="1" eaLnBrk="0" hangingPunct="0">
              <a:lnSpc>
                <a:spcPct val="90000"/>
              </a:lnSpc>
              <a:spcAft>
                <a:spcPct val="30000"/>
              </a:spcAft>
            </a:pPr>
            <a:r>
              <a:rPr lang="en-US" sz="1700" b="1" i="1">
                <a:solidFill>
                  <a:schemeClr val="tx2"/>
                </a:solidFill>
                <a:latin typeface="Arial" charset="0"/>
                <a:sym typeface="Symbol" pitchFamily="18" charset="2"/>
              </a:rPr>
              <a:t> </a:t>
            </a:r>
            <a:r>
              <a:rPr lang="en-US" sz="1700" b="1" i="1">
                <a:solidFill>
                  <a:schemeClr val="tx2"/>
                </a:solidFill>
                <a:latin typeface="Arial" charset="0"/>
              </a:rPr>
              <a:t>affinity of troponin C for Ca</a:t>
            </a:r>
            <a:r>
              <a:rPr lang="en-US" sz="1700" b="1" i="1" baseline="30000">
                <a:solidFill>
                  <a:schemeClr val="tx2"/>
                </a:solidFill>
                <a:latin typeface="Arial" charset="0"/>
              </a:rPr>
              <a:t>++</a:t>
            </a:r>
            <a:r>
              <a:rPr lang="en-US" sz="1700" b="1" i="1">
                <a:solidFill>
                  <a:schemeClr val="tx2"/>
                </a:solidFill>
                <a:latin typeface="Arial" charset="0"/>
                <a:sym typeface="Symbol" pitchFamily="18" charset="2"/>
              </a:rPr>
              <a:t>     </a:t>
            </a:r>
            <a:r>
              <a:rPr lang="en-US" sz="1700" b="1" i="1">
                <a:solidFill>
                  <a:schemeClr val="tx2"/>
                </a:solidFill>
                <a:latin typeface="Arial" charset="0"/>
              </a:rPr>
              <a:t> force of contraction.</a:t>
            </a:r>
          </a:p>
          <a:p>
            <a:pPr eaLnBrk="0" hangingPunct="0">
              <a:lnSpc>
                <a:spcPct val="90000"/>
              </a:lnSpc>
              <a:spcAft>
                <a:spcPct val="30000"/>
              </a:spcAft>
            </a:pPr>
            <a:r>
              <a:rPr lang="en-US" sz="1700" b="1" i="1" u="sng">
                <a:solidFill>
                  <a:schemeClr val="tx2"/>
                </a:solidFill>
                <a:latin typeface="Arial" charset="0"/>
              </a:rPr>
              <a:t>An equivalent statement is</a:t>
            </a:r>
            <a:r>
              <a:rPr lang="en-US" sz="1700" b="1" i="1">
                <a:solidFill>
                  <a:schemeClr val="tx2"/>
                </a:solidFill>
                <a:latin typeface="Arial" charset="0"/>
              </a:rPr>
              <a:t>:</a:t>
            </a:r>
          </a:p>
          <a:p>
            <a:pPr eaLnBrk="0" hangingPunct="0">
              <a:lnSpc>
                <a:spcPct val="90000"/>
              </a:lnSpc>
              <a:spcAft>
                <a:spcPct val="30000"/>
              </a:spcAft>
            </a:pPr>
            <a:r>
              <a:rPr lang="en-US" sz="1700" b="1" i="1">
                <a:solidFill>
                  <a:schemeClr val="tx2"/>
                </a:solidFill>
                <a:latin typeface="Arial" charset="0"/>
                <a:sym typeface="Symbol" pitchFamily="18" charset="2"/>
              </a:rPr>
              <a:t> </a:t>
            </a:r>
            <a:r>
              <a:rPr lang="en-US" sz="1700" b="1" i="1">
                <a:solidFill>
                  <a:schemeClr val="tx2"/>
                </a:solidFill>
                <a:latin typeface="Arial" charset="0"/>
              </a:rPr>
              <a:t>EDVV </a:t>
            </a:r>
            <a:r>
              <a:rPr lang="en-US" sz="1700" b="1" i="1">
                <a:solidFill>
                  <a:schemeClr val="tx2"/>
                </a:solidFill>
                <a:latin typeface="Arial" charset="0"/>
                <a:sym typeface="Symbol" pitchFamily="18" charset="2"/>
              </a:rPr>
              <a:t></a:t>
            </a:r>
            <a:r>
              <a:rPr lang="en-US" sz="1700" b="1" i="1">
                <a:solidFill>
                  <a:schemeClr val="tx2"/>
                </a:solidFill>
                <a:latin typeface="Arial" charset="0"/>
              </a:rPr>
              <a:t> stroke volume</a:t>
            </a:r>
          </a:p>
        </p:txBody>
      </p:sp>
      <p:grpSp>
        <p:nvGrpSpPr>
          <p:cNvPr id="23557" name="Group 5"/>
          <p:cNvGrpSpPr>
            <a:grpSpLocks/>
          </p:cNvGrpSpPr>
          <p:nvPr/>
        </p:nvGrpSpPr>
        <p:grpSpPr bwMode="auto">
          <a:xfrm>
            <a:off x="5486400" y="914400"/>
            <a:ext cx="3521075" cy="4114800"/>
            <a:chOff x="3456" y="576"/>
            <a:chExt cx="2218" cy="2592"/>
          </a:xfrm>
        </p:grpSpPr>
        <p:grpSp>
          <p:nvGrpSpPr>
            <p:cNvPr id="23559" name="Group 6"/>
            <p:cNvGrpSpPr>
              <a:grpSpLocks/>
            </p:cNvGrpSpPr>
            <p:nvPr/>
          </p:nvGrpSpPr>
          <p:grpSpPr bwMode="auto">
            <a:xfrm>
              <a:off x="3456" y="854"/>
              <a:ext cx="2218" cy="2314"/>
              <a:chOff x="3446" y="480"/>
              <a:chExt cx="2218" cy="2314"/>
            </a:xfrm>
          </p:grpSpPr>
          <p:sp>
            <p:nvSpPr>
              <p:cNvPr id="23561" name="Text Box 7"/>
              <p:cNvSpPr txBox="1">
                <a:spLocks noChangeArrowheads="1"/>
              </p:cNvSpPr>
              <p:nvPr/>
            </p:nvSpPr>
            <p:spPr bwMode="auto">
              <a:xfrm>
                <a:off x="3792" y="2400"/>
                <a:ext cx="1872" cy="394"/>
              </a:xfrm>
              <a:prstGeom prst="rect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miter lim="800000"/>
                <a:headEnd/>
                <a:tailEnd type="none" w="med" len="lg"/>
              </a:ln>
            </p:spPr>
            <p:txBody>
              <a:bodyPr>
                <a:spAutoFit/>
              </a:bodyPr>
              <a:lstStyle/>
              <a:p>
                <a:pPr eaLnBrk="0" hangingPunct="0"/>
                <a:r>
                  <a:rPr lang="en-US" sz="1700">
                    <a:latin typeface="Arial" charset="0"/>
                  </a:rPr>
                  <a:t>Initial myocardial fiber length</a:t>
                </a:r>
              </a:p>
              <a:p>
                <a:pPr eaLnBrk="0" hangingPunct="0"/>
                <a:r>
                  <a:rPr lang="en-US" sz="1700" i="1">
                    <a:latin typeface="Arial" charset="0"/>
                  </a:rPr>
                  <a:t>or</a:t>
                </a:r>
                <a:r>
                  <a:rPr lang="en-US" sz="1700">
                    <a:latin typeface="Arial" charset="0"/>
                  </a:rPr>
                  <a:t> EDVV </a:t>
                </a:r>
                <a:r>
                  <a:rPr lang="en-US" sz="1700" b="1">
                    <a:latin typeface="Arial" charset="0"/>
                  </a:rPr>
                  <a:t>or</a:t>
                </a:r>
                <a:r>
                  <a:rPr lang="en-US" sz="1700">
                    <a:latin typeface="Arial" charset="0"/>
                  </a:rPr>
                  <a:t> atrial pressure</a:t>
                </a:r>
              </a:p>
            </p:txBody>
          </p:sp>
          <p:sp>
            <p:nvSpPr>
              <p:cNvPr id="23562" name="Text Box 8"/>
              <p:cNvSpPr txBox="1">
                <a:spLocks noChangeArrowheads="1"/>
              </p:cNvSpPr>
              <p:nvPr/>
            </p:nvSpPr>
            <p:spPr bwMode="auto">
              <a:xfrm rot="-5400000">
                <a:off x="2926" y="1096"/>
                <a:ext cx="1433" cy="394"/>
              </a:xfrm>
              <a:prstGeom prst="rect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miter lim="800000"/>
                <a:headEnd/>
                <a:tailEnd type="none" w="med" len="lg"/>
              </a:ln>
            </p:spPr>
            <p:txBody>
              <a:bodyPr>
                <a:spAutoFit/>
              </a:bodyPr>
              <a:lstStyle/>
              <a:p>
                <a:pPr eaLnBrk="0" hangingPunct="0"/>
                <a:r>
                  <a:rPr lang="en-US" sz="1700">
                    <a:latin typeface="Arial" charset="0"/>
                  </a:rPr>
                  <a:t>Force of contraction </a:t>
                </a:r>
                <a:r>
                  <a:rPr lang="en-US" sz="1700" b="1">
                    <a:latin typeface="Arial" charset="0"/>
                  </a:rPr>
                  <a:t>or</a:t>
                </a:r>
                <a:r>
                  <a:rPr lang="en-US" sz="1700">
                    <a:latin typeface="Arial" charset="0"/>
                  </a:rPr>
                  <a:t> Stroke Volume</a:t>
                </a:r>
              </a:p>
            </p:txBody>
          </p:sp>
          <p:grpSp>
            <p:nvGrpSpPr>
              <p:cNvPr id="23563" name="Group 9"/>
              <p:cNvGrpSpPr>
                <a:grpSpLocks/>
              </p:cNvGrpSpPr>
              <p:nvPr/>
            </p:nvGrpSpPr>
            <p:grpSpPr bwMode="auto">
              <a:xfrm>
                <a:off x="3973" y="480"/>
                <a:ext cx="1499" cy="1868"/>
                <a:chOff x="3829" y="516"/>
                <a:chExt cx="1728" cy="2012"/>
              </a:xfrm>
            </p:grpSpPr>
            <p:sp>
              <p:nvSpPr>
                <p:cNvPr id="23564" name="Line 10"/>
                <p:cNvSpPr>
                  <a:spLocks noChangeShapeType="1"/>
                </p:cNvSpPr>
                <p:nvPr/>
              </p:nvSpPr>
              <p:spPr bwMode="auto">
                <a:xfrm>
                  <a:off x="3829" y="2528"/>
                  <a:ext cx="1728" cy="0"/>
                </a:xfrm>
                <a:prstGeom prst="line">
                  <a:avLst/>
                </a:prstGeom>
                <a:noFill/>
                <a:ln w="15875">
                  <a:solidFill>
                    <a:schemeClr val="tx1"/>
                  </a:solidFill>
                  <a:round/>
                  <a:headEnd/>
                  <a:tailEnd type="none" w="med" len="lg"/>
                </a:ln>
              </p:spPr>
              <p:txBody>
                <a:bodyPr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23565" name="Line 11"/>
                <p:cNvSpPr>
                  <a:spLocks noChangeShapeType="1"/>
                </p:cNvSpPr>
                <p:nvPr/>
              </p:nvSpPr>
              <p:spPr bwMode="auto">
                <a:xfrm rot="5400000" flipH="1" flipV="1">
                  <a:off x="2824" y="1521"/>
                  <a:ext cx="2012" cy="1"/>
                </a:xfrm>
                <a:prstGeom prst="line">
                  <a:avLst/>
                </a:prstGeom>
                <a:noFill/>
                <a:ln w="15875">
                  <a:solidFill>
                    <a:schemeClr val="tx1"/>
                  </a:solidFill>
                  <a:round/>
                  <a:headEnd/>
                  <a:tailEnd type="none" w="med" len="lg"/>
                </a:ln>
              </p:spPr>
              <p:txBody>
                <a:bodyPr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23566" name="Freeform 12"/>
                <p:cNvSpPr>
                  <a:spLocks/>
                </p:cNvSpPr>
                <p:nvPr/>
              </p:nvSpPr>
              <p:spPr bwMode="auto">
                <a:xfrm>
                  <a:off x="3840" y="704"/>
                  <a:ext cx="1632" cy="1824"/>
                </a:xfrm>
                <a:custGeom>
                  <a:avLst/>
                  <a:gdLst>
                    <a:gd name="T0" fmla="*/ 0 w 1632"/>
                    <a:gd name="T1" fmla="*/ 1824 h 1824"/>
                    <a:gd name="T2" fmla="*/ 432 w 1632"/>
                    <a:gd name="T3" fmla="*/ 864 h 1824"/>
                    <a:gd name="T4" fmla="*/ 679 w 1632"/>
                    <a:gd name="T5" fmla="*/ 459 h 1824"/>
                    <a:gd name="T6" fmla="*/ 1008 w 1632"/>
                    <a:gd name="T7" fmla="*/ 192 h 1824"/>
                    <a:gd name="T8" fmla="*/ 1331 w 1632"/>
                    <a:gd name="T9" fmla="*/ 68 h 1824"/>
                    <a:gd name="T10" fmla="*/ 1632 w 1632"/>
                    <a:gd name="T11" fmla="*/ 0 h 1824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1632"/>
                    <a:gd name="T19" fmla="*/ 0 h 1824"/>
                    <a:gd name="T20" fmla="*/ 1632 w 1632"/>
                    <a:gd name="T21" fmla="*/ 1824 h 1824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1632" h="1824">
                      <a:moveTo>
                        <a:pt x="0" y="1824"/>
                      </a:moveTo>
                      <a:cubicBezTo>
                        <a:pt x="132" y="1480"/>
                        <a:pt x="319" y="1091"/>
                        <a:pt x="432" y="864"/>
                      </a:cubicBezTo>
                      <a:cubicBezTo>
                        <a:pt x="545" y="637"/>
                        <a:pt x="583" y="571"/>
                        <a:pt x="679" y="459"/>
                      </a:cubicBezTo>
                      <a:cubicBezTo>
                        <a:pt x="775" y="347"/>
                        <a:pt x="900" y="257"/>
                        <a:pt x="1008" y="192"/>
                      </a:cubicBezTo>
                      <a:cubicBezTo>
                        <a:pt x="1116" y="127"/>
                        <a:pt x="1227" y="100"/>
                        <a:pt x="1331" y="68"/>
                      </a:cubicBezTo>
                      <a:cubicBezTo>
                        <a:pt x="1435" y="36"/>
                        <a:pt x="1569" y="14"/>
                        <a:pt x="1632" y="0"/>
                      </a:cubicBezTo>
                    </a:path>
                  </a:pathLst>
                </a:custGeom>
                <a:noFill/>
                <a:ln w="1587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lg"/>
                </a:ln>
              </p:spPr>
              <p:txBody>
                <a:bodyPr wrap="none">
                  <a:spAutoFit/>
                </a:bodyPr>
                <a:lstStyle/>
                <a:p>
                  <a:endParaRPr lang="en-US"/>
                </a:p>
              </p:txBody>
            </p:sp>
          </p:grpSp>
        </p:grpSp>
        <p:sp>
          <p:nvSpPr>
            <p:cNvPr id="23560" name="Text Box 13"/>
            <p:cNvSpPr txBox="1">
              <a:spLocks noChangeArrowheads="1"/>
            </p:cNvSpPr>
            <p:nvPr/>
          </p:nvSpPr>
          <p:spPr bwMode="auto">
            <a:xfrm>
              <a:off x="4090" y="576"/>
              <a:ext cx="1536" cy="231"/>
            </a:xfrm>
            <a:prstGeom prst="rect">
              <a:avLst/>
            </a:prstGeom>
            <a:solidFill>
              <a:schemeClr val="bg1"/>
            </a:solidFill>
            <a:ln w="15875" algn="ctr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>
              <a:spAutoFit/>
            </a:bodyPr>
            <a:lstStyle/>
            <a:p>
              <a:pPr algn="ctr" eaLnBrk="0" hangingPunct="0">
                <a:spcAft>
                  <a:spcPct val="30000"/>
                </a:spcAft>
              </a:pPr>
              <a:r>
                <a:rPr lang="en-US" sz="1700">
                  <a:solidFill>
                    <a:schemeClr val="tx2"/>
                  </a:solidFill>
                  <a:latin typeface="Arial" charset="0"/>
                </a:rPr>
                <a:t>Cardiac function curve</a:t>
              </a:r>
            </a:p>
          </p:txBody>
        </p:sp>
      </p:grpSp>
      <p:sp>
        <p:nvSpPr>
          <p:cNvPr id="23558" name="Text Box 14"/>
          <p:cNvSpPr txBox="1">
            <a:spLocks noChangeArrowheads="1"/>
          </p:cNvSpPr>
          <p:nvPr/>
        </p:nvSpPr>
        <p:spPr bwMode="auto">
          <a:xfrm>
            <a:off x="6019800" y="5181600"/>
            <a:ext cx="2895600" cy="884238"/>
          </a:xfrm>
          <a:prstGeom prst="rect">
            <a:avLst/>
          </a:prstGeom>
          <a:solidFill>
            <a:schemeClr val="bg1"/>
          </a:solidFill>
          <a:ln w="15875" algn="ctr">
            <a:solidFill>
              <a:schemeClr val="tx1"/>
            </a:solidFill>
            <a:miter lim="800000"/>
            <a:headEnd/>
            <a:tailEnd type="none" w="lg" len="lg"/>
          </a:ln>
        </p:spPr>
        <p:txBody>
          <a:bodyPr>
            <a:spAutoFit/>
          </a:bodyPr>
          <a:lstStyle/>
          <a:p>
            <a:pPr eaLnBrk="0" hangingPunct="0">
              <a:spcAft>
                <a:spcPct val="30000"/>
              </a:spcAft>
            </a:pPr>
            <a:r>
              <a:rPr lang="en-US" sz="1700">
                <a:solidFill>
                  <a:schemeClr val="tx2"/>
                </a:solidFill>
                <a:latin typeface="Arial" charset="0"/>
              </a:rPr>
              <a:t>The cardiac function curve is an expression of the Frank Starling mechanism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38600" y="87868"/>
            <a:ext cx="1066800" cy="369332"/>
          </a:xfrm>
        </p:spPr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Text Box 5"/>
          <p:cNvSpPr txBox="1">
            <a:spLocks noChangeArrowheads="1"/>
          </p:cNvSpPr>
          <p:nvPr/>
        </p:nvSpPr>
        <p:spPr bwMode="auto">
          <a:xfrm>
            <a:off x="228600" y="639815"/>
            <a:ext cx="8610600" cy="5070619"/>
          </a:xfrm>
          <a:prstGeom prst="rect">
            <a:avLst/>
          </a:prstGeom>
          <a:solidFill>
            <a:schemeClr val="bg1"/>
          </a:solidFill>
          <a:ln w="15875" algn="ctr">
            <a:solidFill>
              <a:srgbClr val="000000"/>
            </a:solidFill>
            <a:miter lim="800000"/>
            <a:headEnd/>
            <a:tailEnd type="none" w="lg" len="lg"/>
          </a:ln>
        </p:spPr>
        <p:txBody>
          <a:bodyPr wrap="square" lIns="45720" rIns="45720" anchor="ctr" anchorCtr="1">
            <a:spAutoFit/>
          </a:bodyPr>
          <a:lstStyle/>
          <a:p>
            <a:pPr marL="342900" indent="-342900" defTabSz="511175">
              <a:lnSpc>
                <a:spcPct val="120000"/>
              </a:lnSpc>
              <a:spcAft>
                <a:spcPts val="300"/>
              </a:spcAft>
              <a:buFont typeface="+mj-lt"/>
              <a:buAutoNum type="arabicPeriod"/>
            </a:pPr>
            <a:r>
              <a:rPr lang="en-US" sz="1700" kern="1600" spc="100" dirty="0" smtClean="0">
                <a:latin typeface="Arial" charset="0"/>
                <a:cs typeface="Arial" charset="0"/>
              </a:rPr>
              <a:t>Control of the circulation is dependent on the fact that the circulation is a closed loop: cardiac output = venous return.</a:t>
            </a:r>
          </a:p>
          <a:p>
            <a:pPr marL="342900" indent="-342900" defTabSz="511175">
              <a:lnSpc>
                <a:spcPct val="120000"/>
              </a:lnSpc>
              <a:spcAft>
                <a:spcPts val="300"/>
              </a:spcAft>
              <a:buFont typeface="+mj-lt"/>
              <a:buAutoNum type="arabicPeriod"/>
            </a:pPr>
            <a:r>
              <a:rPr lang="en-US" sz="1700" kern="1600" spc="100" dirty="0" smtClean="0">
                <a:latin typeface="Arial" charset="0"/>
                <a:cs typeface="Arial" charset="0"/>
              </a:rPr>
              <a:t>Changes in cardiac output affect the distribution of blood between the arterial and venous systems.</a:t>
            </a:r>
            <a:endParaRPr lang="en-US" sz="1700" kern="1600" cap="small" spc="100" dirty="0">
              <a:latin typeface="Arial" charset="0"/>
              <a:cs typeface="Arial" charset="0"/>
            </a:endParaRPr>
          </a:p>
          <a:p>
            <a:pPr marL="342900" indent="-342900" defTabSz="511175">
              <a:lnSpc>
                <a:spcPct val="120000"/>
              </a:lnSpc>
              <a:spcAft>
                <a:spcPts val="300"/>
              </a:spcAft>
              <a:buFont typeface="+mj-lt"/>
              <a:buAutoNum type="arabicPeriod"/>
            </a:pPr>
            <a:r>
              <a:rPr lang="en-US" sz="1700" kern="1600" spc="100" dirty="0" smtClean="0">
                <a:latin typeface="Arial" charset="0"/>
                <a:cs typeface="Arial" charset="0"/>
              </a:rPr>
              <a:t>The relation between CVP and CO is shown by the vascular function curve.</a:t>
            </a:r>
          </a:p>
          <a:p>
            <a:pPr marL="800100" lvl="1" indent="-342900" defTabSz="511175">
              <a:lnSpc>
                <a:spcPct val="120000"/>
              </a:lnSpc>
              <a:spcAft>
                <a:spcPts val="300"/>
              </a:spcAft>
              <a:buFont typeface="+mj-lt"/>
              <a:buAutoNum type="alphaLcPeriod"/>
            </a:pPr>
            <a:r>
              <a:rPr lang="en-US" sz="1700" kern="1600" spc="100" dirty="0" smtClean="0">
                <a:latin typeface="Arial" charset="0"/>
                <a:cs typeface="Arial" charset="0"/>
              </a:rPr>
              <a:t>The vascular function curve may be defined by two points:</a:t>
            </a:r>
          </a:p>
          <a:p>
            <a:pPr marL="1257300" lvl="2" indent="-342900" defTabSz="511175">
              <a:lnSpc>
                <a:spcPct val="120000"/>
              </a:lnSpc>
              <a:spcAft>
                <a:spcPts val="300"/>
              </a:spcAft>
            </a:pPr>
            <a:r>
              <a:rPr lang="en-US" sz="1700" kern="1600" spc="100" dirty="0" smtClean="0">
                <a:latin typeface="Arial" charset="0"/>
                <a:cs typeface="Arial" charset="0"/>
              </a:rPr>
              <a:t>venous pressure when CO = zero and when CO = 5 L/min.</a:t>
            </a:r>
          </a:p>
          <a:p>
            <a:pPr marL="800100" lvl="1" indent="-342900" defTabSz="511175">
              <a:lnSpc>
                <a:spcPct val="120000"/>
              </a:lnSpc>
              <a:spcAft>
                <a:spcPts val="300"/>
              </a:spcAft>
              <a:buFont typeface="+mj-lt"/>
              <a:buAutoNum type="alphaLcPeriod"/>
            </a:pPr>
            <a:r>
              <a:rPr lang="en-US" sz="1700" kern="1600" spc="100" dirty="0" smtClean="0">
                <a:latin typeface="Arial" charset="0"/>
                <a:cs typeface="Arial" charset="0"/>
              </a:rPr>
              <a:t>The vascular function curves are affected by changes in blood volume, venous capacitance, or TPR</a:t>
            </a:r>
            <a:endParaRPr lang="en-US" sz="1700" kern="1600" spc="100" dirty="0">
              <a:latin typeface="Arial" charset="0"/>
              <a:cs typeface="Arial" charset="0"/>
            </a:endParaRPr>
          </a:p>
          <a:p>
            <a:pPr marL="342900" indent="-342900" defTabSz="511175">
              <a:lnSpc>
                <a:spcPct val="120000"/>
              </a:lnSpc>
              <a:spcAft>
                <a:spcPts val="300"/>
              </a:spcAft>
              <a:buFont typeface="+mj-lt"/>
              <a:buAutoNum type="arabicPeriod"/>
            </a:pPr>
            <a:r>
              <a:rPr lang="en-US" sz="1700" kern="1600" spc="100" dirty="0" smtClean="0">
                <a:latin typeface="Arial" charset="0"/>
                <a:cs typeface="Arial" charset="0"/>
              </a:rPr>
              <a:t>The relation between CVP and stroke volume is shown by the cardiac function curve.</a:t>
            </a:r>
          </a:p>
          <a:p>
            <a:pPr marL="342900" indent="-342900" defTabSz="511175">
              <a:lnSpc>
                <a:spcPct val="120000"/>
              </a:lnSpc>
              <a:spcAft>
                <a:spcPts val="300"/>
              </a:spcAft>
              <a:buFont typeface="+mj-lt"/>
              <a:buAutoNum type="arabicPeriod"/>
            </a:pPr>
            <a:r>
              <a:rPr lang="en-US" sz="1700" kern="1600" spc="100" dirty="0" smtClean="0">
                <a:latin typeface="Arial" charset="0"/>
                <a:cs typeface="Arial" charset="0"/>
              </a:rPr>
              <a:t>The intersection of vascular and cardiac function curves is the  equilibrium point for the circulation under a given set of conditions.</a:t>
            </a:r>
          </a:p>
          <a:p>
            <a:pPr marL="342900" indent="-342900" defTabSz="511175">
              <a:lnSpc>
                <a:spcPct val="120000"/>
              </a:lnSpc>
              <a:spcAft>
                <a:spcPts val="300"/>
              </a:spcAft>
              <a:buFont typeface="+mj-lt"/>
              <a:buAutoNum type="arabicPeriod"/>
            </a:pPr>
            <a:r>
              <a:rPr lang="en-US" sz="1700" kern="1600" spc="100" dirty="0" smtClean="0">
                <a:latin typeface="Arial" charset="0"/>
                <a:cs typeface="Arial" charset="0"/>
              </a:rPr>
              <a:t>The equilibrium point is changed by changes in physiological conditions or disease (for example, exercise or heart failure).</a:t>
            </a:r>
            <a:endParaRPr lang="en-US" sz="1700" kern="1600" spc="100" dirty="0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 Box 143"/>
          <p:cNvSpPr txBox="1">
            <a:spLocks noChangeArrowheads="1"/>
          </p:cNvSpPr>
          <p:nvPr/>
        </p:nvSpPr>
        <p:spPr bwMode="auto">
          <a:xfrm>
            <a:off x="304800" y="533400"/>
            <a:ext cx="4691063" cy="1143000"/>
          </a:xfrm>
          <a:prstGeom prst="rect">
            <a:avLst/>
          </a:prstGeom>
          <a:solidFill>
            <a:schemeClr val="bg1"/>
          </a:solidFill>
          <a:ln w="15875">
            <a:solidFill>
              <a:schemeClr val="tx1"/>
            </a:solidFill>
            <a:miter lim="800000"/>
            <a:headEnd/>
            <a:tailEnd type="none" w="lg" len="lg"/>
          </a:ln>
        </p:spPr>
        <p:txBody>
          <a:bodyPr lIns="45720" rIns="45720">
            <a:spAutoFit/>
          </a:bodyPr>
          <a:lstStyle/>
          <a:p>
            <a:r>
              <a:rPr lang="en-US" sz="1700">
                <a:latin typeface="Arial" charset="0"/>
                <a:cs typeface="Arial" charset="0"/>
              </a:rPr>
              <a:t>An increase in cardiac output </a:t>
            </a:r>
            <a:r>
              <a:rPr lang="en-US" sz="1700" i="1" u="sng">
                <a:latin typeface="Arial" charset="0"/>
                <a:cs typeface="Arial" charset="0"/>
              </a:rPr>
              <a:t>without any other changes in the circulation,</a:t>
            </a:r>
            <a:r>
              <a:rPr lang="en-US" sz="1700">
                <a:latin typeface="Arial" charset="0"/>
                <a:cs typeface="Arial" charset="0"/>
              </a:rPr>
              <a:t> shifts blood from the venous to the arterial vasculature, decreasing venous volume and therefore CVP.</a:t>
            </a:r>
          </a:p>
        </p:txBody>
      </p:sp>
      <p:sp>
        <p:nvSpPr>
          <p:cNvPr id="24579" name="Line 45"/>
          <p:cNvSpPr>
            <a:spLocks noChangeShapeType="1"/>
          </p:cNvSpPr>
          <p:nvPr/>
        </p:nvSpPr>
        <p:spPr bwMode="auto">
          <a:xfrm>
            <a:off x="1385888" y="4132263"/>
            <a:ext cx="4010025" cy="0"/>
          </a:xfrm>
          <a:prstGeom prst="line">
            <a:avLst/>
          </a:prstGeom>
          <a:noFill/>
          <a:ln w="17463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cxnSp>
        <p:nvCxnSpPr>
          <p:cNvPr id="24580" name="AutoShape 123"/>
          <p:cNvCxnSpPr>
            <a:cxnSpLocks noChangeShapeType="1"/>
            <a:stCxn id="24598" idx="1"/>
            <a:endCxn id="24598" idx="1"/>
          </p:cNvCxnSpPr>
          <p:nvPr/>
        </p:nvCxnSpPr>
        <p:spPr bwMode="auto">
          <a:xfrm>
            <a:off x="5311775" y="4156075"/>
            <a:ext cx="0" cy="0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 type="stealth" w="lg" len="lg"/>
          </a:ln>
        </p:spPr>
      </p:cxnSp>
      <p:cxnSp>
        <p:nvCxnSpPr>
          <p:cNvPr id="24581" name="AutoShape 124"/>
          <p:cNvCxnSpPr>
            <a:cxnSpLocks noChangeShapeType="1"/>
            <a:stCxn id="24598" idx="1"/>
            <a:endCxn id="24598" idx="1"/>
          </p:cNvCxnSpPr>
          <p:nvPr/>
        </p:nvCxnSpPr>
        <p:spPr bwMode="auto">
          <a:xfrm>
            <a:off x="5311775" y="4156075"/>
            <a:ext cx="0" cy="0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 type="stealth" w="lg" len="lg"/>
          </a:ln>
        </p:spPr>
      </p:cxnSp>
      <p:grpSp>
        <p:nvGrpSpPr>
          <p:cNvPr id="24582" name="Group 163"/>
          <p:cNvGrpSpPr>
            <a:grpSpLocks/>
          </p:cNvGrpSpPr>
          <p:nvPr/>
        </p:nvGrpSpPr>
        <p:grpSpPr bwMode="auto">
          <a:xfrm>
            <a:off x="493713" y="1889125"/>
            <a:ext cx="4818062" cy="3216275"/>
            <a:chOff x="311" y="1190"/>
            <a:chExt cx="3035" cy="2026"/>
          </a:xfrm>
        </p:grpSpPr>
        <p:sp>
          <p:nvSpPr>
            <p:cNvPr id="24597" name="Rectangle 15"/>
            <p:cNvSpPr>
              <a:spLocks noChangeArrowheads="1"/>
            </p:cNvSpPr>
            <p:nvPr/>
          </p:nvSpPr>
          <p:spPr bwMode="auto">
            <a:xfrm>
              <a:off x="1968" y="2985"/>
              <a:ext cx="432" cy="231"/>
            </a:xfrm>
            <a:prstGeom prst="rect">
              <a:avLst/>
            </a:prstGeom>
            <a:solidFill>
              <a:schemeClr val="bg1"/>
            </a:solidFill>
            <a:ln w="15875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45720" rIns="45720" anchorCtr="1">
              <a:spAutoFit/>
            </a:bodyPr>
            <a:lstStyle/>
            <a:p>
              <a:r>
                <a:rPr lang="en-US" sz="1700">
                  <a:latin typeface="Arial" charset="0"/>
                </a:rPr>
                <a:t>CO</a:t>
              </a:r>
            </a:p>
          </p:txBody>
        </p:sp>
        <p:sp>
          <p:nvSpPr>
            <p:cNvPr id="24598" name="Line 42"/>
            <p:cNvSpPr>
              <a:spLocks noChangeShapeType="1"/>
            </p:cNvSpPr>
            <p:nvPr/>
          </p:nvSpPr>
          <p:spPr bwMode="auto">
            <a:xfrm>
              <a:off x="892" y="1242"/>
              <a:ext cx="2454" cy="137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599" name="Line 46"/>
            <p:cNvSpPr>
              <a:spLocks noChangeShapeType="1"/>
            </p:cNvSpPr>
            <p:nvPr/>
          </p:nvSpPr>
          <p:spPr bwMode="auto">
            <a:xfrm flipV="1">
              <a:off x="1225" y="2603"/>
              <a:ext cx="0" cy="2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600" name="Line 47"/>
            <p:cNvSpPr>
              <a:spLocks noChangeShapeType="1"/>
            </p:cNvSpPr>
            <p:nvPr/>
          </p:nvSpPr>
          <p:spPr bwMode="auto">
            <a:xfrm flipV="1">
              <a:off x="1576" y="2603"/>
              <a:ext cx="1" cy="2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601" name="Line 48"/>
            <p:cNvSpPr>
              <a:spLocks noChangeShapeType="1"/>
            </p:cNvSpPr>
            <p:nvPr/>
          </p:nvSpPr>
          <p:spPr bwMode="auto">
            <a:xfrm flipV="1">
              <a:off x="1925" y="2603"/>
              <a:ext cx="1" cy="2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602" name="Line 49"/>
            <p:cNvSpPr>
              <a:spLocks noChangeShapeType="1"/>
            </p:cNvSpPr>
            <p:nvPr/>
          </p:nvSpPr>
          <p:spPr bwMode="auto">
            <a:xfrm flipV="1">
              <a:off x="2277" y="2603"/>
              <a:ext cx="0" cy="2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603" name="Line 50"/>
            <p:cNvSpPr>
              <a:spLocks noChangeShapeType="1"/>
            </p:cNvSpPr>
            <p:nvPr/>
          </p:nvSpPr>
          <p:spPr bwMode="auto">
            <a:xfrm flipV="1">
              <a:off x="2628" y="2603"/>
              <a:ext cx="0" cy="2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604" name="Line 51"/>
            <p:cNvSpPr>
              <a:spLocks noChangeShapeType="1"/>
            </p:cNvSpPr>
            <p:nvPr/>
          </p:nvSpPr>
          <p:spPr bwMode="auto">
            <a:xfrm flipV="1">
              <a:off x="2980" y="2603"/>
              <a:ext cx="0" cy="2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605" name="Line 52"/>
            <p:cNvSpPr>
              <a:spLocks noChangeShapeType="1"/>
            </p:cNvSpPr>
            <p:nvPr/>
          </p:nvSpPr>
          <p:spPr bwMode="auto">
            <a:xfrm flipV="1">
              <a:off x="3328" y="2603"/>
              <a:ext cx="1" cy="2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606" name="Rectangle 53"/>
            <p:cNvSpPr>
              <a:spLocks noChangeArrowheads="1"/>
            </p:cNvSpPr>
            <p:nvPr/>
          </p:nvSpPr>
          <p:spPr bwMode="auto">
            <a:xfrm>
              <a:off x="1143" y="2686"/>
              <a:ext cx="126" cy="198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45720" rIns="45720" anchor="ctr"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  <a:latin typeface="Arial" charset="0"/>
                </a:rPr>
                <a:t>1</a:t>
              </a:r>
            </a:p>
          </p:txBody>
        </p:sp>
        <p:sp>
          <p:nvSpPr>
            <p:cNvPr id="24607" name="Rectangle 54"/>
            <p:cNvSpPr>
              <a:spLocks noChangeArrowheads="1"/>
            </p:cNvSpPr>
            <p:nvPr/>
          </p:nvSpPr>
          <p:spPr bwMode="auto">
            <a:xfrm>
              <a:off x="1495" y="2686"/>
              <a:ext cx="126" cy="198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45720" rIns="45720" anchor="ctr"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  <a:latin typeface="Arial" charset="0"/>
                </a:rPr>
                <a:t>2</a:t>
              </a:r>
            </a:p>
          </p:txBody>
        </p:sp>
        <p:sp>
          <p:nvSpPr>
            <p:cNvPr id="24608" name="Rectangle 55"/>
            <p:cNvSpPr>
              <a:spLocks noChangeArrowheads="1"/>
            </p:cNvSpPr>
            <p:nvPr/>
          </p:nvSpPr>
          <p:spPr bwMode="auto">
            <a:xfrm>
              <a:off x="1844" y="2686"/>
              <a:ext cx="126" cy="198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45720" rIns="45720" anchor="ctr"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  <a:latin typeface="Arial" charset="0"/>
                </a:rPr>
                <a:t>3</a:t>
              </a:r>
            </a:p>
          </p:txBody>
        </p:sp>
        <p:sp>
          <p:nvSpPr>
            <p:cNvPr id="24609" name="Rectangle 56"/>
            <p:cNvSpPr>
              <a:spLocks noChangeArrowheads="1"/>
            </p:cNvSpPr>
            <p:nvPr/>
          </p:nvSpPr>
          <p:spPr bwMode="auto">
            <a:xfrm>
              <a:off x="2195" y="2686"/>
              <a:ext cx="126" cy="198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45720" rIns="45720" anchor="ctr"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  <a:latin typeface="Arial" charset="0"/>
                </a:rPr>
                <a:t>4</a:t>
              </a:r>
            </a:p>
          </p:txBody>
        </p:sp>
        <p:sp>
          <p:nvSpPr>
            <p:cNvPr id="24610" name="Rectangle 57"/>
            <p:cNvSpPr>
              <a:spLocks noChangeArrowheads="1"/>
            </p:cNvSpPr>
            <p:nvPr/>
          </p:nvSpPr>
          <p:spPr bwMode="auto">
            <a:xfrm>
              <a:off x="2548" y="2686"/>
              <a:ext cx="126" cy="198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45720" rIns="45720" anchor="ctr"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  <a:latin typeface="Arial" charset="0"/>
                </a:rPr>
                <a:t>5</a:t>
              </a:r>
            </a:p>
          </p:txBody>
        </p:sp>
        <p:sp>
          <p:nvSpPr>
            <p:cNvPr id="24611" name="Rectangle 58"/>
            <p:cNvSpPr>
              <a:spLocks noChangeArrowheads="1"/>
            </p:cNvSpPr>
            <p:nvPr/>
          </p:nvSpPr>
          <p:spPr bwMode="auto">
            <a:xfrm>
              <a:off x="2898" y="2686"/>
              <a:ext cx="126" cy="198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45720" rIns="45720" anchor="ctr"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  <a:latin typeface="Arial" charset="0"/>
                </a:rPr>
                <a:t>6</a:t>
              </a:r>
            </a:p>
          </p:txBody>
        </p:sp>
        <p:grpSp>
          <p:nvGrpSpPr>
            <p:cNvPr id="24612" name="Group 162"/>
            <p:cNvGrpSpPr>
              <a:grpSpLocks/>
            </p:cNvGrpSpPr>
            <p:nvPr/>
          </p:nvGrpSpPr>
          <p:grpSpPr bwMode="auto">
            <a:xfrm>
              <a:off x="311" y="1190"/>
              <a:ext cx="567" cy="1605"/>
              <a:chOff x="240" y="1200"/>
              <a:chExt cx="567" cy="1605"/>
            </a:xfrm>
          </p:grpSpPr>
          <p:sp>
            <p:nvSpPr>
              <p:cNvPr id="24614" name="Line 20"/>
              <p:cNvSpPr>
                <a:spLocks noChangeShapeType="1"/>
              </p:cNvSpPr>
              <p:nvPr/>
            </p:nvSpPr>
            <p:spPr bwMode="auto">
              <a:xfrm>
                <a:off x="806" y="1200"/>
                <a:ext cx="1" cy="1605"/>
              </a:xfrm>
              <a:prstGeom prst="line">
                <a:avLst/>
              </a:prstGeom>
              <a:noFill/>
              <a:ln w="1746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615" name="Line 22"/>
              <p:cNvSpPr>
                <a:spLocks noChangeShapeType="1"/>
              </p:cNvSpPr>
              <p:nvPr/>
            </p:nvSpPr>
            <p:spPr bwMode="auto">
              <a:xfrm>
                <a:off x="784" y="2597"/>
                <a:ext cx="2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4616" name="Line 23"/>
              <p:cNvSpPr>
                <a:spLocks noChangeShapeType="1"/>
              </p:cNvSpPr>
              <p:nvPr/>
            </p:nvSpPr>
            <p:spPr bwMode="auto">
              <a:xfrm>
                <a:off x="784" y="2401"/>
                <a:ext cx="22" cy="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4617" name="Line 24"/>
              <p:cNvSpPr>
                <a:spLocks noChangeShapeType="1"/>
              </p:cNvSpPr>
              <p:nvPr/>
            </p:nvSpPr>
            <p:spPr bwMode="auto">
              <a:xfrm>
                <a:off x="784" y="2206"/>
                <a:ext cx="22" cy="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4618" name="Line 25"/>
              <p:cNvSpPr>
                <a:spLocks noChangeShapeType="1"/>
              </p:cNvSpPr>
              <p:nvPr/>
            </p:nvSpPr>
            <p:spPr bwMode="auto">
              <a:xfrm>
                <a:off x="784" y="2011"/>
                <a:ext cx="2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4619" name="Line 26"/>
              <p:cNvSpPr>
                <a:spLocks noChangeShapeType="1"/>
              </p:cNvSpPr>
              <p:nvPr/>
            </p:nvSpPr>
            <p:spPr bwMode="auto">
              <a:xfrm>
                <a:off x="784" y="1812"/>
                <a:ext cx="22" cy="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4620" name="Line 27"/>
              <p:cNvSpPr>
                <a:spLocks noChangeShapeType="1"/>
              </p:cNvSpPr>
              <p:nvPr/>
            </p:nvSpPr>
            <p:spPr bwMode="auto">
              <a:xfrm>
                <a:off x="784" y="1617"/>
                <a:ext cx="22" cy="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4621" name="Line 28"/>
              <p:cNvSpPr>
                <a:spLocks noChangeShapeType="1"/>
              </p:cNvSpPr>
              <p:nvPr/>
            </p:nvSpPr>
            <p:spPr bwMode="auto">
              <a:xfrm>
                <a:off x="784" y="1422"/>
                <a:ext cx="2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4622" name="Line 29"/>
              <p:cNvSpPr>
                <a:spLocks noChangeShapeType="1"/>
              </p:cNvSpPr>
              <p:nvPr/>
            </p:nvSpPr>
            <p:spPr bwMode="auto">
              <a:xfrm>
                <a:off x="784" y="1226"/>
                <a:ext cx="22" cy="0"/>
              </a:xfrm>
              <a:prstGeom prst="line">
                <a:avLst/>
              </a:prstGeom>
              <a:noFill/>
              <a:ln w="1746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623" name="Line 30"/>
              <p:cNvSpPr>
                <a:spLocks noChangeShapeType="1"/>
              </p:cNvSpPr>
              <p:nvPr/>
            </p:nvSpPr>
            <p:spPr bwMode="auto">
              <a:xfrm flipV="1">
                <a:off x="806" y="2597"/>
                <a:ext cx="1" cy="2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4624" name="Rectangle 32"/>
              <p:cNvSpPr>
                <a:spLocks noChangeArrowheads="1"/>
              </p:cNvSpPr>
              <p:nvPr/>
            </p:nvSpPr>
            <p:spPr bwMode="auto">
              <a:xfrm>
                <a:off x="578" y="2487"/>
                <a:ext cx="126" cy="198"/>
              </a:xfrm>
              <a:prstGeom prst="rect">
                <a:avLst/>
              </a:prstGeom>
              <a:solidFill>
                <a:schemeClr val="bg1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lIns="45720" rIns="45720" anchor="ctr">
                <a:spAutoFit/>
              </a:bodyPr>
              <a:lstStyle/>
              <a:p>
                <a:r>
                  <a:rPr lang="en-US" sz="1400">
                    <a:solidFill>
                      <a:srgbClr val="000000"/>
                    </a:solidFill>
                    <a:latin typeface="Arial" charset="0"/>
                  </a:rPr>
                  <a:t>0</a:t>
                </a:r>
              </a:p>
            </p:txBody>
          </p:sp>
          <p:sp>
            <p:nvSpPr>
              <p:cNvPr id="24625" name="Rectangle 34"/>
              <p:cNvSpPr>
                <a:spLocks noChangeArrowheads="1"/>
              </p:cNvSpPr>
              <p:nvPr/>
            </p:nvSpPr>
            <p:spPr bwMode="auto">
              <a:xfrm>
                <a:off x="578" y="2105"/>
                <a:ext cx="126" cy="198"/>
              </a:xfrm>
              <a:prstGeom prst="rect">
                <a:avLst/>
              </a:prstGeom>
              <a:solidFill>
                <a:schemeClr val="bg1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lIns="45720" rIns="45720" anchor="ctr">
                <a:spAutoFit/>
              </a:bodyPr>
              <a:lstStyle/>
              <a:p>
                <a:r>
                  <a:rPr lang="en-US" sz="1400">
                    <a:solidFill>
                      <a:srgbClr val="000000"/>
                    </a:solidFill>
                    <a:latin typeface="Arial" charset="0"/>
                  </a:rPr>
                  <a:t>2</a:t>
                </a:r>
              </a:p>
            </p:txBody>
          </p:sp>
          <p:sp>
            <p:nvSpPr>
              <p:cNvPr id="24626" name="Rectangle 36"/>
              <p:cNvSpPr>
                <a:spLocks noChangeArrowheads="1"/>
              </p:cNvSpPr>
              <p:nvPr/>
            </p:nvSpPr>
            <p:spPr bwMode="auto">
              <a:xfrm>
                <a:off x="578" y="1723"/>
                <a:ext cx="126" cy="198"/>
              </a:xfrm>
              <a:prstGeom prst="rect">
                <a:avLst/>
              </a:prstGeom>
              <a:solidFill>
                <a:schemeClr val="bg1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lIns="45720" rIns="45720" anchor="ctr">
                <a:spAutoFit/>
              </a:bodyPr>
              <a:lstStyle/>
              <a:p>
                <a:r>
                  <a:rPr lang="en-US" sz="1400">
                    <a:solidFill>
                      <a:srgbClr val="000000"/>
                    </a:solidFill>
                    <a:latin typeface="Arial" charset="0"/>
                  </a:rPr>
                  <a:t>4</a:t>
                </a:r>
              </a:p>
            </p:txBody>
          </p:sp>
          <p:sp>
            <p:nvSpPr>
              <p:cNvPr id="24627" name="Rectangle 38"/>
              <p:cNvSpPr>
                <a:spLocks noChangeArrowheads="1"/>
              </p:cNvSpPr>
              <p:nvPr/>
            </p:nvSpPr>
            <p:spPr bwMode="auto">
              <a:xfrm>
                <a:off x="578" y="1342"/>
                <a:ext cx="126" cy="198"/>
              </a:xfrm>
              <a:prstGeom prst="rect">
                <a:avLst/>
              </a:prstGeom>
              <a:solidFill>
                <a:schemeClr val="bg1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lIns="45720" rIns="45720" anchor="ctr">
                <a:spAutoFit/>
              </a:bodyPr>
              <a:lstStyle/>
              <a:p>
                <a:r>
                  <a:rPr lang="en-US" sz="1400">
                    <a:solidFill>
                      <a:srgbClr val="000000"/>
                    </a:solidFill>
                    <a:latin typeface="Arial" charset="0"/>
                  </a:rPr>
                  <a:t>6</a:t>
                </a:r>
              </a:p>
            </p:txBody>
          </p:sp>
          <p:sp>
            <p:nvSpPr>
              <p:cNvPr id="24628" name="Rectangle 127"/>
              <p:cNvSpPr>
                <a:spLocks noChangeArrowheads="1"/>
              </p:cNvSpPr>
              <p:nvPr/>
            </p:nvSpPr>
            <p:spPr bwMode="auto">
              <a:xfrm rot="-5400000">
                <a:off x="134" y="1790"/>
                <a:ext cx="443" cy="231"/>
              </a:xfrm>
              <a:prstGeom prst="rect">
                <a:avLst/>
              </a:prstGeom>
              <a:solidFill>
                <a:schemeClr val="bg1"/>
              </a:solidFill>
              <a:ln w="15875" algn="ctr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45720" rIns="45720" anchorCtr="1">
                <a:spAutoFit/>
              </a:bodyPr>
              <a:lstStyle/>
              <a:p>
                <a:r>
                  <a:rPr lang="en-US" sz="1700">
                    <a:latin typeface="Arial" charset="0"/>
                  </a:rPr>
                  <a:t>CVP</a:t>
                </a:r>
              </a:p>
            </p:txBody>
          </p:sp>
        </p:grpSp>
        <p:sp>
          <p:nvSpPr>
            <p:cNvPr id="24613" name="Rectangle 129"/>
            <p:cNvSpPr>
              <a:spLocks noChangeArrowheads="1"/>
            </p:cNvSpPr>
            <p:nvPr/>
          </p:nvSpPr>
          <p:spPr bwMode="auto">
            <a:xfrm>
              <a:off x="999" y="2267"/>
              <a:ext cx="1536" cy="185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9144" tIns="9144" rIns="9144" bIns="9144" anchor="ctr">
              <a:spAutoFit/>
            </a:bodyPr>
            <a:lstStyle/>
            <a:p>
              <a:pPr algn="ctr"/>
              <a:r>
                <a:rPr lang="en-US" sz="1700">
                  <a:solidFill>
                    <a:srgbClr val="000000"/>
                  </a:solidFill>
                  <a:latin typeface="Arial" charset="0"/>
                </a:rPr>
                <a:t>Vascular function curve</a:t>
              </a:r>
              <a:endParaRPr lang="en-US" sz="1700"/>
            </a:p>
          </p:txBody>
        </p:sp>
      </p:grpSp>
      <p:cxnSp>
        <p:nvCxnSpPr>
          <p:cNvPr id="24583" name="AutoShape 147"/>
          <p:cNvCxnSpPr>
            <a:cxnSpLocks noChangeShapeType="1"/>
            <a:stCxn id="24578" idx="2"/>
            <a:endCxn id="24613" idx="0"/>
          </p:cNvCxnSpPr>
          <p:nvPr/>
        </p:nvCxnSpPr>
        <p:spPr bwMode="auto">
          <a:xfrm>
            <a:off x="2651125" y="1684338"/>
            <a:ext cx="153988" cy="1906587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 type="stealth" w="lg" len="lg"/>
          </a:ln>
        </p:spPr>
      </p:cxnSp>
      <p:grpSp>
        <p:nvGrpSpPr>
          <p:cNvPr id="24584" name="Group 161"/>
          <p:cNvGrpSpPr>
            <a:grpSpLocks/>
          </p:cNvGrpSpPr>
          <p:nvPr/>
        </p:nvGrpSpPr>
        <p:grpSpPr bwMode="auto">
          <a:xfrm>
            <a:off x="5334000" y="2311400"/>
            <a:ext cx="2895600" cy="2728913"/>
            <a:chOff x="3360" y="1600"/>
            <a:chExt cx="1824" cy="1719"/>
          </a:xfrm>
        </p:grpSpPr>
        <p:sp>
          <p:nvSpPr>
            <p:cNvPr id="24590" name="Text Box 132"/>
            <p:cNvSpPr txBox="1">
              <a:spLocks noChangeArrowheads="1"/>
            </p:cNvSpPr>
            <p:nvPr/>
          </p:nvSpPr>
          <p:spPr bwMode="auto">
            <a:xfrm>
              <a:off x="4301" y="3088"/>
              <a:ext cx="441" cy="231"/>
            </a:xfrm>
            <a:prstGeom prst="rect">
              <a:avLst/>
            </a:prstGeom>
            <a:solidFill>
              <a:schemeClr val="bg1"/>
            </a:solidFill>
            <a:ln w="15875" algn="ctr">
              <a:solidFill>
                <a:srgbClr val="000000"/>
              </a:solidFill>
              <a:miter lim="800000"/>
              <a:headEnd/>
              <a:tailEnd type="none" w="med" len="lg"/>
            </a:ln>
          </p:spPr>
          <p:txBody>
            <a:bodyPr lIns="45720" rIns="45720" anchorCtr="1">
              <a:spAutoFit/>
            </a:bodyPr>
            <a:lstStyle/>
            <a:p>
              <a:r>
                <a:rPr lang="en-US" sz="1700">
                  <a:latin typeface="Arial" charset="0"/>
                </a:rPr>
                <a:t>CVP</a:t>
              </a:r>
            </a:p>
          </p:txBody>
        </p:sp>
        <p:sp>
          <p:nvSpPr>
            <p:cNvPr id="24591" name="Text Box 133"/>
            <p:cNvSpPr txBox="1">
              <a:spLocks noChangeArrowheads="1"/>
            </p:cNvSpPr>
            <p:nvPr/>
          </p:nvSpPr>
          <p:spPr bwMode="auto">
            <a:xfrm rot="-5400000">
              <a:off x="3289" y="2102"/>
              <a:ext cx="373" cy="231"/>
            </a:xfrm>
            <a:prstGeom prst="rect">
              <a:avLst/>
            </a:prstGeom>
            <a:solidFill>
              <a:schemeClr val="bg1"/>
            </a:solidFill>
            <a:ln w="15875" algn="ctr">
              <a:solidFill>
                <a:srgbClr val="000000"/>
              </a:solidFill>
              <a:miter lim="800000"/>
              <a:headEnd/>
              <a:tailEnd type="none" w="med" len="lg"/>
            </a:ln>
          </p:spPr>
          <p:txBody>
            <a:bodyPr lIns="45720" rIns="45720" anchorCtr="1">
              <a:spAutoFit/>
            </a:bodyPr>
            <a:lstStyle/>
            <a:p>
              <a:r>
                <a:rPr lang="en-US" sz="1700">
                  <a:latin typeface="Arial" charset="0"/>
                </a:rPr>
                <a:t>CO</a:t>
              </a:r>
            </a:p>
          </p:txBody>
        </p:sp>
        <p:grpSp>
          <p:nvGrpSpPr>
            <p:cNvPr id="24592" name="Group 134"/>
            <p:cNvGrpSpPr>
              <a:grpSpLocks/>
            </p:cNvGrpSpPr>
            <p:nvPr/>
          </p:nvGrpSpPr>
          <p:grpSpPr bwMode="auto">
            <a:xfrm>
              <a:off x="3677" y="1600"/>
              <a:ext cx="1344" cy="1436"/>
              <a:chOff x="3829" y="516"/>
              <a:chExt cx="1728" cy="2012"/>
            </a:xfrm>
          </p:grpSpPr>
          <p:sp>
            <p:nvSpPr>
              <p:cNvPr id="24594" name="Line 135"/>
              <p:cNvSpPr>
                <a:spLocks noChangeShapeType="1"/>
              </p:cNvSpPr>
              <p:nvPr/>
            </p:nvSpPr>
            <p:spPr bwMode="auto">
              <a:xfrm>
                <a:off x="3829" y="2528"/>
                <a:ext cx="1728" cy="0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 type="none" w="med" len="lg"/>
              </a:ln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4595" name="Line 136"/>
              <p:cNvSpPr>
                <a:spLocks noChangeShapeType="1"/>
              </p:cNvSpPr>
              <p:nvPr/>
            </p:nvSpPr>
            <p:spPr bwMode="auto">
              <a:xfrm rot="5400000" flipH="1" flipV="1">
                <a:off x="2824" y="1521"/>
                <a:ext cx="2012" cy="1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 type="none" w="med" len="lg"/>
              </a:ln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4596" name="Freeform 137"/>
              <p:cNvSpPr>
                <a:spLocks/>
              </p:cNvSpPr>
              <p:nvPr/>
            </p:nvSpPr>
            <p:spPr bwMode="auto">
              <a:xfrm>
                <a:off x="3840" y="704"/>
                <a:ext cx="1632" cy="1824"/>
              </a:xfrm>
              <a:custGeom>
                <a:avLst/>
                <a:gdLst>
                  <a:gd name="T0" fmla="*/ 0 w 1632"/>
                  <a:gd name="T1" fmla="*/ 1824 h 1824"/>
                  <a:gd name="T2" fmla="*/ 432 w 1632"/>
                  <a:gd name="T3" fmla="*/ 864 h 1824"/>
                  <a:gd name="T4" fmla="*/ 679 w 1632"/>
                  <a:gd name="T5" fmla="*/ 459 h 1824"/>
                  <a:gd name="T6" fmla="*/ 1008 w 1632"/>
                  <a:gd name="T7" fmla="*/ 192 h 1824"/>
                  <a:gd name="T8" fmla="*/ 1331 w 1632"/>
                  <a:gd name="T9" fmla="*/ 68 h 1824"/>
                  <a:gd name="T10" fmla="*/ 1632 w 1632"/>
                  <a:gd name="T11" fmla="*/ 0 h 182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632"/>
                  <a:gd name="T19" fmla="*/ 0 h 1824"/>
                  <a:gd name="T20" fmla="*/ 1632 w 1632"/>
                  <a:gd name="T21" fmla="*/ 1824 h 182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632" h="1824">
                    <a:moveTo>
                      <a:pt x="0" y="1824"/>
                    </a:moveTo>
                    <a:cubicBezTo>
                      <a:pt x="132" y="1480"/>
                      <a:pt x="319" y="1091"/>
                      <a:pt x="432" y="864"/>
                    </a:cubicBezTo>
                    <a:cubicBezTo>
                      <a:pt x="545" y="637"/>
                      <a:pt x="583" y="571"/>
                      <a:pt x="679" y="459"/>
                    </a:cubicBezTo>
                    <a:cubicBezTo>
                      <a:pt x="775" y="347"/>
                      <a:pt x="900" y="257"/>
                      <a:pt x="1008" y="192"/>
                    </a:cubicBezTo>
                    <a:cubicBezTo>
                      <a:pt x="1116" y="127"/>
                      <a:pt x="1227" y="100"/>
                      <a:pt x="1331" y="68"/>
                    </a:cubicBezTo>
                    <a:cubicBezTo>
                      <a:pt x="1435" y="36"/>
                      <a:pt x="1569" y="14"/>
                      <a:pt x="1632" y="0"/>
                    </a:cubicBezTo>
                  </a:path>
                </a:pathLst>
              </a:custGeom>
              <a:noFill/>
              <a:ln w="1587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lg"/>
              </a:ln>
            </p:spPr>
            <p:txBody>
              <a:bodyPr wrap="none">
                <a:spAutoFit/>
              </a:bodyPr>
              <a:lstStyle/>
              <a:p>
                <a:endParaRPr lang="en-US"/>
              </a:p>
            </p:txBody>
          </p:sp>
        </p:grpSp>
        <p:sp>
          <p:nvSpPr>
            <p:cNvPr id="24593" name="Text Box 138"/>
            <p:cNvSpPr txBox="1">
              <a:spLocks noChangeArrowheads="1"/>
            </p:cNvSpPr>
            <p:nvPr/>
          </p:nvSpPr>
          <p:spPr bwMode="auto">
            <a:xfrm>
              <a:off x="4176" y="2176"/>
              <a:ext cx="1008" cy="394"/>
            </a:xfrm>
            <a:prstGeom prst="rect">
              <a:avLst/>
            </a:prstGeom>
            <a:solidFill>
              <a:schemeClr val="bg1"/>
            </a:solidFill>
            <a:ln w="15875" algn="ctr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n-US" sz="1700">
                  <a:latin typeface="Arial" charset="0"/>
                </a:rPr>
                <a:t>Frank-Starling Mechanism</a:t>
              </a:r>
            </a:p>
          </p:txBody>
        </p:sp>
      </p:grpSp>
      <p:sp>
        <p:nvSpPr>
          <p:cNvPr id="24585" name="Text Box 150"/>
          <p:cNvSpPr txBox="1">
            <a:spLocks noChangeArrowheads="1"/>
          </p:cNvSpPr>
          <p:nvPr/>
        </p:nvSpPr>
        <p:spPr bwMode="auto">
          <a:xfrm>
            <a:off x="6019800" y="762000"/>
            <a:ext cx="2713038" cy="1143000"/>
          </a:xfrm>
          <a:prstGeom prst="rect">
            <a:avLst/>
          </a:prstGeom>
          <a:solidFill>
            <a:schemeClr val="bg1"/>
          </a:solidFill>
          <a:ln w="15875">
            <a:solidFill>
              <a:schemeClr val="tx1"/>
            </a:solidFill>
            <a:miter lim="800000"/>
            <a:headEnd/>
            <a:tailEnd type="none" w="lg" len="lg"/>
          </a:ln>
        </p:spPr>
        <p:txBody>
          <a:bodyPr lIns="45720" rIns="45720">
            <a:spAutoFit/>
          </a:bodyPr>
          <a:lstStyle/>
          <a:p>
            <a:pPr>
              <a:spcAft>
                <a:spcPts val="300"/>
              </a:spcAft>
            </a:pPr>
            <a:r>
              <a:rPr lang="en-US" sz="1700">
                <a:latin typeface="Arial" charset="0"/>
                <a:cs typeface="Arial" charset="0"/>
              </a:rPr>
              <a:t>An increase in central venous pressure increases right atrial filling pressure, stroke volume and CO.</a:t>
            </a:r>
            <a:endParaRPr lang="en-US" sz="1700"/>
          </a:p>
        </p:txBody>
      </p:sp>
      <p:cxnSp>
        <p:nvCxnSpPr>
          <p:cNvPr id="24586" name="AutoShape 153"/>
          <p:cNvCxnSpPr>
            <a:cxnSpLocks noChangeShapeType="1"/>
            <a:stCxn id="24585" idx="2"/>
            <a:endCxn id="24593" idx="0"/>
          </p:cNvCxnSpPr>
          <p:nvPr/>
        </p:nvCxnSpPr>
        <p:spPr bwMode="auto">
          <a:xfrm>
            <a:off x="7377113" y="1912938"/>
            <a:ext cx="52387" cy="1304925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 type="stealth" w="lg" len="lg"/>
          </a:ln>
        </p:spPr>
      </p:cxnSp>
      <p:sp>
        <p:nvSpPr>
          <p:cNvPr id="24587" name="Rectangle 6"/>
          <p:cNvSpPr>
            <a:spLocks noGrp="1" noChangeArrowheads="1"/>
          </p:cNvSpPr>
          <p:nvPr>
            <p:ph type="title"/>
          </p:nvPr>
        </p:nvSpPr>
        <p:spPr>
          <a:xfrm>
            <a:off x="2667000" y="76200"/>
            <a:ext cx="3811588" cy="382588"/>
          </a:xfrm>
        </p:spPr>
        <p:txBody>
          <a:bodyPr anchorCtr="0"/>
          <a:lstStyle/>
          <a:p>
            <a:pPr algn="l" eaLnBrk="1" hangingPunct="1"/>
            <a:r>
              <a:rPr lang="en-US" dirty="0" smtClean="0"/>
              <a:t>Relationship between CVP and CO</a:t>
            </a:r>
          </a:p>
        </p:txBody>
      </p:sp>
      <p:sp>
        <p:nvSpPr>
          <p:cNvPr id="24588" name="Text Box 11"/>
          <p:cNvSpPr txBox="1">
            <a:spLocks noChangeArrowheads="1"/>
          </p:cNvSpPr>
          <p:nvPr/>
        </p:nvSpPr>
        <p:spPr bwMode="auto">
          <a:xfrm>
            <a:off x="1524000" y="5189538"/>
            <a:ext cx="6477000" cy="1516062"/>
          </a:xfrm>
          <a:prstGeom prst="rect">
            <a:avLst/>
          </a:prstGeom>
          <a:solidFill>
            <a:schemeClr val="bg1"/>
          </a:solidFill>
          <a:ln w="15875" algn="ctr">
            <a:solidFill>
              <a:srgbClr val="000000"/>
            </a:solidFill>
            <a:miter lim="800000"/>
            <a:headEnd/>
            <a:tailEnd type="none" w="lg" len="lg"/>
          </a:ln>
        </p:spPr>
        <p:txBody>
          <a:bodyPr lIns="45720" rIns="45720" anchor="ctr" anchorCtr="1">
            <a:spAutoFit/>
          </a:bodyPr>
          <a:lstStyle/>
          <a:p>
            <a:pPr defTabSz="511175">
              <a:spcAft>
                <a:spcPts val="300"/>
              </a:spcAft>
            </a:pPr>
            <a:r>
              <a:rPr lang="en-US" sz="1700" b="1" i="1" dirty="0">
                <a:latin typeface="Arial" charset="0"/>
                <a:cs typeface="Arial" charset="0"/>
              </a:rPr>
              <a:t>Conditions that challenge the cardiovascular system in the intact organism act via the baroreflex to</a:t>
            </a:r>
          </a:p>
          <a:p>
            <a:pPr lvl="1" defTabSz="511175">
              <a:spcAft>
                <a:spcPts val="300"/>
              </a:spcAft>
            </a:pPr>
            <a:r>
              <a:rPr lang="en-US" sz="1700" b="1" i="1" dirty="0">
                <a:latin typeface="Arial" charset="0"/>
                <a:cs typeface="Arial" charset="0"/>
              </a:rPr>
              <a:t>increase cardiac output &amp;</a:t>
            </a:r>
          </a:p>
          <a:p>
            <a:pPr lvl="1" defTabSz="511175">
              <a:spcAft>
                <a:spcPts val="300"/>
              </a:spcAft>
            </a:pPr>
            <a:r>
              <a:rPr lang="en-US" sz="1700" b="1" i="1" dirty="0">
                <a:latin typeface="Arial" charset="0"/>
                <a:cs typeface="Arial" charset="0"/>
              </a:rPr>
              <a:t>constrict capacitance vessels in the venous system</a:t>
            </a:r>
          </a:p>
          <a:p>
            <a:pPr defTabSz="511175">
              <a:spcAft>
                <a:spcPts val="300"/>
              </a:spcAft>
            </a:pPr>
            <a:r>
              <a:rPr lang="en-US" sz="1700" b="1" i="1" dirty="0">
                <a:latin typeface="Arial" charset="0"/>
                <a:cs typeface="Arial" charset="0"/>
              </a:rPr>
              <a:t>Consequently, CVP may remain constant or increase.</a:t>
            </a:r>
          </a:p>
        </p:txBody>
      </p:sp>
      <p:sp>
        <p:nvSpPr>
          <p:cNvPr id="24589" name="Rectangle 59"/>
          <p:cNvSpPr>
            <a:spLocks noChangeArrowheads="1"/>
          </p:cNvSpPr>
          <p:nvPr/>
        </p:nvSpPr>
        <p:spPr bwMode="auto">
          <a:xfrm>
            <a:off x="6907213" y="5946775"/>
            <a:ext cx="1587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endParaRPr lang="en-US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077200" cy="657225"/>
          </a:xfrm>
        </p:spPr>
        <p:txBody>
          <a:bodyPr/>
          <a:lstStyle/>
          <a:p>
            <a:pPr algn="l" eaLnBrk="1" hangingPunct="1"/>
            <a:r>
              <a:rPr lang="en-US" b="1" i="1" smtClean="0"/>
              <a:t>To allow comparison of the vascular and cardiac function curves, the vascular function curve is rotated to put cardiac output on the y axis.</a:t>
            </a:r>
          </a:p>
        </p:txBody>
      </p:sp>
      <p:grpSp>
        <p:nvGrpSpPr>
          <p:cNvPr id="82" name="Group 81"/>
          <p:cNvGrpSpPr/>
          <p:nvPr/>
        </p:nvGrpSpPr>
        <p:grpSpPr>
          <a:xfrm>
            <a:off x="228600" y="1524000"/>
            <a:ext cx="3808413" cy="3033713"/>
            <a:chOff x="228600" y="1524000"/>
            <a:chExt cx="3808413" cy="3033713"/>
          </a:xfrm>
        </p:grpSpPr>
        <p:sp>
          <p:nvSpPr>
            <p:cNvPr id="25603" name="Rectangle 6"/>
            <p:cNvSpPr>
              <a:spLocks noChangeArrowheads="1"/>
            </p:cNvSpPr>
            <p:nvPr/>
          </p:nvSpPr>
          <p:spPr bwMode="auto">
            <a:xfrm>
              <a:off x="2268538" y="4192588"/>
              <a:ext cx="534987" cy="365125"/>
            </a:xfrm>
            <a:prstGeom prst="rect">
              <a:avLst/>
            </a:prstGeom>
            <a:solidFill>
              <a:schemeClr val="bg1"/>
            </a:solidFill>
            <a:ln w="15875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45720" rIns="45720" anchorCtr="1">
              <a:spAutoFit/>
            </a:bodyPr>
            <a:lstStyle/>
            <a:p>
              <a:r>
                <a:rPr lang="en-US" sz="1700">
                  <a:latin typeface="Arial" charset="0"/>
                </a:rPr>
                <a:t>CO</a:t>
              </a:r>
            </a:p>
          </p:txBody>
        </p:sp>
        <p:sp>
          <p:nvSpPr>
            <p:cNvPr id="25604" name="Line 7"/>
            <p:cNvSpPr>
              <a:spLocks noChangeShapeType="1"/>
            </p:cNvSpPr>
            <p:nvPr/>
          </p:nvSpPr>
          <p:spPr bwMode="auto">
            <a:xfrm>
              <a:off x="927100" y="1524000"/>
              <a:ext cx="1588" cy="2425700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605" name="Line 8"/>
            <p:cNvSpPr>
              <a:spLocks noChangeShapeType="1"/>
            </p:cNvSpPr>
            <p:nvPr/>
          </p:nvSpPr>
          <p:spPr bwMode="auto">
            <a:xfrm>
              <a:off x="900113" y="3635375"/>
              <a:ext cx="2698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25606" name="Line 9"/>
            <p:cNvSpPr>
              <a:spLocks noChangeShapeType="1"/>
            </p:cNvSpPr>
            <p:nvPr/>
          </p:nvSpPr>
          <p:spPr bwMode="auto">
            <a:xfrm>
              <a:off x="900113" y="3340100"/>
              <a:ext cx="26987" cy="15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25607" name="Line 10"/>
            <p:cNvSpPr>
              <a:spLocks noChangeShapeType="1"/>
            </p:cNvSpPr>
            <p:nvPr/>
          </p:nvSpPr>
          <p:spPr bwMode="auto">
            <a:xfrm>
              <a:off x="900113" y="3044825"/>
              <a:ext cx="26987" cy="15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25608" name="Line 11"/>
            <p:cNvSpPr>
              <a:spLocks noChangeShapeType="1"/>
            </p:cNvSpPr>
            <p:nvPr/>
          </p:nvSpPr>
          <p:spPr bwMode="auto">
            <a:xfrm>
              <a:off x="900113" y="2749550"/>
              <a:ext cx="2698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25609" name="Line 12"/>
            <p:cNvSpPr>
              <a:spLocks noChangeShapeType="1"/>
            </p:cNvSpPr>
            <p:nvPr/>
          </p:nvSpPr>
          <p:spPr bwMode="auto">
            <a:xfrm>
              <a:off x="900113" y="2449513"/>
              <a:ext cx="26987" cy="158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25610" name="Line 13"/>
            <p:cNvSpPr>
              <a:spLocks noChangeShapeType="1"/>
            </p:cNvSpPr>
            <p:nvPr/>
          </p:nvSpPr>
          <p:spPr bwMode="auto">
            <a:xfrm>
              <a:off x="900113" y="2154238"/>
              <a:ext cx="26987" cy="158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25611" name="Line 14"/>
            <p:cNvSpPr>
              <a:spLocks noChangeShapeType="1"/>
            </p:cNvSpPr>
            <p:nvPr/>
          </p:nvSpPr>
          <p:spPr bwMode="auto">
            <a:xfrm>
              <a:off x="900113" y="1858963"/>
              <a:ext cx="2698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25612" name="Line 15"/>
            <p:cNvSpPr>
              <a:spLocks noChangeShapeType="1"/>
            </p:cNvSpPr>
            <p:nvPr/>
          </p:nvSpPr>
          <p:spPr bwMode="auto">
            <a:xfrm>
              <a:off x="900113" y="1563688"/>
              <a:ext cx="26987" cy="0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613" name="Line 16"/>
            <p:cNvSpPr>
              <a:spLocks noChangeShapeType="1"/>
            </p:cNvSpPr>
            <p:nvPr/>
          </p:nvSpPr>
          <p:spPr bwMode="auto">
            <a:xfrm flipV="1">
              <a:off x="927100" y="3635375"/>
              <a:ext cx="1588" cy="3175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25614" name="Rectangle 17"/>
            <p:cNvSpPr>
              <a:spLocks noChangeArrowheads="1"/>
            </p:cNvSpPr>
            <p:nvPr/>
          </p:nvSpPr>
          <p:spPr bwMode="auto">
            <a:xfrm>
              <a:off x="644525" y="3462338"/>
              <a:ext cx="200025" cy="314325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45720" rIns="45720" anchor="ctr"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  <a:latin typeface="Arial" charset="0"/>
                </a:rPr>
                <a:t>0</a:t>
              </a:r>
            </a:p>
          </p:txBody>
        </p:sp>
        <p:sp>
          <p:nvSpPr>
            <p:cNvPr id="25615" name="Rectangle 18"/>
            <p:cNvSpPr>
              <a:spLocks noChangeArrowheads="1"/>
            </p:cNvSpPr>
            <p:nvPr/>
          </p:nvSpPr>
          <p:spPr bwMode="auto">
            <a:xfrm>
              <a:off x="644525" y="2886075"/>
              <a:ext cx="200025" cy="314325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45720" rIns="45720" anchor="ctr"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  <a:latin typeface="Arial" charset="0"/>
                </a:rPr>
                <a:t>2</a:t>
              </a:r>
            </a:p>
          </p:txBody>
        </p:sp>
        <p:sp>
          <p:nvSpPr>
            <p:cNvPr id="25616" name="Rectangle 19"/>
            <p:cNvSpPr>
              <a:spLocks noChangeArrowheads="1"/>
            </p:cNvSpPr>
            <p:nvPr/>
          </p:nvSpPr>
          <p:spPr bwMode="auto">
            <a:xfrm>
              <a:off x="644525" y="2306638"/>
              <a:ext cx="200025" cy="314325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45720" rIns="45720" anchor="ctr"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  <a:latin typeface="Arial" charset="0"/>
                </a:rPr>
                <a:t>4</a:t>
              </a:r>
            </a:p>
          </p:txBody>
        </p:sp>
        <p:sp>
          <p:nvSpPr>
            <p:cNvPr id="25617" name="Rectangle 20"/>
            <p:cNvSpPr>
              <a:spLocks noChangeArrowheads="1"/>
            </p:cNvSpPr>
            <p:nvPr/>
          </p:nvSpPr>
          <p:spPr bwMode="auto">
            <a:xfrm>
              <a:off x="644525" y="1731963"/>
              <a:ext cx="200025" cy="314325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45720" rIns="45720" anchor="ctr"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  <a:latin typeface="Arial" charset="0"/>
                </a:rPr>
                <a:t>6</a:t>
              </a:r>
            </a:p>
          </p:txBody>
        </p:sp>
        <p:sp>
          <p:nvSpPr>
            <p:cNvPr id="25618" name="Line 21"/>
            <p:cNvSpPr>
              <a:spLocks noChangeShapeType="1"/>
            </p:cNvSpPr>
            <p:nvPr/>
          </p:nvSpPr>
          <p:spPr bwMode="auto">
            <a:xfrm>
              <a:off x="938213" y="1557338"/>
              <a:ext cx="3032125" cy="2071687"/>
            </a:xfrm>
            <a:prstGeom prst="line">
              <a:avLst/>
            </a:prstGeom>
            <a:noFill/>
            <a:ln w="38100">
              <a:solidFill>
                <a:srgbClr val="3366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619" name="Line 22"/>
            <p:cNvSpPr>
              <a:spLocks noChangeShapeType="1"/>
            </p:cNvSpPr>
            <p:nvPr/>
          </p:nvSpPr>
          <p:spPr bwMode="auto">
            <a:xfrm>
              <a:off x="914400" y="3614738"/>
              <a:ext cx="3122613" cy="0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620" name="Line 23"/>
            <p:cNvSpPr>
              <a:spLocks noChangeShapeType="1"/>
            </p:cNvSpPr>
            <p:nvPr/>
          </p:nvSpPr>
          <p:spPr bwMode="auto">
            <a:xfrm flipV="1">
              <a:off x="1350963" y="3614738"/>
              <a:ext cx="0" cy="31750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621" name="Line 24"/>
            <p:cNvSpPr>
              <a:spLocks noChangeShapeType="1"/>
            </p:cNvSpPr>
            <p:nvPr/>
          </p:nvSpPr>
          <p:spPr bwMode="auto">
            <a:xfrm flipV="1">
              <a:off x="1782763" y="3614738"/>
              <a:ext cx="1587" cy="31750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622" name="Line 25"/>
            <p:cNvSpPr>
              <a:spLocks noChangeShapeType="1"/>
            </p:cNvSpPr>
            <p:nvPr/>
          </p:nvSpPr>
          <p:spPr bwMode="auto">
            <a:xfrm flipV="1">
              <a:off x="2214563" y="3614738"/>
              <a:ext cx="1587" cy="31750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623" name="Line 26"/>
            <p:cNvSpPr>
              <a:spLocks noChangeShapeType="1"/>
            </p:cNvSpPr>
            <p:nvPr/>
          </p:nvSpPr>
          <p:spPr bwMode="auto">
            <a:xfrm flipV="1">
              <a:off x="2649538" y="3614738"/>
              <a:ext cx="0" cy="31750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624" name="Line 27"/>
            <p:cNvSpPr>
              <a:spLocks noChangeShapeType="1"/>
            </p:cNvSpPr>
            <p:nvPr/>
          </p:nvSpPr>
          <p:spPr bwMode="auto">
            <a:xfrm flipV="1">
              <a:off x="3084513" y="3614738"/>
              <a:ext cx="0" cy="31750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625" name="Line 28"/>
            <p:cNvSpPr>
              <a:spLocks noChangeShapeType="1"/>
            </p:cNvSpPr>
            <p:nvPr/>
          </p:nvSpPr>
          <p:spPr bwMode="auto">
            <a:xfrm flipV="1">
              <a:off x="3519488" y="3614738"/>
              <a:ext cx="0" cy="31750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626" name="Line 29"/>
            <p:cNvSpPr>
              <a:spLocks noChangeShapeType="1"/>
            </p:cNvSpPr>
            <p:nvPr/>
          </p:nvSpPr>
          <p:spPr bwMode="auto">
            <a:xfrm flipV="1">
              <a:off x="3948113" y="3614738"/>
              <a:ext cx="1587" cy="31750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627" name="Rectangle 30"/>
            <p:cNvSpPr>
              <a:spLocks noChangeArrowheads="1"/>
            </p:cNvSpPr>
            <p:nvPr/>
          </p:nvSpPr>
          <p:spPr bwMode="auto">
            <a:xfrm>
              <a:off x="1247775" y="3733800"/>
              <a:ext cx="200025" cy="314325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45720" rIns="45720" anchor="ctr"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  <a:latin typeface="Arial" charset="0"/>
                </a:rPr>
                <a:t>1</a:t>
              </a:r>
            </a:p>
          </p:txBody>
        </p:sp>
        <p:sp>
          <p:nvSpPr>
            <p:cNvPr id="25628" name="Rectangle 31"/>
            <p:cNvSpPr>
              <a:spLocks noChangeArrowheads="1"/>
            </p:cNvSpPr>
            <p:nvPr/>
          </p:nvSpPr>
          <p:spPr bwMode="auto">
            <a:xfrm>
              <a:off x="1682750" y="3733800"/>
              <a:ext cx="200025" cy="314325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45720" rIns="45720" anchor="ctr"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  <a:latin typeface="Arial" charset="0"/>
                </a:rPr>
                <a:t>2</a:t>
              </a:r>
            </a:p>
          </p:txBody>
        </p:sp>
        <p:sp>
          <p:nvSpPr>
            <p:cNvPr id="25629" name="Rectangle 32"/>
            <p:cNvSpPr>
              <a:spLocks noChangeArrowheads="1"/>
            </p:cNvSpPr>
            <p:nvPr/>
          </p:nvSpPr>
          <p:spPr bwMode="auto">
            <a:xfrm>
              <a:off x="2116138" y="3733800"/>
              <a:ext cx="200025" cy="314325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45720" rIns="45720" anchor="ctr"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  <a:latin typeface="Arial" charset="0"/>
                </a:rPr>
                <a:t>3</a:t>
              </a:r>
            </a:p>
          </p:txBody>
        </p:sp>
        <p:sp>
          <p:nvSpPr>
            <p:cNvPr id="25630" name="Rectangle 33"/>
            <p:cNvSpPr>
              <a:spLocks noChangeArrowheads="1"/>
            </p:cNvSpPr>
            <p:nvPr/>
          </p:nvSpPr>
          <p:spPr bwMode="auto">
            <a:xfrm>
              <a:off x="2547938" y="3733800"/>
              <a:ext cx="200025" cy="314325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45720" rIns="45720" anchor="ctr"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  <a:latin typeface="Arial" charset="0"/>
                </a:rPr>
                <a:t>4</a:t>
              </a:r>
            </a:p>
          </p:txBody>
        </p:sp>
        <p:sp>
          <p:nvSpPr>
            <p:cNvPr id="25631" name="Rectangle 34"/>
            <p:cNvSpPr>
              <a:spLocks noChangeArrowheads="1"/>
            </p:cNvSpPr>
            <p:nvPr/>
          </p:nvSpPr>
          <p:spPr bwMode="auto">
            <a:xfrm>
              <a:off x="2986088" y="3733800"/>
              <a:ext cx="200025" cy="314325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45720" rIns="45720" anchor="ctr"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  <a:latin typeface="Arial" charset="0"/>
                </a:rPr>
                <a:t>5</a:t>
              </a:r>
            </a:p>
          </p:txBody>
        </p:sp>
        <p:sp>
          <p:nvSpPr>
            <p:cNvPr id="25632" name="Rectangle 35"/>
            <p:cNvSpPr>
              <a:spLocks noChangeArrowheads="1"/>
            </p:cNvSpPr>
            <p:nvPr/>
          </p:nvSpPr>
          <p:spPr bwMode="auto">
            <a:xfrm>
              <a:off x="3417888" y="3733800"/>
              <a:ext cx="200025" cy="314325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45720" rIns="45720" anchor="ctr"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  <a:latin typeface="Arial" charset="0"/>
                </a:rPr>
                <a:t>6</a:t>
              </a:r>
            </a:p>
          </p:txBody>
        </p:sp>
        <p:cxnSp>
          <p:nvCxnSpPr>
            <p:cNvPr id="25633" name="AutoShape 36"/>
            <p:cNvCxnSpPr>
              <a:cxnSpLocks noChangeShapeType="1"/>
              <a:stCxn id="25618" idx="1"/>
              <a:endCxn id="25618" idx="1"/>
            </p:cNvCxnSpPr>
            <p:nvPr/>
          </p:nvCxnSpPr>
          <p:spPr bwMode="auto">
            <a:xfrm>
              <a:off x="3970338" y="3648075"/>
              <a:ext cx="0" cy="0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 type="stealth" w="lg" len="lg"/>
            </a:ln>
          </p:spPr>
        </p:cxnSp>
        <p:cxnSp>
          <p:nvCxnSpPr>
            <p:cNvPr id="25634" name="AutoShape 37"/>
            <p:cNvCxnSpPr>
              <a:cxnSpLocks noChangeShapeType="1"/>
              <a:stCxn id="25618" idx="1"/>
              <a:endCxn id="25618" idx="1"/>
            </p:cNvCxnSpPr>
            <p:nvPr/>
          </p:nvCxnSpPr>
          <p:spPr bwMode="auto">
            <a:xfrm>
              <a:off x="3970338" y="3648075"/>
              <a:ext cx="0" cy="0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 type="stealth" w="lg" len="lg"/>
            </a:ln>
          </p:spPr>
        </p:cxnSp>
        <p:sp>
          <p:nvSpPr>
            <p:cNvPr id="25635" name="Rectangle 38"/>
            <p:cNvSpPr>
              <a:spLocks noChangeArrowheads="1"/>
            </p:cNvSpPr>
            <p:nvPr/>
          </p:nvSpPr>
          <p:spPr bwMode="auto">
            <a:xfrm rot="16200000">
              <a:off x="76994" y="2407444"/>
              <a:ext cx="669925" cy="366713"/>
            </a:xfrm>
            <a:prstGeom prst="rect">
              <a:avLst/>
            </a:prstGeom>
            <a:solidFill>
              <a:schemeClr val="bg1"/>
            </a:solidFill>
            <a:ln w="15875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45720" rIns="45720" anchorCtr="1">
              <a:spAutoFit/>
            </a:bodyPr>
            <a:lstStyle/>
            <a:p>
              <a:r>
                <a:rPr lang="en-US" sz="1700">
                  <a:latin typeface="Arial" charset="0"/>
                </a:rPr>
                <a:t>CVP</a:t>
              </a:r>
            </a:p>
          </p:txBody>
        </p:sp>
        <p:sp>
          <p:nvSpPr>
            <p:cNvPr id="25636" name="Rectangle 39"/>
            <p:cNvSpPr>
              <a:spLocks noChangeArrowheads="1"/>
            </p:cNvSpPr>
            <p:nvPr/>
          </p:nvSpPr>
          <p:spPr bwMode="auto">
            <a:xfrm>
              <a:off x="2057400" y="1600200"/>
              <a:ext cx="1828800" cy="552450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9144" tIns="9144" rIns="9144" bIns="9144" anchor="ctr">
              <a:spAutoFit/>
            </a:bodyPr>
            <a:lstStyle/>
            <a:p>
              <a:pPr algn="ctr"/>
              <a:r>
                <a:rPr lang="en-US" sz="1700">
                  <a:solidFill>
                    <a:srgbClr val="000000"/>
                  </a:solidFill>
                  <a:latin typeface="Arial" charset="0"/>
                </a:rPr>
                <a:t>Vascular function curve</a:t>
              </a:r>
              <a:endParaRPr lang="en-US" sz="1700"/>
            </a:p>
          </p:txBody>
        </p:sp>
      </p:grpSp>
      <p:sp>
        <p:nvSpPr>
          <p:cNvPr id="25637" name="Freeform 116"/>
          <p:cNvSpPr>
            <a:spLocks/>
          </p:cNvSpPr>
          <p:nvPr/>
        </p:nvSpPr>
        <p:spPr bwMode="auto">
          <a:xfrm>
            <a:off x="3886200" y="3970338"/>
            <a:ext cx="757238" cy="412750"/>
          </a:xfrm>
          <a:custGeom>
            <a:avLst/>
            <a:gdLst>
              <a:gd name="T0" fmla="*/ 0 w 477"/>
              <a:gd name="T1" fmla="*/ 2147483647 h 260"/>
              <a:gd name="T2" fmla="*/ 2147483647 w 477"/>
              <a:gd name="T3" fmla="*/ 2147483647 h 260"/>
              <a:gd name="T4" fmla="*/ 2147483647 w 477"/>
              <a:gd name="T5" fmla="*/ 2147483647 h 260"/>
              <a:gd name="T6" fmla="*/ 2147483647 w 477"/>
              <a:gd name="T7" fmla="*/ 2147483647 h 260"/>
              <a:gd name="T8" fmla="*/ 2147483647 w 477"/>
              <a:gd name="T9" fmla="*/ 2147483647 h 26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77"/>
              <a:gd name="T16" fmla="*/ 0 h 260"/>
              <a:gd name="T17" fmla="*/ 477 w 477"/>
              <a:gd name="T18" fmla="*/ 260 h 26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77" h="260">
                <a:moveTo>
                  <a:pt x="0" y="8"/>
                </a:moveTo>
                <a:cubicBezTo>
                  <a:pt x="37" y="11"/>
                  <a:pt x="178" y="0"/>
                  <a:pt x="223" y="27"/>
                </a:cubicBezTo>
                <a:cubicBezTo>
                  <a:pt x="269" y="53"/>
                  <a:pt x="258" y="133"/>
                  <a:pt x="272" y="169"/>
                </a:cubicBezTo>
                <a:cubicBezTo>
                  <a:pt x="286" y="204"/>
                  <a:pt x="273" y="223"/>
                  <a:pt x="307" y="238"/>
                </a:cubicBezTo>
                <a:cubicBezTo>
                  <a:pt x="341" y="253"/>
                  <a:pt x="442" y="256"/>
                  <a:pt x="477" y="260"/>
                </a:cubicBezTo>
              </a:path>
            </a:pathLst>
          </a:custGeom>
          <a:noFill/>
          <a:ln w="31750" cap="flat" cmpd="sng">
            <a:solidFill>
              <a:schemeClr val="tx1"/>
            </a:solidFill>
            <a:prstDash val="solid"/>
            <a:round/>
            <a:headEnd type="none" w="med" len="med"/>
            <a:tailEnd type="stealth" w="lg" len="lg"/>
          </a:ln>
        </p:spPr>
        <p:txBody>
          <a:bodyPr lIns="45720" rIns="45720" anchor="ctr">
            <a:spAutoFit/>
          </a:bodyPr>
          <a:lstStyle/>
          <a:p>
            <a:endParaRPr lang="en-US"/>
          </a:p>
        </p:txBody>
      </p:sp>
      <p:grpSp>
        <p:nvGrpSpPr>
          <p:cNvPr id="25638" name="Group 127"/>
          <p:cNvGrpSpPr>
            <a:grpSpLocks/>
          </p:cNvGrpSpPr>
          <p:nvPr/>
        </p:nvGrpSpPr>
        <p:grpSpPr bwMode="auto">
          <a:xfrm>
            <a:off x="4876800" y="3132138"/>
            <a:ext cx="3446463" cy="3573462"/>
            <a:chOff x="3072" y="1973"/>
            <a:chExt cx="2171" cy="2251"/>
          </a:xfrm>
        </p:grpSpPr>
        <p:sp>
          <p:nvSpPr>
            <p:cNvPr id="25647" name="Rectangle 78"/>
            <p:cNvSpPr>
              <a:spLocks noChangeArrowheads="1"/>
            </p:cNvSpPr>
            <p:nvPr/>
          </p:nvSpPr>
          <p:spPr bwMode="auto">
            <a:xfrm rot="16200000" flipH="1">
              <a:off x="3019" y="2626"/>
              <a:ext cx="337" cy="231"/>
            </a:xfrm>
            <a:prstGeom prst="rect">
              <a:avLst/>
            </a:prstGeom>
            <a:solidFill>
              <a:schemeClr val="bg1"/>
            </a:solidFill>
            <a:ln w="15875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45720" rIns="45720" anchorCtr="1">
              <a:spAutoFit/>
            </a:bodyPr>
            <a:lstStyle/>
            <a:p>
              <a:r>
                <a:rPr lang="en-US" sz="1700">
                  <a:latin typeface="Arial" charset="0"/>
                </a:rPr>
                <a:t>CO</a:t>
              </a:r>
            </a:p>
          </p:txBody>
        </p:sp>
        <p:grpSp>
          <p:nvGrpSpPr>
            <p:cNvPr id="25648" name="Group 114"/>
            <p:cNvGrpSpPr>
              <a:grpSpLocks/>
            </p:cNvGrpSpPr>
            <p:nvPr/>
          </p:nvGrpSpPr>
          <p:grpSpPr bwMode="auto">
            <a:xfrm>
              <a:off x="3604" y="3695"/>
              <a:ext cx="1341" cy="198"/>
              <a:chOff x="3264" y="2678"/>
              <a:chExt cx="1341" cy="198"/>
            </a:xfrm>
          </p:grpSpPr>
          <p:sp>
            <p:nvSpPr>
              <p:cNvPr id="25678" name="Rectangle 89"/>
              <p:cNvSpPr>
                <a:spLocks noChangeArrowheads="1"/>
              </p:cNvSpPr>
              <p:nvPr/>
            </p:nvSpPr>
            <p:spPr bwMode="auto">
              <a:xfrm flipH="1">
                <a:off x="3264" y="2678"/>
                <a:ext cx="126" cy="198"/>
              </a:xfrm>
              <a:prstGeom prst="rect">
                <a:avLst/>
              </a:prstGeom>
              <a:solidFill>
                <a:schemeClr val="bg1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lIns="45720" rIns="45720" anchor="ctr">
                <a:spAutoFit/>
              </a:bodyPr>
              <a:lstStyle/>
              <a:p>
                <a:r>
                  <a:rPr lang="en-US" sz="1400">
                    <a:solidFill>
                      <a:srgbClr val="000000"/>
                    </a:solidFill>
                    <a:latin typeface="Arial" charset="0"/>
                  </a:rPr>
                  <a:t>0</a:t>
                </a:r>
              </a:p>
            </p:txBody>
          </p:sp>
          <p:sp>
            <p:nvSpPr>
              <p:cNvPr id="25679" name="Rectangle 90"/>
              <p:cNvSpPr>
                <a:spLocks noChangeArrowheads="1"/>
              </p:cNvSpPr>
              <p:nvPr/>
            </p:nvSpPr>
            <p:spPr bwMode="auto">
              <a:xfrm flipH="1">
                <a:off x="3669" y="2678"/>
                <a:ext cx="126" cy="198"/>
              </a:xfrm>
              <a:prstGeom prst="rect">
                <a:avLst/>
              </a:prstGeom>
              <a:solidFill>
                <a:schemeClr val="bg1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lIns="45720" rIns="45720" anchor="ctr">
                <a:spAutoFit/>
              </a:bodyPr>
              <a:lstStyle/>
              <a:p>
                <a:r>
                  <a:rPr lang="en-US" sz="1400">
                    <a:solidFill>
                      <a:srgbClr val="000000"/>
                    </a:solidFill>
                    <a:latin typeface="Arial" charset="0"/>
                  </a:rPr>
                  <a:t>2</a:t>
                </a:r>
              </a:p>
            </p:txBody>
          </p:sp>
          <p:sp>
            <p:nvSpPr>
              <p:cNvPr id="25680" name="Rectangle 91"/>
              <p:cNvSpPr>
                <a:spLocks noChangeArrowheads="1"/>
              </p:cNvSpPr>
              <p:nvPr/>
            </p:nvSpPr>
            <p:spPr bwMode="auto">
              <a:xfrm flipH="1">
                <a:off x="4074" y="2678"/>
                <a:ext cx="126" cy="198"/>
              </a:xfrm>
              <a:prstGeom prst="rect">
                <a:avLst/>
              </a:prstGeom>
              <a:solidFill>
                <a:schemeClr val="bg1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lIns="45720" rIns="45720" anchor="ctr">
                <a:spAutoFit/>
              </a:bodyPr>
              <a:lstStyle/>
              <a:p>
                <a:r>
                  <a:rPr lang="en-US" sz="1400">
                    <a:solidFill>
                      <a:srgbClr val="000000"/>
                    </a:solidFill>
                    <a:latin typeface="Arial" charset="0"/>
                  </a:rPr>
                  <a:t>4</a:t>
                </a:r>
              </a:p>
            </p:txBody>
          </p:sp>
          <p:sp>
            <p:nvSpPr>
              <p:cNvPr id="25681" name="Rectangle 92"/>
              <p:cNvSpPr>
                <a:spLocks noChangeArrowheads="1"/>
              </p:cNvSpPr>
              <p:nvPr/>
            </p:nvSpPr>
            <p:spPr bwMode="auto">
              <a:xfrm flipH="1">
                <a:off x="4479" y="2678"/>
                <a:ext cx="126" cy="198"/>
              </a:xfrm>
              <a:prstGeom prst="rect">
                <a:avLst/>
              </a:prstGeom>
              <a:solidFill>
                <a:schemeClr val="bg1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lIns="45720" rIns="45720" anchor="ctr">
                <a:spAutoFit/>
              </a:bodyPr>
              <a:lstStyle/>
              <a:p>
                <a:r>
                  <a:rPr lang="en-US" sz="1400">
                    <a:solidFill>
                      <a:srgbClr val="000000"/>
                    </a:solidFill>
                    <a:latin typeface="Arial" charset="0"/>
                  </a:rPr>
                  <a:t>6</a:t>
                </a:r>
              </a:p>
            </p:txBody>
          </p:sp>
        </p:grpSp>
        <p:sp>
          <p:nvSpPr>
            <p:cNvPr id="25649" name="Rectangle 102"/>
            <p:cNvSpPr>
              <a:spLocks noChangeArrowheads="1"/>
            </p:cNvSpPr>
            <p:nvPr/>
          </p:nvSpPr>
          <p:spPr bwMode="auto">
            <a:xfrm flipH="1">
              <a:off x="3430" y="3392"/>
              <a:ext cx="126" cy="198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45720" rIns="45720" anchor="ctr"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  <a:latin typeface="Arial" charset="0"/>
                </a:rPr>
                <a:t>1</a:t>
              </a:r>
            </a:p>
          </p:txBody>
        </p:sp>
        <p:sp>
          <p:nvSpPr>
            <p:cNvPr id="25650" name="Rectangle 103"/>
            <p:cNvSpPr>
              <a:spLocks noChangeArrowheads="1"/>
            </p:cNvSpPr>
            <p:nvPr/>
          </p:nvSpPr>
          <p:spPr bwMode="auto">
            <a:xfrm flipH="1">
              <a:off x="3430" y="3118"/>
              <a:ext cx="126" cy="198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45720" rIns="45720" anchor="ctr"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  <a:latin typeface="Arial" charset="0"/>
                </a:rPr>
                <a:t>2</a:t>
              </a:r>
            </a:p>
          </p:txBody>
        </p:sp>
        <p:sp>
          <p:nvSpPr>
            <p:cNvPr id="25651" name="Rectangle 104"/>
            <p:cNvSpPr>
              <a:spLocks noChangeArrowheads="1"/>
            </p:cNvSpPr>
            <p:nvPr/>
          </p:nvSpPr>
          <p:spPr bwMode="auto">
            <a:xfrm flipH="1">
              <a:off x="3430" y="2845"/>
              <a:ext cx="126" cy="198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45720" rIns="45720" anchor="ctr"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  <a:latin typeface="Arial" charset="0"/>
                </a:rPr>
                <a:t>3</a:t>
              </a:r>
            </a:p>
          </p:txBody>
        </p:sp>
        <p:sp>
          <p:nvSpPr>
            <p:cNvPr id="25652" name="Rectangle 105"/>
            <p:cNvSpPr>
              <a:spLocks noChangeArrowheads="1"/>
            </p:cNvSpPr>
            <p:nvPr/>
          </p:nvSpPr>
          <p:spPr bwMode="auto">
            <a:xfrm flipH="1">
              <a:off x="3430" y="2573"/>
              <a:ext cx="126" cy="198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45720" rIns="45720" anchor="ctr"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  <a:latin typeface="Arial" charset="0"/>
                </a:rPr>
                <a:t>4</a:t>
              </a:r>
            </a:p>
          </p:txBody>
        </p:sp>
        <p:sp>
          <p:nvSpPr>
            <p:cNvPr id="25653" name="Rectangle 106"/>
            <p:cNvSpPr>
              <a:spLocks noChangeArrowheads="1"/>
            </p:cNvSpPr>
            <p:nvPr/>
          </p:nvSpPr>
          <p:spPr bwMode="auto">
            <a:xfrm flipH="1">
              <a:off x="3430" y="2297"/>
              <a:ext cx="126" cy="198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45720" rIns="45720" anchor="ctr"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  <a:latin typeface="Arial" charset="0"/>
                </a:rPr>
                <a:t>5</a:t>
              </a:r>
            </a:p>
          </p:txBody>
        </p:sp>
        <p:sp>
          <p:nvSpPr>
            <p:cNvPr id="25654" name="Rectangle 107"/>
            <p:cNvSpPr>
              <a:spLocks noChangeArrowheads="1"/>
            </p:cNvSpPr>
            <p:nvPr/>
          </p:nvSpPr>
          <p:spPr bwMode="auto">
            <a:xfrm flipH="1">
              <a:off x="3430" y="2025"/>
              <a:ext cx="126" cy="198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45720" rIns="45720" anchor="ctr"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  <a:latin typeface="Arial" charset="0"/>
                </a:rPr>
                <a:t>6</a:t>
              </a:r>
            </a:p>
          </p:txBody>
        </p:sp>
        <p:sp>
          <p:nvSpPr>
            <p:cNvPr id="25655" name="Line 79"/>
            <p:cNvSpPr>
              <a:spLocks noChangeShapeType="1"/>
            </p:cNvSpPr>
            <p:nvPr/>
          </p:nvSpPr>
          <p:spPr bwMode="auto">
            <a:xfrm rot="5400000" flipH="1">
              <a:off x="4379" y="2881"/>
              <a:ext cx="2" cy="1520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656" name="Line 80"/>
            <p:cNvSpPr>
              <a:spLocks noChangeShapeType="1"/>
            </p:cNvSpPr>
            <p:nvPr/>
          </p:nvSpPr>
          <p:spPr bwMode="auto">
            <a:xfrm rot="5400000" flipH="1">
              <a:off x="3655" y="3650"/>
              <a:ext cx="1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25657" name="Line 81"/>
            <p:cNvSpPr>
              <a:spLocks noChangeShapeType="1"/>
            </p:cNvSpPr>
            <p:nvPr/>
          </p:nvSpPr>
          <p:spPr bwMode="auto">
            <a:xfrm rot="5400000" flipH="1">
              <a:off x="3860" y="3649"/>
              <a:ext cx="15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25658" name="Line 82"/>
            <p:cNvSpPr>
              <a:spLocks noChangeShapeType="1"/>
            </p:cNvSpPr>
            <p:nvPr/>
          </p:nvSpPr>
          <p:spPr bwMode="auto">
            <a:xfrm rot="5400000" flipH="1">
              <a:off x="4067" y="3649"/>
              <a:ext cx="15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25659" name="Line 83"/>
            <p:cNvSpPr>
              <a:spLocks noChangeShapeType="1"/>
            </p:cNvSpPr>
            <p:nvPr/>
          </p:nvSpPr>
          <p:spPr bwMode="auto">
            <a:xfrm rot="5400000" flipH="1">
              <a:off x="4274" y="3650"/>
              <a:ext cx="1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25660" name="Line 84"/>
            <p:cNvSpPr>
              <a:spLocks noChangeShapeType="1"/>
            </p:cNvSpPr>
            <p:nvPr/>
          </p:nvSpPr>
          <p:spPr bwMode="auto">
            <a:xfrm rot="5400000" flipH="1">
              <a:off x="4483" y="3649"/>
              <a:ext cx="15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25661" name="Line 85"/>
            <p:cNvSpPr>
              <a:spLocks noChangeShapeType="1"/>
            </p:cNvSpPr>
            <p:nvPr/>
          </p:nvSpPr>
          <p:spPr bwMode="auto">
            <a:xfrm rot="5400000" flipH="1">
              <a:off x="4690" y="3649"/>
              <a:ext cx="15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25662" name="Line 86"/>
            <p:cNvSpPr>
              <a:spLocks noChangeShapeType="1"/>
            </p:cNvSpPr>
            <p:nvPr/>
          </p:nvSpPr>
          <p:spPr bwMode="auto">
            <a:xfrm rot="5400000" flipH="1">
              <a:off x="4897" y="3650"/>
              <a:ext cx="1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25663" name="Line 87"/>
            <p:cNvSpPr>
              <a:spLocks noChangeShapeType="1"/>
            </p:cNvSpPr>
            <p:nvPr/>
          </p:nvSpPr>
          <p:spPr bwMode="auto">
            <a:xfrm rot="5400000" flipH="1">
              <a:off x="5104" y="3650"/>
              <a:ext cx="15" cy="0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664" name="Line 88"/>
            <p:cNvSpPr>
              <a:spLocks noChangeShapeType="1"/>
            </p:cNvSpPr>
            <p:nvPr/>
          </p:nvSpPr>
          <p:spPr bwMode="auto">
            <a:xfrm rot="5400000" flipH="1" flipV="1">
              <a:off x="3652" y="3631"/>
              <a:ext cx="0" cy="2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25665" name="Line 93"/>
            <p:cNvSpPr>
              <a:spLocks noChangeShapeType="1"/>
            </p:cNvSpPr>
            <p:nvPr/>
          </p:nvSpPr>
          <p:spPr bwMode="auto">
            <a:xfrm rot="5400000" flipH="1">
              <a:off x="3577" y="2098"/>
              <a:ext cx="1628" cy="1450"/>
            </a:xfrm>
            <a:prstGeom prst="line">
              <a:avLst/>
            </a:prstGeom>
            <a:noFill/>
            <a:ln w="38100">
              <a:solidFill>
                <a:srgbClr val="3366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666" name="Line 94"/>
            <p:cNvSpPr>
              <a:spLocks noChangeShapeType="1"/>
            </p:cNvSpPr>
            <p:nvPr/>
          </p:nvSpPr>
          <p:spPr bwMode="auto">
            <a:xfrm rot="5400000" flipH="1">
              <a:off x="2840" y="2811"/>
              <a:ext cx="1676" cy="0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667" name="Line 95"/>
            <p:cNvSpPr>
              <a:spLocks noChangeShapeType="1"/>
            </p:cNvSpPr>
            <p:nvPr/>
          </p:nvSpPr>
          <p:spPr bwMode="auto">
            <a:xfrm rot="5400000" flipH="1" flipV="1">
              <a:off x="3667" y="3403"/>
              <a:ext cx="0" cy="23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668" name="Line 96"/>
            <p:cNvSpPr>
              <a:spLocks noChangeShapeType="1"/>
            </p:cNvSpPr>
            <p:nvPr/>
          </p:nvSpPr>
          <p:spPr bwMode="auto">
            <a:xfrm rot="5400000" flipH="1" flipV="1">
              <a:off x="3666" y="3171"/>
              <a:ext cx="1" cy="23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669" name="Line 97"/>
            <p:cNvSpPr>
              <a:spLocks noChangeShapeType="1"/>
            </p:cNvSpPr>
            <p:nvPr/>
          </p:nvSpPr>
          <p:spPr bwMode="auto">
            <a:xfrm rot="5400000" flipH="1" flipV="1">
              <a:off x="3666" y="2940"/>
              <a:ext cx="1" cy="23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670" name="Line 98"/>
            <p:cNvSpPr>
              <a:spLocks noChangeShapeType="1"/>
            </p:cNvSpPr>
            <p:nvPr/>
          </p:nvSpPr>
          <p:spPr bwMode="auto">
            <a:xfrm rot="5400000" flipH="1" flipV="1">
              <a:off x="3667" y="2706"/>
              <a:ext cx="0" cy="23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671" name="Line 99"/>
            <p:cNvSpPr>
              <a:spLocks noChangeShapeType="1"/>
            </p:cNvSpPr>
            <p:nvPr/>
          </p:nvSpPr>
          <p:spPr bwMode="auto">
            <a:xfrm rot="5400000" flipH="1" flipV="1">
              <a:off x="3667" y="2473"/>
              <a:ext cx="0" cy="23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672" name="Line 100"/>
            <p:cNvSpPr>
              <a:spLocks noChangeShapeType="1"/>
            </p:cNvSpPr>
            <p:nvPr/>
          </p:nvSpPr>
          <p:spPr bwMode="auto">
            <a:xfrm rot="5400000" flipH="1" flipV="1">
              <a:off x="3667" y="2239"/>
              <a:ext cx="0" cy="23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673" name="Line 101"/>
            <p:cNvSpPr>
              <a:spLocks noChangeShapeType="1"/>
            </p:cNvSpPr>
            <p:nvPr/>
          </p:nvSpPr>
          <p:spPr bwMode="auto">
            <a:xfrm rot="5400000" flipH="1" flipV="1">
              <a:off x="3666" y="2009"/>
              <a:ext cx="1" cy="23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cxnSp>
          <p:nvCxnSpPr>
            <p:cNvPr id="25674" name="AutoShape 108"/>
            <p:cNvCxnSpPr>
              <a:cxnSpLocks noChangeShapeType="1"/>
              <a:stCxn id="25665" idx="1"/>
              <a:endCxn id="25665" idx="1"/>
            </p:cNvCxnSpPr>
            <p:nvPr/>
          </p:nvCxnSpPr>
          <p:spPr bwMode="auto">
            <a:xfrm>
              <a:off x="3654" y="2009"/>
              <a:ext cx="0" cy="0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 type="stealth" w="lg" len="lg"/>
            </a:ln>
          </p:spPr>
        </p:cxnSp>
        <p:cxnSp>
          <p:nvCxnSpPr>
            <p:cNvPr id="25675" name="AutoShape 109"/>
            <p:cNvCxnSpPr>
              <a:cxnSpLocks noChangeShapeType="1"/>
              <a:stCxn id="25665" idx="1"/>
              <a:endCxn id="25665" idx="1"/>
            </p:cNvCxnSpPr>
            <p:nvPr/>
          </p:nvCxnSpPr>
          <p:spPr bwMode="auto">
            <a:xfrm>
              <a:off x="3654" y="2009"/>
              <a:ext cx="0" cy="0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 type="stealth" w="lg" len="lg"/>
            </a:ln>
          </p:spPr>
        </p:cxnSp>
        <p:sp>
          <p:nvSpPr>
            <p:cNvPr id="25676" name="Rectangle 110"/>
            <p:cNvSpPr>
              <a:spLocks noChangeArrowheads="1"/>
            </p:cNvSpPr>
            <p:nvPr/>
          </p:nvSpPr>
          <p:spPr bwMode="auto">
            <a:xfrm flipH="1">
              <a:off x="4084" y="3993"/>
              <a:ext cx="422" cy="231"/>
            </a:xfrm>
            <a:prstGeom prst="rect">
              <a:avLst/>
            </a:prstGeom>
            <a:solidFill>
              <a:schemeClr val="bg1"/>
            </a:solidFill>
            <a:ln w="15875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45720" rIns="45720" anchorCtr="1">
              <a:spAutoFit/>
            </a:bodyPr>
            <a:lstStyle/>
            <a:p>
              <a:r>
                <a:rPr lang="en-US" sz="1700">
                  <a:latin typeface="Arial" charset="0"/>
                </a:rPr>
                <a:t>CVP</a:t>
              </a:r>
            </a:p>
          </p:txBody>
        </p:sp>
        <p:sp>
          <p:nvSpPr>
            <p:cNvPr id="25677" name="Text Box 120"/>
            <p:cNvSpPr txBox="1">
              <a:spLocks noChangeArrowheads="1"/>
            </p:cNvSpPr>
            <p:nvPr/>
          </p:nvSpPr>
          <p:spPr bwMode="auto">
            <a:xfrm>
              <a:off x="4769" y="2182"/>
              <a:ext cx="474" cy="221"/>
            </a:xfrm>
            <a:prstGeom prst="rect">
              <a:avLst/>
            </a:prstGeom>
            <a:noFill/>
            <a:ln w="15875">
              <a:noFill/>
              <a:miter lim="800000"/>
              <a:headEnd/>
              <a:tailEnd type="none" w="med" len="lg"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n-US" sz="1700">
                  <a:latin typeface="Arial" charset="0"/>
                </a:rPr>
                <a:t>CVP</a:t>
              </a:r>
            </a:p>
          </p:txBody>
        </p:sp>
      </p:grp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228600"/>
            <a:ext cx="7620000" cy="646331"/>
          </a:xfrm>
        </p:spPr>
        <p:txBody>
          <a:bodyPr anchorCtr="0"/>
          <a:lstStyle/>
          <a:p>
            <a:pPr algn="l" eaLnBrk="1" hangingPunct="1"/>
            <a:r>
              <a:rPr lang="en-US" b="1" i="1" dirty="0" smtClean="0"/>
              <a:t>5. The intersection of vascular and cardiac function curves is the  equilibrium point for the circulation under a given set of conditions</a:t>
            </a:r>
          </a:p>
        </p:txBody>
      </p:sp>
      <p:grpSp>
        <p:nvGrpSpPr>
          <p:cNvPr id="47" name="Group 46"/>
          <p:cNvGrpSpPr/>
          <p:nvPr/>
        </p:nvGrpSpPr>
        <p:grpSpPr>
          <a:xfrm>
            <a:off x="496094" y="1041400"/>
            <a:ext cx="7733506" cy="4281488"/>
            <a:chOff x="496094" y="1041400"/>
            <a:chExt cx="7733506" cy="4281488"/>
          </a:xfrm>
        </p:grpSpPr>
        <p:sp>
          <p:nvSpPr>
            <p:cNvPr id="26630" name="Line 329"/>
            <p:cNvSpPr>
              <a:spLocks noChangeShapeType="1"/>
            </p:cNvSpPr>
            <p:nvPr/>
          </p:nvSpPr>
          <p:spPr bwMode="auto">
            <a:xfrm rot="16200000" flipV="1">
              <a:off x="2490788" y="1603375"/>
              <a:ext cx="1588" cy="1144588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prstDash val="dash"/>
              <a:round/>
              <a:headEnd type="stealth" w="lg" len="lg"/>
              <a:tailEnd type="stealth" w="lg" len="lg"/>
            </a:ln>
          </p:spPr>
          <p:txBody>
            <a:bodyPr lIns="45720" rIns="45720" anchorCtr="1">
              <a:spAutoFit/>
            </a:bodyPr>
            <a:lstStyle/>
            <a:p>
              <a:endParaRPr lang="en-US"/>
            </a:p>
          </p:txBody>
        </p:sp>
        <p:sp>
          <p:nvSpPr>
            <p:cNvPr id="26631" name="Line 330"/>
            <p:cNvSpPr>
              <a:spLocks noChangeShapeType="1"/>
            </p:cNvSpPr>
            <p:nvPr/>
          </p:nvSpPr>
          <p:spPr bwMode="auto">
            <a:xfrm flipH="1" flipV="1">
              <a:off x="3190875" y="2268538"/>
              <a:ext cx="41275" cy="216535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prstDash val="dash"/>
              <a:round/>
              <a:headEnd type="stealth" w="lg" len="lg"/>
              <a:tailEnd type="stealth" w="lg" len="lg"/>
            </a:ln>
          </p:spPr>
          <p:txBody>
            <a:bodyPr lIns="45720" rIns="45720" anchorCtr="1">
              <a:spAutoFit/>
            </a:bodyPr>
            <a:lstStyle/>
            <a:p>
              <a:endParaRPr lang="en-US"/>
            </a:p>
          </p:txBody>
        </p:sp>
        <p:sp>
          <p:nvSpPr>
            <p:cNvPr id="26632" name="Text Box 331"/>
            <p:cNvSpPr txBox="1">
              <a:spLocks noChangeAspect="1" noChangeArrowheads="1"/>
            </p:cNvSpPr>
            <p:nvPr/>
          </p:nvSpPr>
          <p:spPr bwMode="auto">
            <a:xfrm flipH="1">
              <a:off x="2590800" y="5029200"/>
              <a:ext cx="3348038" cy="293688"/>
            </a:xfrm>
            <a:prstGeom prst="rect">
              <a:avLst/>
            </a:prstGeom>
            <a:solidFill>
              <a:schemeClr val="bg1"/>
            </a:solidFill>
            <a:ln w="15875" algn="ctr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 lIns="9144" tIns="9144" rIns="9144" bIns="9144" anchor="ctr">
              <a:spAutoFit/>
            </a:bodyPr>
            <a:lstStyle/>
            <a:p>
              <a:pPr algn="ctr"/>
              <a:r>
                <a:rPr lang="en-US" sz="1700">
                  <a:solidFill>
                    <a:srgbClr val="000000"/>
                  </a:solidFill>
                  <a:latin typeface="Arial" charset="0"/>
                </a:rPr>
                <a:t>Central venous pressure, mm Hg</a:t>
              </a:r>
            </a:p>
          </p:txBody>
        </p:sp>
        <p:sp>
          <p:nvSpPr>
            <p:cNvPr id="26633" name="Rectangle 332"/>
            <p:cNvSpPr>
              <a:spLocks noChangeArrowheads="1"/>
            </p:cNvSpPr>
            <p:nvPr/>
          </p:nvSpPr>
          <p:spPr bwMode="auto">
            <a:xfrm rot="16200000">
              <a:off x="-542925" y="2638425"/>
              <a:ext cx="2371725" cy="293688"/>
            </a:xfrm>
            <a:prstGeom prst="rect">
              <a:avLst/>
            </a:prstGeom>
            <a:solidFill>
              <a:schemeClr val="bg1"/>
            </a:solidFill>
            <a:ln w="1587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9144" tIns="9144" rIns="9144" bIns="9144" anchor="ctr">
              <a:spAutoFit/>
            </a:bodyPr>
            <a:lstStyle/>
            <a:p>
              <a:pPr algn="ctr"/>
              <a:r>
                <a:rPr lang="en-US" sz="1700">
                  <a:solidFill>
                    <a:srgbClr val="000000"/>
                  </a:solidFill>
                  <a:latin typeface="Arial" charset="0"/>
                </a:rPr>
                <a:t>Cardiac output, L/min</a:t>
              </a:r>
            </a:p>
          </p:txBody>
        </p:sp>
        <p:sp>
          <p:nvSpPr>
            <p:cNvPr id="26634" name="Line 334"/>
            <p:cNvSpPr>
              <a:spLocks noChangeShapeType="1"/>
            </p:cNvSpPr>
            <p:nvPr/>
          </p:nvSpPr>
          <p:spPr bwMode="auto">
            <a:xfrm>
              <a:off x="1855788" y="1041400"/>
              <a:ext cx="1588" cy="3433763"/>
            </a:xfrm>
            <a:prstGeom prst="line">
              <a:avLst/>
            </a:prstGeom>
            <a:noFill/>
            <a:ln w="17463">
              <a:solidFill>
                <a:schemeClr val="tx1"/>
              </a:solidFill>
              <a:round/>
              <a:headEnd/>
              <a:tailEnd/>
            </a:ln>
          </p:spPr>
          <p:txBody>
            <a:bodyPr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26635" name="Line 336"/>
            <p:cNvSpPr>
              <a:spLocks noChangeShapeType="1"/>
            </p:cNvSpPr>
            <p:nvPr/>
          </p:nvSpPr>
          <p:spPr bwMode="auto">
            <a:xfrm>
              <a:off x="1785938" y="4010025"/>
              <a:ext cx="49213" cy="1588"/>
            </a:xfrm>
            <a:prstGeom prst="line">
              <a:avLst/>
            </a:prstGeom>
            <a:noFill/>
            <a:ln w="17463">
              <a:solidFill>
                <a:schemeClr val="tx1"/>
              </a:solidFill>
              <a:round/>
              <a:headEnd/>
              <a:tailEnd/>
            </a:ln>
          </p:spPr>
          <p:txBody>
            <a:bodyPr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26636" name="Line 337"/>
            <p:cNvSpPr>
              <a:spLocks noChangeShapeType="1"/>
            </p:cNvSpPr>
            <p:nvPr/>
          </p:nvSpPr>
          <p:spPr bwMode="auto">
            <a:xfrm>
              <a:off x="1785938" y="3554413"/>
              <a:ext cx="49213" cy="1588"/>
            </a:xfrm>
            <a:prstGeom prst="line">
              <a:avLst/>
            </a:prstGeom>
            <a:noFill/>
            <a:ln w="17463">
              <a:solidFill>
                <a:schemeClr val="tx1"/>
              </a:solidFill>
              <a:round/>
              <a:headEnd/>
              <a:tailEnd/>
            </a:ln>
          </p:spPr>
          <p:txBody>
            <a:bodyPr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26637" name="Line 338"/>
            <p:cNvSpPr>
              <a:spLocks noChangeShapeType="1"/>
            </p:cNvSpPr>
            <p:nvPr/>
          </p:nvSpPr>
          <p:spPr bwMode="auto">
            <a:xfrm>
              <a:off x="1785938" y="3098800"/>
              <a:ext cx="49213" cy="1588"/>
            </a:xfrm>
            <a:prstGeom prst="line">
              <a:avLst/>
            </a:prstGeom>
            <a:noFill/>
            <a:ln w="17463">
              <a:solidFill>
                <a:schemeClr val="tx1"/>
              </a:solidFill>
              <a:round/>
              <a:headEnd/>
              <a:tailEnd/>
            </a:ln>
          </p:spPr>
          <p:txBody>
            <a:bodyPr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26638" name="Line 339"/>
            <p:cNvSpPr>
              <a:spLocks noChangeShapeType="1"/>
            </p:cNvSpPr>
            <p:nvPr/>
          </p:nvSpPr>
          <p:spPr bwMode="auto">
            <a:xfrm>
              <a:off x="1785938" y="2636838"/>
              <a:ext cx="49213" cy="1588"/>
            </a:xfrm>
            <a:prstGeom prst="line">
              <a:avLst/>
            </a:prstGeom>
            <a:noFill/>
            <a:ln w="17463">
              <a:solidFill>
                <a:schemeClr val="tx1"/>
              </a:solidFill>
              <a:round/>
              <a:headEnd/>
              <a:tailEnd/>
            </a:ln>
          </p:spPr>
          <p:txBody>
            <a:bodyPr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26639" name="Line 340"/>
            <p:cNvSpPr>
              <a:spLocks noChangeShapeType="1"/>
            </p:cNvSpPr>
            <p:nvPr/>
          </p:nvSpPr>
          <p:spPr bwMode="auto">
            <a:xfrm>
              <a:off x="1785938" y="2181225"/>
              <a:ext cx="49213" cy="1588"/>
            </a:xfrm>
            <a:prstGeom prst="line">
              <a:avLst/>
            </a:prstGeom>
            <a:noFill/>
            <a:ln w="17463">
              <a:solidFill>
                <a:schemeClr val="tx1"/>
              </a:solidFill>
              <a:round/>
              <a:headEnd/>
              <a:tailEnd/>
            </a:ln>
          </p:spPr>
          <p:txBody>
            <a:bodyPr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26640" name="Line 341"/>
            <p:cNvSpPr>
              <a:spLocks noChangeShapeType="1"/>
            </p:cNvSpPr>
            <p:nvPr/>
          </p:nvSpPr>
          <p:spPr bwMode="auto">
            <a:xfrm>
              <a:off x="1785938" y="1725613"/>
              <a:ext cx="49213" cy="1588"/>
            </a:xfrm>
            <a:prstGeom prst="line">
              <a:avLst/>
            </a:prstGeom>
            <a:noFill/>
            <a:ln w="17463">
              <a:solidFill>
                <a:schemeClr val="tx1"/>
              </a:solidFill>
              <a:round/>
              <a:headEnd/>
              <a:tailEnd/>
            </a:ln>
          </p:spPr>
          <p:txBody>
            <a:bodyPr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26641" name="Line 342"/>
            <p:cNvSpPr>
              <a:spLocks noChangeShapeType="1"/>
            </p:cNvSpPr>
            <p:nvPr/>
          </p:nvSpPr>
          <p:spPr bwMode="auto">
            <a:xfrm>
              <a:off x="1785938" y="1268413"/>
              <a:ext cx="49213" cy="1588"/>
            </a:xfrm>
            <a:prstGeom prst="line">
              <a:avLst/>
            </a:prstGeom>
            <a:noFill/>
            <a:ln w="17463">
              <a:solidFill>
                <a:schemeClr val="tx1"/>
              </a:solidFill>
              <a:round/>
              <a:headEnd/>
              <a:tailEnd/>
            </a:ln>
          </p:spPr>
          <p:txBody>
            <a:bodyPr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26642" name="Rectangle 344"/>
            <p:cNvSpPr>
              <a:spLocks noChangeArrowheads="1"/>
            </p:cNvSpPr>
            <p:nvPr/>
          </p:nvSpPr>
          <p:spPr bwMode="auto">
            <a:xfrm>
              <a:off x="1492250" y="3427413"/>
              <a:ext cx="184150" cy="314325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45720" rIns="45720" anchor="ctr"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  <a:latin typeface="Arial" charset="0"/>
                </a:rPr>
                <a:t>2</a:t>
              </a:r>
              <a:endParaRPr lang="en-US"/>
            </a:p>
          </p:txBody>
        </p:sp>
        <p:sp>
          <p:nvSpPr>
            <p:cNvPr id="26643" name="Rectangle 346"/>
            <p:cNvSpPr>
              <a:spLocks noChangeArrowheads="1"/>
            </p:cNvSpPr>
            <p:nvPr/>
          </p:nvSpPr>
          <p:spPr bwMode="auto">
            <a:xfrm>
              <a:off x="1492250" y="2508250"/>
              <a:ext cx="184150" cy="314325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45720" rIns="45720" anchor="ctr"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  <a:latin typeface="Arial" charset="0"/>
                </a:rPr>
                <a:t>4</a:t>
              </a:r>
              <a:endParaRPr lang="en-US"/>
            </a:p>
          </p:txBody>
        </p:sp>
        <p:sp>
          <p:nvSpPr>
            <p:cNvPr id="26644" name="Rectangle 348"/>
            <p:cNvSpPr>
              <a:spLocks noChangeArrowheads="1"/>
            </p:cNvSpPr>
            <p:nvPr/>
          </p:nvSpPr>
          <p:spPr bwMode="auto">
            <a:xfrm>
              <a:off x="1492250" y="1597025"/>
              <a:ext cx="184150" cy="314325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45720" rIns="45720" anchor="ctr"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  <a:latin typeface="Arial" charset="0"/>
                </a:rPr>
                <a:t>6</a:t>
              </a:r>
              <a:endParaRPr lang="en-US"/>
            </a:p>
          </p:txBody>
        </p:sp>
        <p:sp>
          <p:nvSpPr>
            <p:cNvPr id="26645" name="Line 351"/>
            <p:cNvSpPr>
              <a:spLocks noChangeShapeType="1"/>
            </p:cNvSpPr>
            <p:nvPr/>
          </p:nvSpPr>
          <p:spPr bwMode="auto">
            <a:xfrm rot="5400000" flipH="1">
              <a:off x="2646363" y="444500"/>
              <a:ext cx="3206750" cy="4854575"/>
            </a:xfrm>
            <a:prstGeom prst="line">
              <a:avLst/>
            </a:prstGeom>
            <a:noFill/>
            <a:ln w="38100">
              <a:solidFill>
                <a:srgbClr val="3366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646" name="Line 352"/>
            <p:cNvSpPr>
              <a:spLocks noChangeShapeType="1"/>
            </p:cNvSpPr>
            <p:nvPr/>
          </p:nvSpPr>
          <p:spPr bwMode="auto">
            <a:xfrm rot="5400000" flipH="1">
              <a:off x="1476375" y="920750"/>
              <a:ext cx="0" cy="692150"/>
            </a:xfrm>
            <a:prstGeom prst="line">
              <a:avLst/>
            </a:prstGeom>
            <a:noFill/>
            <a:ln w="38100">
              <a:solidFill>
                <a:srgbClr val="3366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647" name="Line 353"/>
            <p:cNvSpPr>
              <a:spLocks noChangeShapeType="1"/>
            </p:cNvSpPr>
            <p:nvPr/>
          </p:nvSpPr>
          <p:spPr bwMode="auto">
            <a:xfrm>
              <a:off x="993775" y="4475163"/>
              <a:ext cx="6167438" cy="1588"/>
            </a:xfrm>
            <a:prstGeom prst="line">
              <a:avLst/>
            </a:prstGeom>
            <a:noFill/>
            <a:ln w="17463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648" name="Rectangle 355"/>
            <p:cNvSpPr>
              <a:spLocks noChangeArrowheads="1"/>
            </p:cNvSpPr>
            <p:nvPr/>
          </p:nvSpPr>
          <p:spPr bwMode="auto">
            <a:xfrm>
              <a:off x="914400" y="4638675"/>
              <a:ext cx="436563" cy="314325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45720" rIns="45720" anchor="ctr">
              <a:spAutoFit/>
            </a:bodyPr>
            <a:lstStyle/>
            <a:p>
              <a:pPr algn="ctr"/>
              <a:r>
                <a:rPr lang="en-US" sz="1400">
                  <a:solidFill>
                    <a:srgbClr val="000000"/>
                  </a:solidFill>
                  <a:latin typeface="Arial" charset="0"/>
                </a:rPr>
                <a:t>-1</a:t>
              </a:r>
            </a:p>
          </p:txBody>
        </p:sp>
        <p:sp>
          <p:nvSpPr>
            <p:cNvPr id="26649" name="Rectangle 356"/>
            <p:cNvSpPr>
              <a:spLocks noChangeArrowheads="1"/>
            </p:cNvSpPr>
            <p:nvPr/>
          </p:nvSpPr>
          <p:spPr bwMode="auto">
            <a:xfrm>
              <a:off x="2335213" y="4633913"/>
              <a:ext cx="382588" cy="314325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45720" rIns="45720" anchor="ctr">
              <a:spAutoFit/>
            </a:bodyPr>
            <a:lstStyle/>
            <a:p>
              <a:pPr algn="ctr"/>
              <a:r>
                <a:rPr lang="en-US" sz="1400">
                  <a:solidFill>
                    <a:srgbClr val="000000"/>
                  </a:solidFill>
                  <a:latin typeface="Arial" charset="0"/>
                </a:rPr>
                <a:t>1</a:t>
              </a:r>
            </a:p>
          </p:txBody>
        </p:sp>
        <p:sp>
          <p:nvSpPr>
            <p:cNvPr id="26650" name="Rectangle 357"/>
            <p:cNvSpPr>
              <a:spLocks noChangeArrowheads="1"/>
            </p:cNvSpPr>
            <p:nvPr/>
          </p:nvSpPr>
          <p:spPr bwMode="auto">
            <a:xfrm>
              <a:off x="3022600" y="4633913"/>
              <a:ext cx="382588" cy="314325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45720" rIns="45720" anchor="ctr">
              <a:spAutoFit/>
            </a:bodyPr>
            <a:lstStyle/>
            <a:p>
              <a:pPr algn="ctr"/>
              <a:r>
                <a:rPr lang="en-US" sz="1400">
                  <a:solidFill>
                    <a:srgbClr val="000000"/>
                  </a:solidFill>
                  <a:latin typeface="Arial" charset="0"/>
                </a:rPr>
                <a:t>2</a:t>
              </a:r>
            </a:p>
          </p:txBody>
        </p:sp>
        <p:sp>
          <p:nvSpPr>
            <p:cNvPr id="26651" name="Rectangle 358"/>
            <p:cNvSpPr>
              <a:spLocks noChangeArrowheads="1"/>
            </p:cNvSpPr>
            <p:nvPr/>
          </p:nvSpPr>
          <p:spPr bwMode="auto">
            <a:xfrm>
              <a:off x="3708400" y="4633913"/>
              <a:ext cx="382588" cy="314325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45720" rIns="45720" anchor="ctr">
              <a:spAutoFit/>
            </a:bodyPr>
            <a:lstStyle/>
            <a:p>
              <a:pPr algn="ctr"/>
              <a:r>
                <a:rPr lang="en-US" sz="1400">
                  <a:solidFill>
                    <a:srgbClr val="000000"/>
                  </a:solidFill>
                  <a:latin typeface="Arial" charset="0"/>
                </a:rPr>
                <a:t>3</a:t>
              </a:r>
            </a:p>
          </p:txBody>
        </p:sp>
        <p:sp>
          <p:nvSpPr>
            <p:cNvPr id="26652" name="Rectangle 359"/>
            <p:cNvSpPr>
              <a:spLocks noChangeArrowheads="1"/>
            </p:cNvSpPr>
            <p:nvPr/>
          </p:nvSpPr>
          <p:spPr bwMode="auto">
            <a:xfrm>
              <a:off x="4398963" y="4633913"/>
              <a:ext cx="382588" cy="314325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45720" rIns="45720" anchor="ctr">
              <a:spAutoFit/>
            </a:bodyPr>
            <a:lstStyle/>
            <a:p>
              <a:pPr algn="ctr"/>
              <a:r>
                <a:rPr lang="en-US" sz="1400">
                  <a:solidFill>
                    <a:srgbClr val="000000"/>
                  </a:solidFill>
                  <a:latin typeface="Arial" charset="0"/>
                </a:rPr>
                <a:t>4</a:t>
              </a:r>
            </a:p>
          </p:txBody>
        </p:sp>
        <p:sp>
          <p:nvSpPr>
            <p:cNvPr id="26653" name="Rectangle 360"/>
            <p:cNvSpPr>
              <a:spLocks noChangeArrowheads="1"/>
            </p:cNvSpPr>
            <p:nvPr/>
          </p:nvSpPr>
          <p:spPr bwMode="auto">
            <a:xfrm>
              <a:off x="5083175" y="4633913"/>
              <a:ext cx="382588" cy="314325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45720" rIns="45720" anchor="ctr">
              <a:spAutoFit/>
            </a:bodyPr>
            <a:lstStyle/>
            <a:p>
              <a:pPr algn="ctr"/>
              <a:r>
                <a:rPr lang="en-US" sz="1400">
                  <a:solidFill>
                    <a:srgbClr val="000000"/>
                  </a:solidFill>
                  <a:latin typeface="Arial" charset="0"/>
                </a:rPr>
                <a:t>5</a:t>
              </a:r>
            </a:p>
          </p:txBody>
        </p:sp>
        <p:sp>
          <p:nvSpPr>
            <p:cNvPr id="26654" name="Rectangle 361"/>
            <p:cNvSpPr>
              <a:spLocks noChangeArrowheads="1"/>
            </p:cNvSpPr>
            <p:nvPr/>
          </p:nvSpPr>
          <p:spPr bwMode="auto">
            <a:xfrm>
              <a:off x="5772150" y="4633913"/>
              <a:ext cx="382588" cy="314325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45720" rIns="45720" anchor="ctr">
              <a:spAutoFit/>
            </a:bodyPr>
            <a:lstStyle/>
            <a:p>
              <a:pPr algn="ctr"/>
              <a:r>
                <a:rPr lang="en-US" sz="1400">
                  <a:solidFill>
                    <a:srgbClr val="000000"/>
                  </a:solidFill>
                  <a:latin typeface="Arial" charset="0"/>
                </a:rPr>
                <a:t>6</a:t>
              </a:r>
            </a:p>
          </p:txBody>
        </p:sp>
        <p:sp>
          <p:nvSpPr>
            <p:cNvPr id="26655" name="Rectangle 362"/>
            <p:cNvSpPr>
              <a:spLocks noChangeArrowheads="1"/>
            </p:cNvSpPr>
            <p:nvPr/>
          </p:nvSpPr>
          <p:spPr bwMode="auto">
            <a:xfrm>
              <a:off x="6457950" y="4633913"/>
              <a:ext cx="376238" cy="314325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45720" rIns="45720" anchor="ctr">
              <a:spAutoFit/>
            </a:bodyPr>
            <a:lstStyle/>
            <a:p>
              <a:pPr algn="ctr"/>
              <a:r>
                <a:rPr lang="en-US" sz="1400">
                  <a:solidFill>
                    <a:srgbClr val="000000"/>
                  </a:solidFill>
                  <a:latin typeface="Arial" charset="0"/>
                </a:rPr>
                <a:t>7</a:t>
              </a:r>
            </a:p>
          </p:txBody>
        </p:sp>
        <p:sp>
          <p:nvSpPr>
            <p:cNvPr id="26656" name="Rectangle 363"/>
            <p:cNvSpPr>
              <a:spLocks noChangeArrowheads="1"/>
            </p:cNvSpPr>
            <p:nvPr/>
          </p:nvSpPr>
          <p:spPr bwMode="auto">
            <a:xfrm>
              <a:off x="1649413" y="4633913"/>
              <a:ext cx="382588" cy="314325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45720" rIns="45720" anchor="ctr">
              <a:spAutoFit/>
            </a:bodyPr>
            <a:lstStyle/>
            <a:p>
              <a:pPr algn="ctr"/>
              <a:r>
                <a:rPr lang="en-US" sz="1400">
                  <a:solidFill>
                    <a:srgbClr val="000000"/>
                  </a:solidFill>
                  <a:latin typeface="Arial" charset="0"/>
                </a:rPr>
                <a:t>0</a:t>
              </a:r>
            </a:p>
          </p:txBody>
        </p:sp>
        <p:sp>
          <p:nvSpPr>
            <p:cNvPr id="26657" name="Line 364"/>
            <p:cNvSpPr>
              <a:spLocks noChangeShapeType="1"/>
            </p:cNvSpPr>
            <p:nvPr/>
          </p:nvSpPr>
          <p:spPr bwMode="auto">
            <a:xfrm flipV="1">
              <a:off x="2541588" y="4498975"/>
              <a:ext cx="6350" cy="508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26658" name="Line 365"/>
            <p:cNvSpPr>
              <a:spLocks noChangeShapeType="1"/>
            </p:cNvSpPr>
            <p:nvPr/>
          </p:nvSpPr>
          <p:spPr bwMode="auto">
            <a:xfrm flipV="1">
              <a:off x="3228975" y="4498975"/>
              <a:ext cx="6350" cy="508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26659" name="Line 366"/>
            <p:cNvSpPr>
              <a:spLocks noChangeShapeType="1"/>
            </p:cNvSpPr>
            <p:nvPr/>
          </p:nvSpPr>
          <p:spPr bwMode="auto">
            <a:xfrm flipV="1">
              <a:off x="3916363" y="4498975"/>
              <a:ext cx="6350" cy="508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26660" name="Line 367"/>
            <p:cNvSpPr>
              <a:spLocks noChangeShapeType="1"/>
            </p:cNvSpPr>
            <p:nvPr/>
          </p:nvSpPr>
          <p:spPr bwMode="auto">
            <a:xfrm flipV="1">
              <a:off x="4602163" y="4498975"/>
              <a:ext cx="6350" cy="508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26661" name="Line 368"/>
            <p:cNvSpPr>
              <a:spLocks noChangeShapeType="1"/>
            </p:cNvSpPr>
            <p:nvPr/>
          </p:nvSpPr>
          <p:spPr bwMode="auto">
            <a:xfrm flipV="1">
              <a:off x="5289550" y="4498975"/>
              <a:ext cx="6350" cy="508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26662" name="Line 369"/>
            <p:cNvSpPr>
              <a:spLocks noChangeShapeType="1"/>
            </p:cNvSpPr>
            <p:nvPr/>
          </p:nvSpPr>
          <p:spPr bwMode="auto">
            <a:xfrm flipV="1">
              <a:off x="5976938" y="4498975"/>
              <a:ext cx="6350" cy="508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26663" name="Line 370"/>
            <p:cNvSpPr>
              <a:spLocks noChangeShapeType="1"/>
            </p:cNvSpPr>
            <p:nvPr/>
          </p:nvSpPr>
          <p:spPr bwMode="auto">
            <a:xfrm flipV="1">
              <a:off x="6664325" y="4498975"/>
              <a:ext cx="6350" cy="508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26664" name="Line 371"/>
            <p:cNvSpPr>
              <a:spLocks noChangeShapeType="1"/>
            </p:cNvSpPr>
            <p:nvPr/>
          </p:nvSpPr>
          <p:spPr bwMode="auto">
            <a:xfrm flipV="1">
              <a:off x="1854200" y="4498975"/>
              <a:ext cx="6350" cy="508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26665" name="Line 372"/>
            <p:cNvSpPr>
              <a:spLocks noChangeShapeType="1"/>
            </p:cNvSpPr>
            <p:nvPr/>
          </p:nvSpPr>
          <p:spPr bwMode="auto">
            <a:xfrm flipV="1">
              <a:off x="1166813" y="4498975"/>
              <a:ext cx="6350" cy="508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26667" name="Freeform 374"/>
            <p:cNvSpPr>
              <a:spLocks/>
            </p:cNvSpPr>
            <p:nvPr/>
          </p:nvSpPr>
          <p:spPr bwMode="auto">
            <a:xfrm>
              <a:off x="1857375" y="1304925"/>
              <a:ext cx="3987800" cy="3170238"/>
            </a:xfrm>
            <a:custGeom>
              <a:avLst/>
              <a:gdLst>
                <a:gd name="T0" fmla="*/ 0 w 2895"/>
                <a:gd name="T1" fmla="*/ 1569 h 2253"/>
                <a:gd name="T2" fmla="*/ 186 w 2895"/>
                <a:gd name="T3" fmla="*/ 1217 h 2253"/>
                <a:gd name="T4" fmla="*/ 348 w 2895"/>
                <a:gd name="T5" fmla="*/ 905 h 2253"/>
                <a:gd name="T6" fmla="*/ 419 w 2895"/>
                <a:gd name="T7" fmla="*/ 771 h 2253"/>
                <a:gd name="T8" fmla="*/ 497 w 2895"/>
                <a:gd name="T9" fmla="*/ 626 h 2253"/>
                <a:gd name="T10" fmla="*/ 562 w 2895"/>
                <a:gd name="T11" fmla="*/ 517 h 2253"/>
                <a:gd name="T12" fmla="*/ 708 w 2895"/>
                <a:gd name="T13" fmla="*/ 322 h 2253"/>
                <a:gd name="T14" fmla="*/ 987 w 2895"/>
                <a:gd name="T15" fmla="*/ 145 h 2253"/>
                <a:gd name="T16" fmla="*/ 1193 w 2895"/>
                <a:gd name="T17" fmla="*/ 88 h 2253"/>
                <a:gd name="T18" fmla="*/ 1484 w 2895"/>
                <a:gd name="T19" fmla="*/ 46 h 2253"/>
                <a:gd name="T20" fmla="*/ 1892 w 2895"/>
                <a:gd name="T21" fmla="*/ 0 h 225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895"/>
                <a:gd name="T34" fmla="*/ 0 h 2253"/>
                <a:gd name="T35" fmla="*/ 2895 w 2895"/>
                <a:gd name="T36" fmla="*/ 2253 h 2253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895" h="2253">
                  <a:moveTo>
                    <a:pt x="0" y="2253"/>
                  </a:moveTo>
                  <a:cubicBezTo>
                    <a:pt x="47" y="2169"/>
                    <a:pt x="196" y="1907"/>
                    <a:pt x="285" y="1748"/>
                  </a:cubicBezTo>
                  <a:cubicBezTo>
                    <a:pt x="374" y="1589"/>
                    <a:pt x="473" y="1407"/>
                    <a:pt x="532" y="1300"/>
                  </a:cubicBezTo>
                  <a:cubicBezTo>
                    <a:pt x="591" y="1193"/>
                    <a:pt x="604" y="1175"/>
                    <a:pt x="642" y="1108"/>
                  </a:cubicBezTo>
                  <a:cubicBezTo>
                    <a:pt x="680" y="1041"/>
                    <a:pt x="725" y="959"/>
                    <a:pt x="761" y="898"/>
                  </a:cubicBezTo>
                  <a:cubicBezTo>
                    <a:pt x="797" y="837"/>
                    <a:pt x="807" y="815"/>
                    <a:pt x="861" y="742"/>
                  </a:cubicBezTo>
                  <a:cubicBezTo>
                    <a:pt x="915" y="669"/>
                    <a:pt x="975" y="550"/>
                    <a:pt x="1083" y="461"/>
                  </a:cubicBezTo>
                  <a:cubicBezTo>
                    <a:pt x="1191" y="372"/>
                    <a:pt x="1387" y="265"/>
                    <a:pt x="1511" y="209"/>
                  </a:cubicBezTo>
                  <a:cubicBezTo>
                    <a:pt x="1634" y="153"/>
                    <a:pt x="1700" y="149"/>
                    <a:pt x="1827" y="126"/>
                  </a:cubicBezTo>
                  <a:cubicBezTo>
                    <a:pt x="1953" y="102"/>
                    <a:pt x="2094" y="88"/>
                    <a:pt x="2272" y="67"/>
                  </a:cubicBezTo>
                  <a:cubicBezTo>
                    <a:pt x="2449" y="46"/>
                    <a:pt x="2765" y="14"/>
                    <a:pt x="2895" y="0"/>
                  </a:cubicBezTo>
                </a:path>
              </a:pathLst>
            </a:custGeom>
            <a:noFill/>
            <a:ln w="381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lg"/>
            </a:ln>
          </p:spPr>
          <p:txBody>
            <a:bodyPr>
              <a:spAutoFit/>
            </a:bodyPr>
            <a:lstStyle/>
            <a:p>
              <a:endParaRPr lang="en-US" dirty="0"/>
            </a:p>
          </p:txBody>
        </p:sp>
        <p:sp>
          <p:nvSpPr>
            <p:cNvPr id="26668" name="Oval 375"/>
            <p:cNvSpPr>
              <a:spLocks noChangeArrowheads="1"/>
            </p:cNvSpPr>
            <p:nvPr/>
          </p:nvSpPr>
          <p:spPr bwMode="auto">
            <a:xfrm>
              <a:off x="3119438" y="2105025"/>
              <a:ext cx="120650" cy="123825"/>
            </a:xfrm>
            <a:prstGeom prst="ellipse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45720" rIns="45720" anchor="ctr">
              <a:spAutoFit/>
            </a:bodyPr>
            <a:lstStyle/>
            <a:p>
              <a:endParaRPr lang="en-US"/>
            </a:p>
          </p:txBody>
        </p:sp>
        <p:cxnSp>
          <p:nvCxnSpPr>
            <p:cNvPr id="26669" name="AutoShape 379"/>
            <p:cNvCxnSpPr>
              <a:cxnSpLocks noChangeShapeType="1"/>
              <a:stCxn id="26628" idx="1"/>
              <a:endCxn id="26668" idx="6"/>
            </p:cNvCxnSpPr>
            <p:nvPr/>
          </p:nvCxnSpPr>
          <p:spPr bwMode="auto">
            <a:xfrm flipH="1" flipV="1">
              <a:off x="3240088" y="2166938"/>
              <a:ext cx="1560512" cy="78849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stealth" w="lg" len="lg"/>
            </a:ln>
          </p:spPr>
        </p:cxnSp>
        <p:sp>
          <p:nvSpPr>
            <p:cNvPr id="26628" name="Text Box 380"/>
            <p:cNvSpPr txBox="1">
              <a:spLocks noChangeArrowheads="1"/>
            </p:cNvSpPr>
            <p:nvPr/>
          </p:nvSpPr>
          <p:spPr bwMode="auto">
            <a:xfrm>
              <a:off x="4800600" y="1676400"/>
              <a:ext cx="3429000" cy="1138773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n-US" sz="1700" i="1" dirty="0">
                  <a:solidFill>
                    <a:schemeClr val="tx2"/>
                  </a:solidFill>
                  <a:latin typeface="Arial" charset="0"/>
                </a:rPr>
                <a:t>The intersection is called the</a:t>
              </a:r>
              <a:r>
                <a:rPr lang="en-US" sz="1700" i="1" u="sng" dirty="0">
                  <a:solidFill>
                    <a:schemeClr val="tx2"/>
                  </a:solidFill>
                  <a:latin typeface="Arial" charset="0"/>
                </a:rPr>
                <a:t> equilibrium point.</a:t>
              </a:r>
              <a:endParaRPr lang="en-US" sz="1700" i="1" dirty="0">
                <a:solidFill>
                  <a:schemeClr val="tx2"/>
                </a:solidFill>
                <a:latin typeface="Arial" charset="0"/>
              </a:endParaRPr>
            </a:p>
            <a:p>
              <a:pPr eaLnBrk="0" hangingPunct="0"/>
              <a:r>
                <a:rPr lang="en-US" sz="1700" dirty="0">
                  <a:solidFill>
                    <a:schemeClr val="tx2"/>
                  </a:solidFill>
                  <a:latin typeface="Arial" charset="0"/>
                </a:rPr>
                <a:t>Normally this point is at CO = 5 L/min and CVP = 2 mm </a:t>
              </a:r>
              <a:r>
                <a:rPr lang="en-US" sz="1700" dirty="0" smtClean="0">
                  <a:solidFill>
                    <a:schemeClr val="tx2"/>
                  </a:solidFill>
                  <a:latin typeface="Arial" charset="0"/>
                </a:rPr>
                <a:t>Hg.</a:t>
              </a:r>
              <a:endParaRPr lang="en-US" sz="1700" dirty="0">
                <a:solidFill>
                  <a:schemeClr val="tx2"/>
                </a:solidFill>
                <a:latin typeface="Arial" charset="0"/>
              </a:endParaRPr>
            </a:p>
          </p:txBody>
        </p:sp>
      </p:grpSp>
      <p:sp>
        <p:nvSpPr>
          <p:cNvPr id="26629" name="Text Box 383"/>
          <p:cNvSpPr txBox="1">
            <a:spLocks noChangeArrowheads="1"/>
          </p:cNvSpPr>
          <p:nvPr/>
        </p:nvSpPr>
        <p:spPr bwMode="auto">
          <a:xfrm>
            <a:off x="1828800" y="5486400"/>
            <a:ext cx="5334000" cy="1143000"/>
          </a:xfrm>
          <a:prstGeom prst="rect">
            <a:avLst/>
          </a:prstGeom>
          <a:solidFill>
            <a:schemeClr val="bg1"/>
          </a:solidFill>
          <a:ln w="15875">
            <a:solidFill>
              <a:schemeClr val="tx1"/>
            </a:solidFill>
            <a:miter lim="800000"/>
            <a:headEnd/>
            <a:tailEnd type="none" w="lg" len="lg"/>
          </a:ln>
        </p:spPr>
        <p:txBody>
          <a:bodyPr>
            <a:spAutoFit/>
          </a:bodyPr>
          <a:lstStyle/>
          <a:p>
            <a:pPr eaLnBrk="0" hangingPunct="0"/>
            <a:r>
              <a:rPr lang="en-US" sz="1700" b="1" i="1" dirty="0">
                <a:solidFill>
                  <a:schemeClr val="tx2"/>
                </a:solidFill>
                <a:latin typeface="Arial" charset="0"/>
              </a:rPr>
              <a:t>The location of the equilibrium is determined by:</a:t>
            </a:r>
          </a:p>
          <a:p>
            <a:pPr lvl="1" eaLnBrk="0" hangingPunct="0"/>
            <a:r>
              <a:rPr lang="en-US" sz="1700" b="1" i="1" dirty="0">
                <a:solidFill>
                  <a:schemeClr val="tx2"/>
                </a:solidFill>
                <a:latin typeface="Arial" charset="0"/>
              </a:rPr>
              <a:t>sympathetic tone</a:t>
            </a:r>
          </a:p>
          <a:p>
            <a:pPr lvl="1" eaLnBrk="0" hangingPunct="0"/>
            <a:r>
              <a:rPr lang="en-US" sz="1700" b="1" i="1" dirty="0">
                <a:solidFill>
                  <a:schemeClr val="tx2"/>
                </a:solidFill>
                <a:latin typeface="Arial" charset="0"/>
              </a:rPr>
              <a:t>cardiac contractility</a:t>
            </a:r>
          </a:p>
          <a:p>
            <a:pPr lvl="1" eaLnBrk="0" hangingPunct="0"/>
            <a:r>
              <a:rPr lang="en-US" sz="1700" b="1" i="1" dirty="0">
                <a:solidFill>
                  <a:schemeClr val="tx2"/>
                </a:solidFill>
                <a:latin typeface="Arial" charset="0"/>
              </a:rPr>
              <a:t>blood volume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Group 49"/>
          <p:cNvGrpSpPr/>
          <p:nvPr/>
        </p:nvGrpSpPr>
        <p:grpSpPr>
          <a:xfrm>
            <a:off x="279400" y="1828800"/>
            <a:ext cx="7493000" cy="4200525"/>
            <a:chOff x="279400" y="1828800"/>
            <a:chExt cx="7493000" cy="4200525"/>
          </a:xfrm>
        </p:grpSpPr>
        <p:sp>
          <p:nvSpPr>
            <p:cNvPr id="27690" name="Freeform 97"/>
            <p:cNvSpPr>
              <a:spLocks/>
            </p:cNvSpPr>
            <p:nvPr/>
          </p:nvSpPr>
          <p:spPr bwMode="auto">
            <a:xfrm>
              <a:off x="1658938" y="1974850"/>
              <a:ext cx="4595813" cy="3576638"/>
            </a:xfrm>
            <a:custGeom>
              <a:avLst/>
              <a:gdLst>
                <a:gd name="T0" fmla="*/ 0 w 2895"/>
                <a:gd name="T1" fmla="*/ 2253 h 2253"/>
                <a:gd name="T2" fmla="*/ 285 w 2895"/>
                <a:gd name="T3" fmla="*/ 1748 h 2253"/>
                <a:gd name="T4" fmla="*/ 532 w 2895"/>
                <a:gd name="T5" fmla="*/ 1300 h 2253"/>
                <a:gd name="T6" fmla="*/ 642 w 2895"/>
                <a:gd name="T7" fmla="*/ 1108 h 2253"/>
                <a:gd name="T8" fmla="*/ 761 w 2895"/>
                <a:gd name="T9" fmla="*/ 898 h 2253"/>
                <a:gd name="T10" fmla="*/ 861 w 2895"/>
                <a:gd name="T11" fmla="*/ 742 h 2253"/>
                <a:gd name="T12" fmla="*/ 1083 w 2895"/>
                <a:gd name="T13" fmla="*/ 461 h 2253"/>
                <a:gd name="T14" fmla="*/ 1511 w 2895"/>
                <a:gd name="T15" fmla="*/ 209 h 2253"/>
                <a:gd name="T16" fmla="*/ 1827 w 2895"/>
                <a:gd name="T17" fmla="*/ 126 h 2253"/>
                <a:gd name="T18" fmla="*/ 2272 w 2895"/>
                <a:gd name="T19" fmla="*/ 67 h 2253"/>
                <a:gd name="T20" fmla="*/ 2895 w 2895"/>
                <a:gd name="T21" fmla="*/ 0 h 225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895"/>
                <a:gd name="T34" fmla="*/ 0 h 2253"/>
                <a:gd name="T35" fmla="*/ 2895 w 2895"/>
                <a:gd name="T36" fmla="*/ 2253 h 2253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895" h="2253">
                  <a:moveTo>
                    <a:pt x="0" y="2253"/>
                  </a:moveTo>
                  <a:cubicBezTo>
                    <a:pt x="47" y="2169"/>
                    <a:pt x="196" y="1907"/>
                    <a:pt x="285" y="1748"/>
                  </a:cubicBezTo>
                  <a:cubicBezTo>
                    <a:pt x="374" y="1589"/>
                    <a:pt x="473" y="1407"/>
                    <a:pt x="532" y="1300"/>
                  </a:cubicBezTo>
                  <a:cubicBezTo>
                    <a:pt x="591" y="1193"/>
                    <a:pt x="604" y="1175"/>
                    <a:pt x="642" y="1108"/>
                  </a:cubicBezTo>
                  <a:cubicBezTo>
                    <a:pt x="680" y="1041"/>
                    <a:pt x="725" y="959"/>
                    <a:pt x="761" y="898"/>
                  </a:cubicBezTo>
                  <a:cubicBezTo>
                    <a:pt x="797" y="837"/>
                    <a:pt x="807" y="815"/>
                    <a:pt x="861" y="742"/>
                  </a:cubicBezTo>
                  <a:cubicBezTo>
                    <a:pt x="915" y="669"/>
                    <a:pt x="975" y="550"/>
                    <a:pt x="1083" y="461"/>
                  </a:cubicBezTo>
                  <a:cubicBezTo>
                    <a:pt x="1191" y="372"/>
                    <a:pt x="1387" y="265"/>
                    <a:pt x="1511" y="209"/>
                  </a:cubicBezTo>
                  <a:cubicBezTo>
                    <a:pt x="1634" y="153"/>
                    <a:pt x="1700" y="149"/>
                    <a:pt x="1827" y="126"/>
                  </a:cubicBezTo>
                  <a:cubicBezTo>
                    <a:pt x="1953" y="102"/>
                    <a:pt x="2094" y="88"/>
                    <a:pt x="2272" y="67"/>
                  </a:cubicBezTo>
                  <a:cubicBezTo>
                    <a:pt x="2449" y="46"/>
                    <a:pt x="2765" y="14"/>
                    <a:pt x="2895" y="0"/>
                  </a:cubicBezTo>
                </a:path>
              </a:pathLst>
            </a:custGeom>
            <a:noFill/>
            <a:ln w="1587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lg"/>
            </a:ln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27658" name="Line 52"/>
            <p:cNvSpPr>
              <a:spLocks noChangeShapeType="1"/>
            </p:cNvSpPr>
            <p:nvPr/>
          </p:nvSpPr>
          <p:spPr bwMode="auto">
            <a:xfrm rot="16200000" flipH="1">
              <a:off x="3775075" y="2543175"/>
              <a:ext cx="6350" cy="849313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prstDash val="dash"/>
              <a:round/>
              <a:headEnd type="none" w="lg" len="lg"/>
              <a:tailEnd type="stealth" w="lg" len="lg"/>
            </a:ln>
          </p:spPr>
          <p:txBody>
            <a:bodyPr lIns="45720" rIns="45720" anchorCtr="1">
              <a:spAutoFit/>
            </a:bodyPr>
            <a:lstStyle/>
            <a:p>
              <a:endParaRPr lang="en-US"/>
            </a:p>
          </p:txBody>
        </p:sp>
        <p:sp>
          <p:nvSpPr>
            <p:cNvPr id="27660" name="Rectangle 55"/>
            <p:cNvSpPr>
              <a:spLocks noChangeArrowheads="1"/>
            </p:cNvSpPr>
            <p:nvPr/>
          </p:nvSpPr>
          <p:spPr bwMode="auto">
            <a:xfrm rot="16200000">
              <a:off x="-635000" y="3440113"/>
              <a:ext cx="2122488" cy="293688"/>
            </a:xfrm>
            <a:prstGeom prst="rect">
              <a:avLst/>
            </a:prstGeom>
            <a:solidFill>
              <a:schemeClr val="bg1"/>
            </a:solidFill>
            <a:ln w="1587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9144" tIns="9144" rIns="9144" bIns="9144" anchor="ctr">
              <a:spAutoFit/>
            </a:bodyPr>
            <a:lstStyle/>
            <a:p>
              <a:pPr algn="ctr"/>
              <a:r>
                <a:rPr lang="en-US" sz="1700">
                  <a:solidFill>
                    <a:srgbClr val="000000"/>
                  </a:solidFill>
                  <a:latin typeface="Arial" charset="0"/>
                </a:rPr>
                <a:t>Cardiac output, L/min</a:t>
              </a:r>
            </a:p>
          </p:txBody>
        </p:sp>
        <p:sp>
          <p:nvSpPr>
            <p:cNvPr id="27661" name="Line 57"/>
            <p:cNvSpPr>
              <a:spLocks noChangeShapeType="1"/>
            </p:cNvSpPr>
            <p:nvPr/>
          </p:nvSpPr>
          <p:spPr bwMode="auto">
            <a:xfrm>
              <a:off x="1654175" y="1852613"/>
              <a:ext cx="4763" cy="36988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27662" name="Line 59"/>
            <p:cNvSpPr>
              <a:spLocks noChangeShapeType="1"/>
            </p:cNvSpPr>
            <p:nvPr/>
          </p:nvSpPr>
          <p:spPr bwMode="auto">
            <a:xfrm>
              <a:off x="1476375" y="5027613"/>
              <a:ext cx="157163" cy="15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27663" name="Line 60"/>
            <p:cNvSpPr>
              <a:spLocks noChangeShapeType="1"/>
            </p:cNvSpPr>
            <p:nvPr/>
          </p:nvSpPr>
          <p:spPr bwMode="auto">
            <a:xfrm>
              <a:off x="1476375" y="4513263"/>
              <a:ext cx="157163" cy="15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27664" name="Line 61"/>
            <p:cNvSpPr>
              <a:spLocks noChangeShapeType="1"/>
            </p:cNvSpPr>
            <p:nvPr/>
          </p:nvSpPr>
          <p:spPr bwMode="auto">
            <a:xfrm>
              <a:off x="1476375" y="4000500"/>
              <a:ext cx="157163" cy="15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27665" name="Line 62"/>
            <p:cNvSpPr>
              <a:spLocks noChangeShapeType="1"/>
            </p:cNvSpPr>
            <p:nvPr/>
          </p:nvSpPr>
          <p:spPr bwMode="auto">
            <a:xfrm>
              <a:off x="1476375" y="3476625"/>
              <a:ext cx="157163" cy="15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27666" name="Line 63"/>
            <p:cNvSpPr>
              <a:spLocks noChangeShapeType="1"/>
            </p:cNvSpPr>
            <p:nvPr/>
          </p:nvSpPr>
          <p:spPr bwMode="auto">
            <a:xfrm>
              <a:off x="1476375" y="2963863"/>
              <a:ext cx="157163" cy="15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27667" name="Line 64"/>
            <p:cNvSpPr>
              <a:spLocks noChangeShapeType="1"/>
            </p:cNvSpPr>
            <p:nvPr/>
          </p:nvSpPr>
          <p:spPr bwMode="auto">
            <a:xfrm>
              <a:off x="1476375" y="2449513"/>
              <a:ext cx="157163" cy="15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27668" name="Line 65"/>
            <p:cNvSpPr>
              <a:spLocks noChangeShapeType="1"/>
            </p:cNvSpPr>
            <p:nvPr/>
          </p:nvSpPr>
          <p:spPr bwMode="auto">
            <a:xfrm>
              <a:off x="1476375" y="1933575"/>
              <a:ext cx="157163" cy="15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27669" name="Rectangle 67"/>
            <p:cNvSpPr>
              <a:spLocks noChangeArrowheads="1"/>
            </p:cNvSpPr>
            <p:nvPr/>
          </p:nvSpPr>
          <p:spPr bwMode="auto">
            <a:xfrm>
              <a:off x="1143000" y="4383088"/>
              <a:ext cx="279400" cy="314325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45720" rIns="45720" anchor="ctr">
              <a:spAutoFit/>
            </a:bodyPr>
            <a:lstStyle/>
            <a:p>
              <a:pPr algn="ctr"/>
              <a:r>
                <a:rPr lang="en-US" sz="1400">
                  <a:solidFill>
                    <a:srgbClr val="000000"/>
                  </a:solidFill>
                  <a:latin typeface="Arial" charset="0"/>
                </a:rPr>
                <a:t>2</a:t>
              </a:r>
            </a:p>
          </p:txBody>
        </p:sp>
        <p:sp>
          <p:nvSpPr>
            <p:cNvPr id="27670" name="Rectangle 69"/>
            <p:cNvSpPr>
              <a:spLocks noChangeArrowheads="1"/>
            </p:cNvSpPr>
            <p:nvPr/>
          </p:nvSpPr>
          <p:spPr bwMode="auto">
            <a:xfrm>
              <a:off x="1143000" y="3346450"/>
              <a:ext cx="279400" cy="314325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45720" rIns="45720" anchor="ctr">
              <a:spAutoFit/>
            </a:bodyPr>
            <a:lstStyle/>
            <a:p>
              <a:pPr algn="ctr"/>
              <a:r>
                <a:rPr lang="en-US" sz="1400">
                  <a:solidFill>
                    <a:srgbClr val="000000"/>
                  </a:solidFill>
                  <a:latin typeface="Arial" charset="0"/>
                </a:rPr>
                <a:t>4</a:t>
              </a:r>
            </a:p>
          </p:txBody>
        </p:sp>
        <p:sp>
          <p:nvSpPr>
            <p:cNvPr id="27671" name="Rectangle 71"/>
            <p:cNvSpPr>
              <a:spLocks noChangeArrowheads="1"/>
            </p:cNvSpPr>
            <p:nvPr/>
          </p:nvSpPr>
          <p:spPr bwMode="auto">
            <a:xfrm>
              <a:off x="1143000" y="2319338"/>
              <a:ext cx="279400" cy="314325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45720" rIns="45720" anchor="ctr">
              <a:spAutoFit/>
            </a:bodyPr>
            <a:lstStyle/>
            <a:p>
              <a:pPr algn="ctr"/>
              <a:r>
                <a:rPr lang="en-US" sz="1400">
                  <a:solidFill>
                    <a:srgbClr val="000000"/>
                  </a:solidFill>
                  <a:latin typeface="Arial" charset="0"/>
                </a:rPr>
                <a:t>6</a:t>
              </a:r>
            </a:p>
          </p:txBody>
        </p:sp>
        <p:sp>
          <p:nvSpPr>
            <p:cNvPr id="27672" name="Line 74"/>
            <p:cNvSpPr>
              <a:spLocks noChangeShapeType="1"/>
            </p:cNvSpPr>
            <p:nvPr/>
          </p:nvSpPr>
          <p:spPr bwMode="auto">
            <a:xfrm rot="5400000" flipH="1">
              <a:off x="2605087" y="944563"/>
              <a:ext cx="3617913" cy="5597525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7673" name="Line 75"/>
            <p:cNvSpPr>
              <a:spLocks noChangeShapeType="1"/>
            </p:cNvSpPr>
            <p:nvPr/>
          </p:nvSpPr>
          <p:spPr bwMode="auto">
            <a:xfrm rot="5400000" flipH="1">
              <a:off x="1216025" y="1533525"/>
              <a:ext cx="1588" cy="796925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7674" name="Line 76"/>
            <p:cNvSpPr>
              <a:spLocks noChangeShapeType="1"/>
            </p:cNvSpPr>
            <p:nvPr/>
          </p:nvSpPr>
          <p:spPr bwMode="auto">
            <a:xfrm>
              <a:off x="660400" y="5551488"/>
              <a:ext cx="7112000" cy="1588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7675" name="Rectangle 78"/>
            <p:cNvSpPr>
              <a:spLocks noChangeArrowheads="1"/>
            </p:cNvSpPr>
            <p:nvPr/>
          </p:nvSpPr>
          <p:spPr bwMode="auto">
            <a:xfrm>
              <a:off x="649288" y="5705475"/>
              <a:ext cx="369888" cy="314325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45720" rIns="45720" anchor="ctr">
              <a:spAutoFit/>
            </a:bodyPr>
            <a:lstStyle/>
            <a:p>
              <a:pPr algn="ctr"/>
              <a:r>
                <a:rPr lang="en-US" sz="1400">
                  <a:solidFill>
                    <a:srgbClr val="000000"/>
                  </a:solidFill>
                  <a:latin typeface="Arial" charset="0"/>
                </a:rPr>
                <a:t>-1</a:t>
              </a:r>
            </a:p>
          </p:txBody>
        </p:sp>
        <p:sp>
          <p:nvSpPr>
            <p:cNvPr id="27676" name="Rectangle 80"/>
            <p:cNvSpPr>
              <a:spLocks noChangeArrowheads="1"/>
            </p:cNvSpPr>
            <p:nvPr/>
          </p:nvSpPr>
          <p:spPr bwMode="auto">
            <a:xfrm>
              <a:off x="3049588" y="5705475"/>
              <a:ext cx="334963" cy="314325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45720" rIns="45720" anchor="ctr">
              <a:spAutoFit/>
            </a:bodyPr>
            <a:lstStyle/>
            <a:p>
              <a:pPr algn="ctr"/>
              <a:r>
                <a:rPr lang="en-US" sz="1400">
                  <a:solidFill>
                    <a:srgbClr val="000000"/>
                  </a:solidFill>
                  <a:latin typeface="Arial" charset="0"/>
                </a:rPr>
                <a:t>2</a:t>
              </a:r>
            </a:p>
          </p:txBody>
        </p:sp>
        <p:sp>
          <p:nvSpPr>
            <p:cNvPr id="27677" name="Rectangle 82"/>
            <p:cNvSpPr>
              <a:spLocks noChangeArrowheads="1"/>
            </p:cNvSpPr>
            <p:nvPr/>
          </p:nvSpPr>
          <p:spPr bwMode="auto">
            <a:xfrm>
              <a:off x="4665663" y="5715000"/>
              <a:ext cx="334963" cy="314325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45720" rIns="45720" anchor="ctr">
              <a:spAutoFit/>
            </a:bodyPr>
            <a:lstStyle/>
            <a:p>
              <a:pPr algn="ctr"/>
              <a:r>
                <a:rPr lang="en-US" sz="1400">
                  <a:solidFill>
                    <a:srgbClr val="000000"/>
                  </a:solidFill>
                  <a:latin typeface="Arial" charset="0"/>
                </a:rPr>
                <a:t>4</a:t>
              </a:r>
            </a:p>
          </p:txBody>
        </p:sp>
        <p:sp>
          <p:nvSpPr>
            <p:cNvPr id="27678" name="Rectangle 84"/>
            <p:cNvSpPr>
              <a:spLocks noChangeArrowheads="1"/>
            </p:cNvSpPr>
            <p:nvPr/>
          </p:nvSpPr>
          <p:spPr bwMode="auto">
            <a:xfrm>
              <a:off x="6218238" y="5705475"/>
              <a:ext cx="334963" cy="314325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45720" rIns="45720" anchor="ctr">
              <a:spAutoFit/>
            </a:bodyPr>
            <a:lstStyle/>
            <a:p>
              <a:pPr algn="ctr"/>
              <a:r>
                <a:rPr lang="en-US" sz="1400">
                  <a:solidFill>
                    <a:srgbClr val="000000"/>
                  </a:solidFill>
                  <a:latin typeface="Arial" charset="0"/>
                </a:rPr>
                <a:t>6</a:t>
              </a:r>
            </a:p>
          </p:txBody>
        </p:sp>
        <p:sp>
          <p:nvSpPr>
            <p:cNvPr id="27679" name="Rectangle 86"/>
            <p:cNvSpPr>
              <a:spLocks noChangeArrowheads="1"/>
            </p:cNvSpPr>
            <p:nvPr/>
          </p:nvSpPr>
          <p:spPr bwMode="auto">
            <a:xfrm>
              <a:off x="1465263" y="5705475"/>
              <a:ext cx="334963" cy="314325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45720" rIns="45720" anchor="ctr">
              <a:spAutoFit/>
            </a:bodyPr>
            <a:lstStyle/>
            <a:p>
              <a:pPr algn="ctr"/>
              <a:r>
                <a:rPr lang="en-US" sz="1400">
                  <a:solidFill>
                    <a:srgbClr val="000000"/>
                  </a:solidFill>
                  <a:latin typeface="Arial" charset="0"/>
                </a:rPr>
                <a:t>0</a:t>
              </a:r>
            </a:p>
          </p:txBody>
        </p:sp>
        <p:sp>
          <p:nvSpPr>
            <p:cNvPr id="27680" name="Line 87"/>
            <p:cNvSpPr>
              <a:spLocks noChangeShapeType="1"/>
            </p:cNvSpPr>
            <p:nvPr/>
          </p:nvSpPr>
          <p:spPr bwMode="auto">
            <a:xfrm flipV="1">
              <a:off x="2446338" y="5578475"/>
              <a:ext cx="1588" cy="5556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27681" name="Line 88"/>
            <p:cNvSpPr>
              <a:spLocks noChangeShapeType="1"/>
            </p:cNvSpPr>
            <p:nvPr/>
          </p:nvSpPr>
          <p:spPr bwMode="auto">
            <a:xfrm flipV="1">
              <a:off x="3238500" y="5578475"/>
              <a:ext cx="1588" cy="5556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27682" name="Line 89"/>
            <p:cNvSpPr>
              <a:spLocks noChangeShapeType="1"/>
            </p:cNvSpPr>
            <p:nvPr/>
          </p:nvSpPr>
          <p:spPr bwMode="auto">
            <a:xfrm flipV="1">
              <a:off x="4030663" y="5578475"/>
              <a:ext cx="1588" cy="5556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27683" name="Line 90"/>
            <p:cNvSpPr>
              <a:spLocks noChangeShapeType="1"/>
            </p:cNvSpPr>
            <p:nvPr/>
          </p:nvSpPr>
          <p:spPr bwMode="auto">
            <a:xfrm flipV="1">
              <a:off x="4822825" y="5578475"/>
              <a:ext cx="1588" cy="5556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27684" name="Line 91"/>
            <p:cNvSpPr>
              <a:spLocks noChangeShapeType="1"/>
            </p:cNvSpPr>
            <p:nvPr/>
          </p:nvSpPr>
          <p:spPr bwMode="auto">
            <a:xfrm flipV="1">
              <a:off x="5614988" y="5578475"/>
              <a:ext cx="1588" cy="5556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27685" name="Line 92"/>
            <p:cNvSpPr>
              <a:spLocks noChangeShapeType="1"/>
            </p:cNvSpPr>
            <p:nvPr/>
          </p:nvSpPr>
          <p:spPr bwMode="auto">
            <a:xfrm flipV="1">
              <a:off x="6408738" y="5578475"/>
              <a:ext cx="1588" cy="5556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27686" name="Line 93"/>
            <p:cNvSpPr>
              <a:spLocks noChangeShapeType="1"/>
            </p:cNvSpPr>
            <p:nvPr/>
          </p:nvSpPr>
          <p:spPr bwMode="auto">
            <a:xfrm flipV="1">
              <a:off x="7200900" y="5578475"/>
              <a:ext cx="1588" cy="5556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27687" name="Line 94"/>
            <p:cNvSpPr>
              <a:spLocks noChangeShapeType="1"/>
            </p:cNvSpPr>
            <p:nvPr/>
          </p:nvSpPr>
          <p:spPr bwMode="auto">
            <a:xfrm flipV="1">
              <a:off x="1652588" y="5578475"/>
              <a:ext cx="1588" cy="5556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27688" name="Line 95"/>
            <p:cNvSpPr>
              <a:spLocks noChangeShapeType="1"/>
            </p:cNvSpPr>
            <p:nvPr/>
          </p:nvSpPr>
          <p:spPr bwMode="auto">
            <a:xfrm flipV="1">
              <a:off x="860425" y="5578475"/>
              <a:ext cx="1588" cy="5556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27691" name="Oval 98"/>
            <p:cNvSpPr>
              <a:spLocks noChangeArrowheads="1"/>
            </p:cNvSpPr>
            <p:nvPr/>
          </p:nvSpPr>
          <p:spPr bwMode="auto">
            <a:xfrm>
              <a:off x="3111500" y="2878138"/>
              <a:ext cx="141288" cy="139700"/>
            </a:xfrm>
            <a:prstGeom prst="ellipse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27692" name="Line 100"/>
            <p:cNvSpPr>
              <a:spLocks noChangeShapeType="1"/>
            </p:cNvSpPr>
            <p:nvPr/>
          </p:nvSpPr>
          <p:spPr bwMode="auto">
            <a:xfrm rot="10800000">
              <a:off x="4191000" y="2286000"/>
              <a:ext cx="0" cy="60960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prstDash val="dash"/>
              <a:round/>
              <a:headEnd type="none" w="lg" len="lg"/>
              <a:tailEnd type="stealth" w="lg" len="lg"/>
            </a:ln>
          </p:spPr>
          <p:txBody>
            <a:bodyPr lIns="45720" rIns="45720" anchorCtr="1">
              <a:spAutoFit/>
            </a:bodyPr>
            <a:lstStyle/>
            <a:p>
              <a:endParaRPr lang="en-US"/>
            </a:p>
          </p:txBody>
        </p:sp>
        <p:sp>
          <p:nvSpPr>
            <p:cNvPr id="27693" name="Line 101"/>
            <p:cNvSpPr>
              <a:spLocks noChangeShapeType="1"/>
            </p:cNvSpPr>
            <p:nvPr/>
          </p:nvSpPr>
          <p:spPr bwMode="auto">
            <a:xfrm rot="5400000">
              <a:off x="3698875" y="1824038"/>
              <a:ext cx="6350" cy="849313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prstDash val="dash"/>
              <a:round/>
              <a:headEnd type="none" w="lg" len="lg"/>
              <a:tailEnd type="stealth" w="lg" len="lg"/>
            </a:ln>
          </p:spPr>
          <p:txBody>
            <a:bodyPr lIns="45720" rIns="45720" anchorCtr="1">
              <a:spAutoFit/>
            </a:bodyPr>
            <a:lstStyle/>
            <a:p>
              <a:endParaRPr lang="en-US"/>
            </a:p>
          </p:txBody>
        </p:sp>
        <p:sp>
          <p:nvSpPr>
            <p:cNvPr id="27694" name="Line 102"/>
            <p:cNvSpPr>
              <a:spLocks noChangeShapeType="1"/>
            </p:cNvSpPr>
            <p:nvPr/>
          </p:nvSpPr>
          <p:spPr bwMode="auto">
            <a:xfrm rot="10800000" flipV="1">
              <a:off x="3200400" y="2209800"/>
              <a:ext cx="0" cy="60960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prstDash val="dash"/>
              <a:round/>
              <a:headEnd type="none" w="lg" len="lg"/>
              <a:tailEnd type="stealth" w="lg" len="lg"/>
            </a:ln>
          </p:spPr>
          <p:txBody>
            <a:bodyPr lIns="45720" rIns="45720" anchorCtr="1">
              <a:spAutoFit/>
            </a:bodyPr>
            <a:lstStyle/>
            <a:p>
              <a:endParaRPr lang="en-US"/>
            </a:p>
          </p:txBody>
        </p:sp>
        <p:sp>
          <p:nvSpPr>
            <p:cNvPr id="27695" name="Text Box 103"/>
            <p:cNvSpPr txBox="1">
              <a:spLocks noChangeArrowheads="1"/>
            </p:cNvSpPr>
            <p:nvPr/>
          </p:nvSpPr>
          <p:spPr bwMode="auto">
            <a:xfrm>
              <a:off x="4191000" y="2789238"/>
              <a:ext cx="338138" cy="366713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n-US" sz="1700" b="1">
                  <a:solidFill>
                    <a:schemeClr val="tx2"/>
                  </a:solidFill>
                  <a:latin typeface="Arial" charset="0"/>
                </a:rPr>
                <a:t>A</a:t>
              </a:r>
            </a:p>
          </p:txBody>
        </p:sp>
        <p:sp>
          <p:nvSpPr>
            <p:cNvPr id="27696" name="Text Box 104"/>
            <p:cNvSpPr txBox="1">
              <a:spLocks noChangeArrowheads="1"/>
            </p:cNvSpPr>
            <p:nvPr/>
          </p:nvSpPr>
          <p:spPr bwMode="auto">
            <a:xfrm>
              <a:off x="2695575" y="2789238"/>
              <a:ext cx="338138" cy="366713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n-US" sz="1700" b="1">
                  <a:solidFill>
                    <a:schemeClr val="tx2"/>
                  </a:solidFill>
                  <a:latin typeface="Arial" charset="0"/>
                </a:rPr>
                <a:t>D</a:t>
              </a:r>
            </a:p>
          </p:txBody>
        </p:sp>
        <p:sp>
          <p:nvSpPr>
            <p:cNvPr id="27697" name="Text Box 105"/>
            <p:cNvSpPr txBox="1">
              <a:spLocks noChangeArrowheads="1"/>
            </p:cNvSpPr>
            <p:nvPr/>
          </p:nvSpPr>
          <p:spPr bwMode="auto">
            <a:xfrm>
              <a:off x="2971800" y="1828800"/>
              <a:ext cx="338138" cy="366713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n-US" sz="1700" b="1">
                  <a:solidFill>
                    <a:schemeClr val="tx2"/>
                  </a:solidFill>
                  <a:latin typeface="Arial" charset="0"/>
                </a:rPr>
                <a:t>C</a:t>
              </a:r>
            </a:p>
          </p:txBody>
        </p:sp>
        <p:sp>
          <p:nvSpPr>
            <p:cNvPr id="27698" name="Text Box 106"/>
            <p:cNvSpPr txBox="1">
              <a:spLocks noChangeArrowheads="1"/>
            </p:cNvSpPr>
            <p:nvPr/>
          </p:nvSpPr>
          <p:spPr bwMode="auto">
            <a:xfrm>
              <a:off x="4191000" y="1828800"/>
              <a:ext cx="338138" cy="366713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n-US" sz="1700" b="1">
                  <a:solidFill>
                    <a:schemeClr val="tx2"/>
                  </a:solidFill>
                  <a:latin typeface="Arial" charset="0"/>
                </a:rPr>
                <a:t>B</a:t>
              </a:r>
            </a:p>
          </p:txBody>
        </p:sp>
      </p:grpSp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0" y="76200"/>
            <a:ext cx="6019800" cy="657225"/>
          </a:xfrm>
        </p:spPr>
        <p:txBody>
          <a:bodyPr anchorCtr="0"/>
          <a:lstStyle/>
          <a:p>
            <a:pPr algn="l" eaLnBrk="1" hangingPunct="1"/>
            <a:r>
              <a:rPr lang="en-US" smtClean="0"/>
              <a:t>The next five slides show examples of how changes in cardiac or vascular function affect the equilibrium point.</a:t>
            </a:r>
          </a:p>
        </p:txBody>
      </p:sp>
      <p:grpSp>
        <p:nvGrpSpPr>
          <p:cNvPr id="27652" name="Group 115"/>
          <p:cNvGrpSpPr>
            <a:grpSpLocks/>
          </p:cNvGrpSpPr>
          <p:nvPr/>
        </p:nvGrpSpPr>
        <p:grpSpPr bwMode="auto">
          <a:xfrm>
            <a:off x="5486400" y="1143000"/>
            <a:ext cx="3505200" cy="3246438"/>
            <a:chOff x="3456" y="720"/>
            <a:chExt cx="2208" cy="2045"/>
          </a:xfrm>
        </p:grpSpPr>
        <p:sp>
          <p:nvSpPr>
            <p:cNvPr id="27654" name="Text Box 108"/>
            <p:cNvSpPr txBox="1">
              <a:spLocks noChangeArrowheads="1"/>
            </p:cNvSpPr>
            <p:nvPr/>
          </p:nvSpPr>
          <p:spPr bwMode="auto">
            <a:xfrm>
              <a:off x="3456" y="2208"/>
              <a:ext cx="2208" cy="557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 lIns="45720" rIns="45720">
              <a:spAutoFit/>
            </a:bodyPr>
            <a:lstStyle/>
            <a:p>
              <a:pPr eaLnBrk="0" hangingPunct="0"/>
              <a:r>
                <a:rPr lang="en-US" sz="1700" b="1">
                  <a:solidFill>
                    <a:schemeClr val="tx2"/>
                  </a:solidFill>
                  <a:latin typeface="Arial" charset="0"/>
                  <a:sym typeface="Symbol" pitchFamily="18" charset="2"/>
                </a:rPr>
                <a:t>D:</a:t>
              </a:r>
              <a:r>
                <a:rPr lang="en-US" sz="1700">
                  <a:solidFill>
                    <a:schemeClr val="tx2"/>
                  </a:solidFill>
                  <a:latin typeface="Arial" charset="0"/>
                  <a:sym typeface="Symbol" pitchFamily="18" charset="2"/>
                </a:rPr>
                <a:t> </a:t>
              </a:r>
              <a:r>
                <a:rPr lang="en-US" sz="1700" b="1">
                  <a:solidFill>
                    <a:schemeClr val="tx2"/>
                  </a:solidFill>
                  <a:latin typeface="Arial" charset="0"/>
                  <a:sym typeface="Symbol" pitchFamily="18" charset="2"/>
                </a:rPr>
                <a:t></a:t>
              </a:r>
              <a:r>
                <a:rPr lang="en-US" sz="1700">
                  <a:solidFill>
                    <a:schemeClr val="tx2"/>
                  </a:solidFill>
                  <a:latin typeface="Arial" charset="0"/>
                  <a:sym typeface="Symbol" pitchFamily="18" charset="2"/>
                </a:rPr>
                <a:t> CVP  </a:t>
              </a:r>
              <a:r>
                <a:rPr lang="en-US" sz="1700" b="1">
                  <a:solidFill>
                    <a:schemeClr val="tx2"/>
                  </a:solidFill>
                  <a:latin typeface="Arial" charset="0"/>
                  <a:sym typeface="Symbol" pitchFamily="18" charset="2"/>
                </a:rPr>
                <a:t> </a:t>
              </a:r>
              <a:r>
                <a:rPr lang="en-US" sz="1700">
                  <a:solidFill>
                    <a:schemeClr val="tx2"/>
                  </a:solidFill>
                  <a:latin typeface="Arial" charset="0"/>
                  <a:sym typeface="Symbol" pitchFamily="18" charset="2"/>
                </a:rPr>
                <a:t> CO; </a:t>
              </a:r>
              <a:r>
                <a:rPr lang="en-US" sz="1700" b="1">
                  <a:solidFill>
                    <a:schemeClr val="tx2"/>
                  </a:solidFill>
                  <a:latin typeface="Arial" charset="0"/>
                  <a:sym typeface="Symbol" pitchFamily="18" charset="2"/>
                </a:rPr>
                <a:t>equilibrium is restored.</a:t>
              </a:r>
            </a:p>
            <a:p>
              <a:pPr eaLnBrk="0" hangingPunct="0"/>
              <a:r>
                <a:rPr lang="en-US" sz="1700">
                  <a:solidFill>
                    <a:schemeClr val="tx2"/>
                  </a:solidFill>
                  <a:latin typeface="Arial" charset="0"/>
                  <a:sym typeface="Symbol" pitchFamily="18" charset="2"/>
                </a:rPr>
                <a:t>Changes occur within a few beats.</a:t>
              </a:r>
            </a:p>
          </p:txBody>
        </p:sp>
        <p:sp>
          <p:nvSpPr>
            <p:cNvPr id="27655" name="Text Box 111"/>
            <p:cNvSpPr txBox="1">
              <a:spLocks noChangeArrowheads="1"/>
            </p:cNvSpPr>
            <p:nvPr/>
          </p:nvSpPr>
          <p:spPr bwMode="auto">
            <a:xfrm>
              <a:off x="3456" y="720"/>
              <a:ext cx="1152" cy="23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 lIns="45720" rIns="45720">
              <a:spAutoFit/>
            </a:bodyPr>
            <a:lstStyle/>
            <a:p>
              <a:pPr eaLnBrk="0" hangingPunct="0"/>
              <a:r>
                <a:rPr lang="en-US" sz="1700" b="1">
                  <a:solidFill>
                    <a:schemeClr val="tx2"/>
                  </a:solidFill>
                  <a:latin typeface="Arial" charset="0"/>
                </a:rPr>
                <a:t>A:</a:t>
              </a:r>
              <a:r>
                <a:rPr lang="en-US" sz="1700">
                  <a:solidFill>
                    <a:schemeClr val="tx2"/>
                  </a:solidFill>
                  <a:latin typeface="Arial" charset="0"/>
                </a:rPr>
                <a:t> CVP increases</a:t>
              </a:r>
              <a:endParaRPr lang="en-US"/>
            </a:p>
          </p:txBody>
        </p:sp>
        <p:sp>
          <p:nvSpPr>
            <p:cNvPr id="27657" name="Text Box 113"/>
            <p:cNvSpPr txBox="1">
              <a:spLocks noChangeArrowheads="1"/>
            </p:cNvSpPr>
            <p:nvPr/>
          </p:nvSpPr>
          <p:spPr bwMode="auto">
            <a:xfrm>
              <a:off x="3456" y="1549"/>
              <a:ext cx="1709" cy="557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 lIns="45720" rIns="45720">
              <a:spAutoFit/>
            </a:bodyPr>
            <a:lstStyle/>
            <a:p>
              <a:r>
                <a:rPr lang="en-US" sz="1700" b="1">
                  <a:solidFill>
                    <a:schemeClr val="tx2"/>
                  </a:solidFill>
                  <a:latin typeface="Arial" charset="0"/>
                  <a:sym typeface="Symbol" pitchFamily="18" charset="2"/>
                </a:rPr>
                <a:t>C:</a:t>
              </a:r>
              <a:r>
                <a:rPr lang="en-US" sz="1700">
                  <a:solidFill>
                    <a:schemeClr val="tx2"/>
                  </a:solidFill>
                  <a:latin typeface="Arial" charset="0"/>
                  <a:sym typeface="Symbol" pitchFamily="18" charset="2"/>
                </a:rPr>
                <a:t> </a:t>
              </a:r>
              <a:r>
                <a:rPr lang="en-US" sz="1700" b="1">
                  <a:solidFill>
                    <a:schemeClr val="tx2"/>
                  </a:solidFill>
                  <a:latin typeface="Arial" charset="0"/>
                  <a:sym typeface="Symbol" pitchFamily="18" charset="2"/>
                </a:rPr>
                <a:t></a:t>
              </a:r>
              <a:r>
                <a:rPr lang="en-US" sz="1700">
                  <a:solidFill>
                    <a:schemeClr val="tx2"/>
                  </a:solidFill>
                  <a:latin typeface="Arial" charset="0"/>
                  <a:sym typeface="Symbol" pitchFamily="18" charset="2"/>
                </a:rPr>
                <a:t> CO </a:t>
              </a:r>
              <a:r>
                <a:rPr lang="en-US" sz="1700" b="1">
                  <a:solidFill>
                    <a:schemeClr val="tx2"/>
                  </a:solidFill>
                  <a:latin typeface="Arial" charset="0"/>
                  <a:sym typeface="Symbol" pitchFamily="18" charset="2"/>
                </a:rPr>
                <a:t> </a:t>
              </a:r>
              <a:r>
                <a:rPr lang="en-US" sz="1700">
                  <a:solidFill>
                    <a:schemeClr val="tx2"/>
                  </a:solidFill>
                  <a:latin typeface="Arial" charset="0"/>
                  <a:sym typeface="Symbol" pitchFamily="18" charset="2"/>
                </a:rPr>
                <a:t> CVP (blood transferred from venous to arterial system)</a:t>
              </a:r>
            </a:p>
          </p:txBody>
        </p:sp>
        <p:sp>
          <p:nvSpPr>
            <p:cNvPr id="27656" name="Text Box 112"/>
            <p:cNvSpPr txBox="1">
              <a:spLocks noChangeArrowheads="1"/>
            </p:cNvSpPr>
            <p:nvPr/>
          </p:nvSpPr>
          <p:spPr bwMode="auto">
            <a:xfrm>
              <a:off x="3456" y="1053"/>
              <a:ext cx="2045" cy="394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 lIns="45720" rIns="45720">
              <a:spAutoFit/>
            </a:bodyPr>
            <a:lstStyle/>
            <a:p>
              <a:pPr eaLnBrk="0" hangingPunct="0"/>
              <a:r>
                <a:rPr lang="en-US" sz="1700" b="1">
                  <a:solidFill>
                    <a:schemeClr val="tx2"/>
                  </a:solidFill>
                  <a:latin typeface="Arial" charset="0"/>
                </a:rPr>
                <a:t>B: </a:t>
              </a:r>
              <a:r>
                <a:rPr lang="en-US" sz="1700">
                  <a:solidFill>
                    <a:schemeClr val="tx2"/>
                  </a:solidFill>
                  <a:latin typeface="Arial" charset="0"/>
                </a:rPr>
                <a:t>on the cardiac function curve, </a:t>
              </a:r>
              <a:r>
                <a:rPr lang="en-US" sz="1700" b="1">
                  <a:solidFill>
                    <a:schemeClr val="tx2"/>
                  </a:solidFill>
                  <a:latin typeface="Arial" charset="0"/>
                  <a:sym typeface="Symbol" pitchFamily="18" charset="2"/>
                </a:rPr>
                <a:t></a:t>
              </a:r>
              <a:r>
                <a:rPr lang="en-US" sz="1700">
                  <a:solidFill>
                    <a:schemeClr val="tx2"/>
                  </a:solidFill>
                  <a:latin typeface="Arial" charset="0"/>
                  <a:sym typeface="Symbol" pitchFamily="18" charset="2"/>
                </a:rPr>
                <a:t> </a:t>
              </a:r>
              <a:r>
                <a:rPr lang="en-US" sz="1700">
                  <a:solidFill>
                    <a:schemeClr val="tx2"/>
                  </a:solidFill>
                  <a:latin typeface="Arial" charset="0"/>
                </a:rPr>
                <a:t>CVP</a:t>
              </a:r>
              <a:r>
                <a:rPr lang="en-US" sz="1700">
                  <a:solidFill>
                    <a:schemeClr val="tx2"/>
                  </a:solidFill>
                  <a:latin typeface="Arial" charset="0"/>
                  <a:sym typeface="Symbol" pitchFamily="18" charset="2"/>
                </a:rPr>
                <a:t> </a:t>
              </a:r>
              <a:r>
                <a:rPr lang="en-US" sz="1700" b="1">
                  <a:solidFill>
                    <a:schemeClr val="tx2"/>
                  </a:solidFill>
                  <a:latin typeface="Arial" charset="0"/>
                  <a:sym typeface="Symbol" pitchFamily="18" charset="2"/>
                </a:rPr>
                <a:t> </a:t>
              </a:r>
              <a:r>
                <a:rPr lang="en-US" sz="1700">
                  <a:solidFill>
                    <a:schemeClr val="tx2"/>
                  </a:solidFill>
                  <a:latin typeface="Arial" charset="0"/>
                </a:rPr>
                <a:t> CO</a:t>
              </a:r>
              <a:endParaRPr lang="en-US"/>
            </a:p>
          </p:txBody>
        </p:sp>
      </p:grpSp>
      <p:sp>
        <p:nvSpPr>
          <p:cNvPr id="27659" name="Text Box 54"/>
          <p:cNvSpPr txBox="1">
            <a:spLocks noChangeAspect="1" noChangeArrowheads="1"/>
          </p:cNvSpPr>
          <p:nvPr/>
        </p:nvSpPr>
        <p:spPr bwMode="auto">
          <a:xfrm flipH="1">
            <a:off x="2590800" y="6172200"/>
            <a:ext cx="3278188" cy="293688"/>
          </a:xfrm>
          <a:prstGeom prst="rect">
            <a:avLst/>
          </a:prstGeom>
          <a:solidFill>
            <a:schemeClr val="bg1"/>
          </a:solidFill>
          <a:ln w="15875" algn="ctr">
            <a:solidFill>
              <a:schemeClr val="tx1"/>
            </a:solidFill>
            <a:miter lim="800000"/>
            <a:headEnd/>
            <a:tailEnd type="none" w="lg" len="lg"/>
          </a:ln>
        </p:spPr>
        <p:txBody>
          <a:bodyPr lIns="9144" tIns="9144" rIns="9144" bIns="9144" anchor="ctr">
            <a:spAutoFit/>
          </a:bodyPr>
          <a:lstStyle/>
          <a:p>
            <a:pPr algn="ctr"/>
            <a:r>
              <a:rPr lang="en-US" sz="1700">
                <a:solidFill>
                  <a:srgbClr val="000000"/>
                </a:solidFill>
                <a:latin typeface="Arial" charset="0"/>
              </a:rPr>
              <a:t>Central venous pressure, mm Hg</a:t>
            </a:r>
          </a:p>
        </p:txBody>
      </p:sp>
      <p:sp>
        <p:nvSpPr>
          <p:cNvPr id="27653" name="Text Box 116"/>
          <p:cNvSpPr txBox="1">
            <a:spLocks noChangeArrowheads="1"/>
          </p:cNvSpPr>
          <p:nvPr/>
        </p:nvSpPr>
        <p:spPr bwMode="auto">
          <a:xfrm>
            <a:off x="228600" y="838200"/>
            <a:ext cx="4800600" cy="657225"/>
          </a:xfrm>
          <a:prstGeom prst="rect">
            <a:avLst/>
          </a:prstGeom>
          <a:solidFill>
            <a:schemeClr val="bg1"/>
          </a:solidFill>
          <a:ln w="15875">
            <a:solidFill>
              <a:schemeClr val="tx1"/>
            </a:solidFill>
            <a:miter lim="800000"/>
            <a:headEnd/>
            <a:tailEnd type="none" w="lg" len="lg"/>
          </a:ln>
        </p:spPr>
        <p:txBody>
          <a:bodyPr lIns="45720" rIns="45720">
            <a:spAutoFit/>
          </a:bodyPr>
          <a:lstStyle/>
          <a:p>
            <a:r>
              <a:rPr lang="en-US" sz="1800" b="1" dirty="0">
                <a:solidFill>
                  <a:schemeClr val="tx2"/>
                </a:solidFill>
                <a:latin typeface="Arial" charset="0"/>
              </a:rPr>
              <a:t> Equilibrium is restored if CVP increases </a:t>
            </a:r>
            <a:r>
              <a:rPr lang="en-US" sz="1800" b="1" i="1" dirty="0">
                <a:solidFill>
                  <a:schemeClr val="tx2"/>
                </a:solidFill>
                <a:latin typeface="Arial" charset="0"/>
              </a:rPr>
              <a:t>with no change in CO or sympathetic tone</a:t>
            </a:r>
            <a:r>
              <a:rPr lang="en-US" sz="1800" b="1" dirty="0">
                <a:solidFill>
                  <a:schemeClr val="tx2"/>
                </a:solidFill>
                <a:latin typeface="Arial" charset="0"/>
              </a:rPr>
              <a:t>.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1600200" y="104775"/>
            <a:ext cx="5943600" cy="657225"/>
          </a:xfrm>
        </p:spPr>
        <p:txBody>
          <a:bodyPr anchorCtr="0"/>
          <a:lstStyle/>
          <a:p>
            <a:pPr algn="l" eaLnBrk="1" hangingPunct="1"/>
            <a:r>
              <a:rPr lang="en-US" smtClean="0"/>
              <a:t>An increase in cardiac contractility shifts the cardiac function curve upwards and moves the equilibrium point.</a:t>
            </a:r>
          </a:p>
        </p:txBody>
      </p:sp>
      <p:sp>
        <p:nvSpPr>
          <p:cNvPr id="28675" name="Text Box 57"/>
          <p:cNvSpPr txBox="1">
            <a:spLocks noChangeArrowheads="1"/>
          </p:cNvSpPr>
          <p:nvPr/>
        </p:nvSpPr>
        <p:spPr bwMode="auto">
          <a:xfrm>
            <a:off x="4572000" y="914400"/>
            <a:ext cx="4419600" cy="3530600"/>
          </a:xfrm>
          <a:prstGeom prst="rect">
            <a:avLst/>
          </a:prstGeom>
          <a:solidFill>
            <a:schemeClr val="bg1"/>
          </a:solidFill>
          <a:ln w="15875">
            <a:solidFill>
              <a:schemeClr val="tx1"/>
            </a:solidFill>
            <a:miter lim="800000"/>
            <a:headEnd/>
            <a:tailEnd type="none" w="lg" len="lg"/>
          </a:ln>
        </p:spPr>
        <p:txBody>
          <a:bodyPr>
            <a:spAutoFit/>
          </a:bodyPr>
          <a:lstStyle/>
          <a:p>
            <a:pPr eaLnBrk="0" hangingPunct="0">
              <a:lnSpc>
                <a:spcPct val="120000"/>
              </a:lnSpc>
            </a:pPr>
            <a:r>
              <a:rPr lang="en-US" sz="1700" i="1">
                <a:solidFill>
                  <a:schemeClr val="tx2"/>
                </a:solidFill>
                <a:latin typeface="Arial" charset="0"/>
              </a:rPr>
              <a:t>In this hypothetical example assume that sympathetic stimulation only affects the heart, not the blood vessels, so there is no change in the vascular function curve.</a:t>
            </a:r>
          </a:p>
          <a:p>
            <a:pPr eaLnBrk="0" hangingPunct="0">
              <a:lnSpc>
                <a:spcPct val="120000"/>
              </a:lnSpc>
            </a:pPr>
            <a:endParaRPr lang="en-US" sz="1700" i="1">
              <a:solidFill>
                <a:schemeClr val="tx2"/>
              </a:solidFill>
              <a:latin typeface="Arial" charset="0"/>
            </a:endParaRPr>
          </a:p>
          <a:p>
            <a:pPr eaLnBrk="0" hangingPunct="0">
              <a:lnSpc>
                <a:spcPct val="120000"/>
              </a:lnSpc>
            </a:pPr>
            <a:r>
              <a:rPr lang="en-US" sz="1700" b="1">
                <a:solidFill>
                  <a:schemeClr val="tx2"/>
                </a:solidFill>
                <a:latin typeface="Arial" charset="0"/>
              </a:rPr>
              <a:t>A:</a:t>
            </a:r>
            <a:r>
              <a:rPr lang="en-US" sz="1700">
                <a:solidFill>
                  <a:schemeClr val="tx2"/>
                </a:solidFill>
                <a:latin typeface="Arial" charset="0"/>
              </a:rPr>
              <a:t> sympathetic stimulation increases the contractility ( </a:t>
            </a:r>
            <a:r>
              <a:rPr lang="en-US" sz="1700" b="1">
                <a:solidFill>
                  <a:schemeClr val="tx2"/>
                </a:solidFill>
                <a:latin typeface="Arial" charset="0"/>
              </a:rPr>
              <a:t>- - - -</a:t>
            </a:r>
            <a:r>
              <a:rPr lang="en-US" sz="1700">
                <a:solidFill>
                  <a:schemeClr val="tx2"/>
                </a:solidFill>
                <a:latin typeface="Arial" charset="0"/>
              </a:rPr>
              <a:t> )</a:t>
            </a:r>
          </a:p>
          <a:p>
            <a:pPr eaLnBrk="0" hangingPunct="0">
              <a:lnSpc>
                <a:spcPct val="120000"/>
              </a:lnSpc>
            </a:pPr>
            <a:r>
              <a:rPr lang="en-US" sz="1700" b="1">
                <a:solidFill>
                  <a:schemeClr val="tx2"/>
                </a:solidFill>
                <a:latin typeface="Arial" charset="0"/>
              </a:rPr>
              <a:t>B:</a:t>
            </a:r>
            <a:r>
              <a:rPr lang="en-US" sz="1700">
                <a:solidFill>
                  <a:schemeClr val="tx2"/>
                </a:solidFill>
                <a:latin typeface="Arial" charset="0"/>
              </a:rPr>
              <a:t> increased CO lowers CVP to the new equilibrium point (</a:t>
            </a:r>
            <a:r>
              <a:rPr lang="en-US" sz="1700">
                <a:solidFill>
                  <a:schemeClr val="tx2"/>
                </a:solidFill>
                <a:latin typeface="Arial" charset="0"/>
                <a:sym typeface="Symbol" pitchFamily="18" charset="2"/>
              </a:rPr>
              <a:t>)</a:t>
            </a:r>
          </a:p>
          <a:p>
            <a:pPr eaLnBrk="0" hangingPunct="0">
              <a:lnSpc>
                <a:spcPct val="120000"/>
              </a:lnSpc>
            </a:pPr>
            <a:r>
              <a:rPr lang="en-US" sz="1700" b="1" i="1">
                <a:solidFill>
                  <a:schemeClr val="tx2"/>
                </a:solidFill>
                <a:latin typeface="Arial" charset="0"/>
                <a:sym typeface="Symbol" pitchFamily="18" charset="2"/>
              </a:rPr>
              <a:t>At the new equilibrium, CO is greater than before stimulation and CVP is less.</a:t>
            </a:r>
          </a:p>
        </p:txBody>
      </p:sp>
      <p:grpSp>
        <p:nvGrpSpPr>
          <p:cNvPr id="45" name="Group 44"/>
          <p:cNvGrpSpPr/>
          <p:nvPr/>
        </p:nvGrpSpPr>
        <p:grpSpPr>
          <a:xfrm>
            <a:off x="296863" y="1139825"/>
            <a:ext cx="5113337" cy="5091113"/>
            <a:chOff x="296863" y="1139825"/>
            <a:chExt cx="5113337" cy="5091113"/>
          </a:xfrm>
        </p:grpSpPr>
        <p:sp>
          <p:nvSpPr>
            <p:cNvPr id="28676" name="Text Box 7"/>
            <p:cNvSpPr txBox="1">
              <a:spLocks noChangeAspect="1" noChangeArrowheads="1"/>
            </p:cNvSpPr>
            <p:nvPr/>
          </p:nvSpPr>
          <p:spPr bwMode="auto">
            <a:xfrm flipH="1">
              <a:off x="1295400" y="5943600"/>
              <a:ext cx="3548063" cy="28733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 lIns="9144" tIns="9144" rIns="9144" bIns="9144" anchor="ctr">
              <a:spAutoFit/>
            </a:bodyPr>
            <a:lstStyle/>
            <a:p>
              <a:pPr algn="ctr"/>
              <a:r>
                <a:rPr lang="en-US" sz="1700">
                  <a:solidFill>
                    <a:srgbClr val="000000"/>
                  </a:solidFill>
                  <a:latin typeface="Arial" charset="0"/>
                </a:rPr>
                <a:t>Central venous pressure, mm Hg</a:t>
              </a:r>
            </a:p>
          </p:txBody>
        </p:sp>
        <p:sp>
          <p:nvSpPr>
            <p:cNvPr id="28677" name="Rectangle 8"/>
            <p:cNvSpPr>
              <a:spLocks noChangeArrowheads="1"/>
            </p:cNvSpPr>
            <p:nvPr/>
          </p:nvSpPr>
          <p:spPr bwMode="auto">
            <a:xfrm rot="16200000">
              <a:off x="-647699" y="3340100"/>
              <a:ext cx="2176462" cy="287337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9144" tIns="9144" rIns="9144" bIns="9144" anchor="ctr">
              <a:spAutoFit/>
            </a:bodyPr>
            <a:lstStyle/>
            <a:p>
              <a:pPr algn="ctr"/>
              <a:r>
                <a:rPr lang="en-US" sz="1700">
                  <a:solidFill>
                    <a:srgbClr val="000000"/>
                  </a:solidFill>
                  <a:latin typeface="Arial" charset="0"/>
                </a:rPr>
                <a:t>Cardiac output, L/min</a:t>
              </a:r>
              <a:endParaRPr lang="en-US" sz="1700"/>
            </a:p>
          </p:txBody>
        </p:sp>
        <p:sp>
          <p:nvSpPr>
            <p:cNvPr id="28678" name="Line 10"/>
            <p:cNvSpPr>
              <a:spLocks noChangeShapeType="1"/>
            </p:cNvSpPr>
            <p:nvPr/>
          </p:nvSpPr>
          <p:spPr bwMode="auto">
            <a:xfrm>
              <a:off x="1225550" y="2211388"/>
              <a:ext cx="1588" cy="3138487"/>
            </a:xfrm>
            <a:prstGeom prst="line">
              <a:avLst/>
            </a:prstGeom>
            <a:noFill/>
            <a:ln w="17463">
              <a:solidFill>
                <a:schemeClr val="tx1"/>
              </a:solidFill>
              <a:round/>
              <a:headEnd/>
              <a:tailEnd/>
            </a:ln>
          </p:spPr>
          <p:txBody>
            <a:bodyPr lIns="9144" tIns="9144" rIns="9144" bIns="9144" anchor="ctr">
              <a:spAutoFit/>
            </a:bodyPr>
            <a:lstStyle/>
            <a:p>
              <a:endParaRPr lang="en-US"/>
            </a:p>
          </p:txBody>
        </p:sp>
        <p:sp>
          <p:nvSpPr>
            <p:cNvPr id="28679" name="Line 12"/>
            <p:cNvSpPr>
              <a:spLocks noChangeShapeType="1"/>
            </p:cNvSpPr>
            <p:nvPr/>
          </p:nvSpPr>
          <p:spPr bwMode="auto">
            <a:xfrm>
              <a:off x="1171575" y="4926013"/>
              <a:ext cx="38100" cy="1587"/>
            </a:xfrm>
            <a:prstGeom prst="line">
              <a:avLst/>
            </a:prstGeom>
            <a:noFill/>
            <a:ln w="17463">
              <a:solidFill>
                <a:schemeClr val="tx1"/>
              </a:solidFill>
              <a:round/>
              <a:headEnd/>
              <a:tailEnd/>
            </a:ln>
          </p:spPr>
          <p:txBody>
            <a:bodyPr lIns="9144" tIns="9144" rIns="9144" bIns="9144" anchor="ctr">
              <a:spAutoFit/>
            </a:bodyPr>
            <a:lstStyle/>
            <a:p>
              <a:endParaRPr lang="en-US"/>
            </a:p>
          </p:txBody>
        </p:sp>
        <p:sp>
          <p:nvSpPr>
            <p:cNvPr id="28680" name="Line 13"/>
            <p:cNvSpPr>
              <a:spLocks noChangeShapeType="1"/>
            </p:cNvSpPr>
            <p:nvPr/>
          </p:nvSpPr>
          <p:spPr bwMode="auto">
            <a:xfrm>
              <a:off x="1171575" y="4510088"/>
              <a:ext cx="38100" cy="1587"/>
            </a:xfrm>
            <a:prstGeom prst="line">
              <a:avLst/>
            </a:prstGeom>
            <a:noFill/>
            <a:ln w="17463">
              <a:solidFill>
                <a:schemeClr val="tx1"/>
              </a:solidFill>
              <a:round/>
              <a:headEnd/>
              <a:tailEnd/>
            </a:ln>
          </p:spPr>
          <p:txBody>
            <a:bodyPr lIns="9144" tIns="9144" rIns="9144" bIns="9144" anchor="ctr">
              <a:spAutoFit/>
            </a:bodyPr>
            <a:lstStyle/>
            <a:p>
              <a:endParaRPr lang="en-US"/>
            </a:p>
          </p:txBody>
        </p:sp>
        <p:sp>
          <p:nvSpPr>
            <p:cNvPr id="28681" name="Line 14"/>
            <p:cNvSpPr>
              <a:spLocks noChangeShapeType="1"/>
            </p:cNvSpPr>
            <p:nvPr/>
          </p:nvSpPr>
          <p:spPr bwMode="auto">
            <a:xfrm>
              <a:off x="1171575" y="4094163"/>
              <a:ext cx="38100" cy="0"/>
            </a:xfrm>
            <a:prstGeom prst="line">
              <a:avLst/>
            </a:prstGeom>
            <a:noFill/>
            <a:ln w="17463">
              <a:solidFill>
                <a:schemeClr val="tx1"/>
              </a:solidFill>
              <a:round/>
              <a:headEnd/>
              <a:tailEnd/>
            </a:ln>
          </p:spPr>
          <p:txBody>
            <a:bodyPr lIns="9144" tIns="9144" rIns="9144" bIns="9144" anchor="ctr">
              <a:spAutoFit/>
            </a:bodyPr>
            <a:lstStyle/>
            <a:p>
              <a:endParaRPr lang="en-US"/>
            </a:p>
          </p:txBody>
        </p:sp>
        <p:sp>
          <p:nvSpPr>
            <p:cNvPr id="28682" name="Line 15"/>
            <p:cNvSpPr>
              <a:spLocks noChangeShapeType="1"/>
            </p:cNvSpPr>
            <p:nvPr/>
          </p:nvSpPr>
          <p:spPr bwMode="auto">
            <a:xfrm>
              <a:off x="1171575" y="3670300"/>
              <a:ext cx="38100" cy="1588"/>
            </a:xfrm>
            <a:prstGeom prst="line">
              <a:avLst/>
            </a:prstGeom>
            <a:noFill/>
            <a:ln w="17463">
              <a:solidFill>
                <a:schemeClr val="tx1"/>
              </a:solidFill>
              <a:round/>
              <a:headEnd/>
              <a:tailEnd/>
            </a:ln>
          </p:spPr>
          <p:txBody>
            <a:bodyPr lIns="9144" tIns="9144" rIns="9144" bIns="9144" anchor="ctr">
              <a:spAutoFit/>
            </a:bodyPr>
            <a:lstStyle/>
            <a:p>
              <a:endParaRPr lang="en-US"/>
            </a:p>
          </p:txBody>
        </p:sp>
        <p:sp>
          <p:nvSpPr>
            <p:cNvPr id="28683" name="Line 16"/>
            <p:cNvSpPr>
              <a:spLocks noChangeShapeType="1"/>
            </p:cNvSpPr>
            <p:nvPr/>
          </p:nvSpPr>
          <p:spPr bwMode="auto">
            <a:xfrm>
              <a:off x="1171575" y="3254375"/>
              <a:ext cx="38100" cy="1588"/>
            </a:xfrm>
            <a:prstGeom prst="line">
              <a:avLst/>
            </a:prstGeom>
            <a:noFill/>
            <a:ln w="17463">
              <a:solidFill>
                <a:schemeClr val="tx1"/>
              </a:solidFill>
              <a:round/>
              <a:headEnd/>
              <a:tailEnd/>
            </a:ln>
          </p:spPr>
          <p:txBody>
            <a:bodyPr lIns="9144" tIns="9144" rIns="9144" bIns="9144" anchor="ctr">
              <a:spAutoFit/>
            </a:bodyPr>
            <a:lstStyle/>
            <a:p>
              <a:endParaRPr lang="en-US"/>
            </a:p>
          </p:txBody>
        </p:sp>
        <p:sp>
          <p:nvSpPr>
            <p:cNvPr id="28684" name="Line 17"/>
            <p:cNvSpPr>
              <a:spLocks noChangeShapeType="1"/>
            </p:cNvSpPr>
            <p:nvPr/>
          </p:nvSpPr>
          <p:spPr bwMode="auto">
            <a:xfrm>
              <a:off x="1171575" y="2838450"/>
              <a:ext cx="38100" cy="0"/>
            </a:xfrm>
            <a:prstGeom prst="line">
              <a:avLst/>
            </a:prstGeom>
            <a:noFill/>
            <a:ln w="17463">
              <a:solidFill>
                <a:schemeClr val="tx1"/>
              </a:solidFill>
              <a:round/>
              <a:headEnd/>
              <a:tailEnd/>
            </a:ln>
          </p:spPr>
          <p:txBody>
            <a:bodyPr lIns="9144" tIns="9144" rIns="9144" bIns="9144" anchor="ctr">
              <a:spAutoFit/>
            </a:bodyPr>
            <a:lstStyle/>
            <a:p>
              <a:endParaRPr lang="en-US"/>
            </a:p>
          </p:txBody>
        </p:sp>
        <p:sp>
          <p:nvSpPr>
            <p:cNvPr id="28685" name="Line 18"/>
            <p:cNvSpPr>
              <a:spLocks noChangeShapeType="1"/>
            </p:cNvSpPr>
            <p:nvPr/>
          </p:nvSpPr>
          <p:spPr bwMode="auto">
            <a:xfrm>
              <a:off x="1171575" y="2420938"/>
              <a:ext cx="38100" cy="1587"/>
            </a:xfrm>
            <a:prstGeom prst="line">
              <a:avLst/>
            </a:prstGeom>
            <a:noFill/>
            <a:ln w="17463">
              <a:solidFill>
                <a:schemeClr val="tx1"/>
              </a:solidFill>
              <a:round/>
              <a:headEnd/>
              <a:tailEnd/>
            </a:ln>
          </p:spPr>
          <p:txBody>
            <a:bodyPr lIns="9144" tIns="9144" rIns="9144" bIns="9144" anchor="ctr">
              <a:spAutoFit/>
            </a:bodyPr>
            <a:lstStyle/>
            <a:p>
              <a:endParaRPr lang="en-US"/>
            </a:p>
          </p:txBody>
        </p:sp>
        <p:sp>
          <p:nvSpPr>
            <p:cNvPr id="28686" name="Rectangle 20"/>
            <p:cNvSpPr>
              <a:spLocks noChangeArrowheads="1"/>
            </p:cNvSpPr>
            <p:nvPr/>
          </p:nvSpPr>
          <p:spPr bwMode="auto">
            <a:xfrm>
              <a:off x="838200" y="4408488"/>
              <a:ext cx="244475" cy="2413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9144" tIns="9144" rIns="9144" bIns="9144" anchor="ctr">
              <a:spAutoFit/>
            </a:bodyPr>
            <a:lstStyle/>
            <a:p>
              <a:pPr algn="ctr"/>
              <a:r>
                <a:rPr lang="en-US" sz="1400">
                  <a:solidFill>
                    <a:srgbClr val="000000"/>
                  </a:solidFill>
                  <a:latin typeface="Arial" charset="0"/>
                </a:rPr>
                <a:t>2</a:t>
              </a:r>
              <a:endParaRPr lang="en-US" sz="1400">
                <a:latin typeface="Arial" charset="0"/>
              </a:endParaRPr>
            </a:p>
          </p:txBody>
        </p:sp>
        <p:sp>
          <p:nvSpPr>
            <p:cNvPr id="28687" name="Rectangle 22"/>
            <p:cNvSpPr>
              <a:spLocks noChangeArrowheads="1"/>
            </p:cNvSpPr>
            <p:nvPr/>
          </p:nvSpPr>
          <p:spPr bwMode="auto">
            <a:xfrm>
              <a:off x="838200" y="3570288"/>
              <a:ext cx="244475" cy="2413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9144" tIns="9144" rIns="9144" bIns="9144" anchor="ctr">
              <a:spAutoFit/>
            </a:bodyPr>
            <a:lstStyle/>
            <a:p>
              <a:pPr algn="ctr"/>
              <a:r>
                <a:rPr lang="en-US" sz="1400">
                  <a:solidFill>
                    <a:srgbClr val="000000"/>
                  </a:solidFill>
                  <a:latin typeface="Arial" charset="0"/>
                </a:rPr>
                <a:t>4</a:t>
              </a:r>
              <a:endParaRPr lang="en-US" sz="1400">
                <a:latin typeface="Arial" charset="0"/>
              </a:endParaRPr>
            </a:p>
          </p:txBody>
        </p:sp>
        <p:sp>
          <p:nvSpPr>
            <p:cNvPr id="28688" name="Rectangle 24"/>
            <p:cNvSpPr>
              <a:spLocks noChangeArrowheads="1"/>
            </p:cNvSpPr>
            <p:nvPr/>
          </p:nvSpPr>
          <p:spPr bwMode="auto">
            <a:xfrm>
              <a:off x="838200" y="2738438"/>
              <a:ext cx="244475" cy="2413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9144" tIns="9144" rIns="9144" bIns="9144" anchor="ctr">
              <a:spAutoFit/>
            </a:bodyPr>
            <a:lstStyle/>
            <a:p>
              <a:pPr algn="ctr"/>
              <a:r>
                <a:rPr lang="en-US" sz="1400">
                  <a:solidFill>
                    <a:srgbClr val="000000"/>
                  </a:solidFill>
                  <a:latin typeface="Arial" charset="0"/>
                </a:rPr>
                <a:t>6</a:t>
              </a:r>
              <a:endParaRPr lang="en-US" sz="1400">
                <a:latin typeface="Arial" charset="0"/>
              </a:endParaRPr>
            </a:p>
          </p:txBody>
        </p:sp>
        <p:sp>
          <p:nvSpPr>
            <p:cNvPr id="31771" name="Line 27"/>
            <p:cNvSpPr>
              <a:spLocks noChangeShapeType="1"/>
            </p:cNvSpPr>
            <p:nvPr/>
          </p:nvSpPr>
          <p:spPr bwMode="auto">
            <a:xfrm rot="5400000" flipH="1">
              <a:off x="1647825" y="1970088"/>
              <a:ext cx="2930525" cy="3829050"/>
            </a:xfrm>
            <a:prstGeom prst="line">
              <a:avLst/>
            </a:prstGeom>
            <a:noFill/>
            <a:ln w="17463">
              <a:solidFill>
                <a:schemeClr val="tx1"/>
              </a:solidFill>
              <a:round/>
              <a:headEnd/>
              <a:tailEnd/>
            </a:ln>
          </p:spPr>
          <p:txBody>
            <a:bodyPr lIns="9144" tIns="9144" rIns="9144" bIns="9144" anchor="ctr">
              <a:spAutoFit/>
            </a:bodyPr>
            <a:lstStyle/>
            <a:p>
              <a:endParaRPr lang="en-US"/>
            </a:p>
          </p:txBody>
        </p:sp>
        <p:sp>
          <p:nvSpPr>
            <p:cNvPr id="31772" name="Line 28"/>
            <p:cNvSpPr>
              <a:spLocks noChangeShapeType="1"/>
            </p:cNvSpPr>
            <p:nvPr/>
          </p:nvSpPr>
          <p:spPr bwMode="auto">
            <a:xfrm rot="5400000" flipH="1">
              <a:off x="925513" y="2144713"/>
              <a:ext cx="0" cy="546100"/>
            </a:xfrm>
            <a:prstGeom prst="line">
              <a:avLst/>
            </a:prstGeom>
            <a:noFill/>
            <a:ln w="17463">
              <a:solidFill>
                <a:schemeClr val="tx1"/>
              </a:solidFill>
              <a:round/>
              <a:headEnd/>
              <a:tailEnd/>
            </a:ln>
          </p:spPr>
          <p:txBody>
            <a:bodyPr lIns="9144" tIns="9144" rIns="9144" bIns="9144" anchor="ctr">
              <a:spAutoFit/>
            </a:bodyPr>
            <a:lstStyle/>
            <a:p>
              <a:endParaRPr lang="en-US"/>
            </a:p>
          </p:txBody>
        </p:sp>
        <p:sp>
          <p:nvSpPr>
            <p:cNvPr id="28691" name="Rectangle 31"/>
            <p:cNvSpPr>
              <a:spLocks noChangeArrowheads="1"/>
            </p:cNvSpPr>
            <p:nvPr/>
          </p:nvSpPr>
          <p:spPr bwMode="auto">
            <a:xfrm>
              <a:off x="533400" y="5472113"/>
              <a:ext cx="304800" cy="242887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9144" tIns="9144" rIns="9144" bIns="9144" anchor="ctr">
              <a:spAutoFit/>
            </a:bodyPr>
            <a:lstStyle/>
            <a:p>
              <a:pPr algn="ctr"/>
              <a:r>
                <a:rPr lang="en-US" sz="1400">
                  <a:solidFill>
                    <a:srgbClr val="000000"/>
                  </a:solidFill>
                  <a:latin typeface="Arial" charset="0"/>
                </a:rPr>
                <a:t>-1</a:t>
              </a:r>
              <a:endParaRPr lang="en-US">
                <a:latin typeface="Arial" charset="0"/>
              </a:endParaRPr>
            </a:p>
          </p:txBody>
        </p:sp>
        <p:sp>
          <p:nvSpPr>
            <p:cNvPr id="28692" name="Rectangle 33"/>
            <p:cNvSpPr>
              <a:spLocks noChangeArrowheads="1"/>
            </p:cNvSpPr>
            <p:nvPr/>
          </p:nvSpPr>
          <p:spPr bwMode="auto">
            <a:xfrm>
              <a:off x="2120900" y="5464175"/>
              <a:ext cx="347663" cy="2413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9144" tIns="9144" rIns="9144" bIns="9144" anchor="ctr">
              <a:spAutoFit/>
            </a:bodyPr>
            <a:lstStyle/>
            <a:p>
              <a:pPr algn="ctr"/>
              <a:r>
                <a:rPr lang="en-US" sz="1400">
                  <a:solidFill>
                    <a:srgbClr val="000000"/>
                  </a:solidFill>
                  <a:latin typeface="Arial" charset="0"/>
                </a:rPr>
                <a:t>2</a:t>
              </a:r>
              <a:endParaRPr lang="en-US">
                <a:latin typeface="Arial" charset="0"/>
              </a:endParaRPr>
            </a:p>
          </p:txBody>
        </p:sp>
        <p:sp>
          <p:nvSpPr>
            <p:cNvPr id="28693" name="Rectangle 35"/>
            <p:cNvSpPr>
              <a:spLocks noChangeArrowheads="1"/>
            </p:cNvSpPr>
            <p:nvPr/>
          </p:nvSpPr>
          <p:spPr bwMode="auto">
            <a:xfrm>
              <a:off x="3205163" y="5464175"/>
              <a:ext cx="347662" cy="2413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9144" tIns="9144" rIns="9144" bIns="9144" anchor="ctr">
              <a:spAutoFit/>
            </a:bodyPr>
            <a:lstStyle/>
            <a:p>
              <a:pPr algn="ctr"/>
              <a:r>
                <a:rPr lang="en-US" sz="1400">
                  <a:solidFill>
                    <a:srgbClr val="000000"/>
                  </a:solidFill>
                  <a:latin typeface="Arial" charset="0"/>
                </a:rPr>
                <a:t>4</a:t>
              </a:r>
              <a:endParaRPr lang="en-US">
                <a:latin typeface="Arial" charset="0"/>
              </a:endParaRPr>
            </a:p>
          </p:txBody>
        </p:sp>
        <p:sp>
          <p:nvSpPr>
            <p:cNvPr id="28694" name="Rectangle 37"/>
            <p:cNvSpPr>
              <a:spLocks noChangeArrowheads="1"/>
            </p:cNvSpPr>
            <p:nvPr/>
          </p:nvSpPr>
          <p:spPr bwMode="auto">
            <a:xfrm>
              <a:off x="4289425" y="5464175"/>
              <a:ext cx="347663" cy="2413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9144" tIns="9144" rIns="9144" bIns="9144" anchor="ctr">
              <a:spAutoFit/>
            </a:bodyPr>
            <a:lstStyle/>
            <a:p>
              <a:pPr algn="ctr"/>
              <a:r>
                <a:rPr lang="en-US" sz="1400">
                  <a:solidFill>
                    <a:srgbClr val="000000"/>
                  </a:solidFill>
                  <a:latin typeface="Arial" charset="0"/>
                </a:rPr>
                <a:t>6</a:t>
              </a:r>
              <a:endParaRPr lang="en-US">
                <a:latin typeface="Arial" charset="0"/>
              </a:endParaRPr>
            </a:p>
          </p:txBody>
        </p:sp>
        <p:sp>
          <p:nvSpPr>
            <p:cNvPr id="28695" name="Rectangle 39"/>
            <p:cNvSpPr>
              <a:spLocks noChangeArrowheads="1"/>
            </p:cNvSpPr>
            <p:nvPr/>
          </p:nvSpPr>
          <p:spPr bwMode="auto">
            <a:xfrm>
              <a:off x="1036638" y="5464175"/>
              <a:ext cx="347662" cy="2413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9144" tIns="9144" rIns="9144" bIns="9144" anchor="ctr">
              <a:spAutoFit/>
            </a:bodyPr>
            <a:lstStyle/>
            <a:p>
              <a:pPr algn="ctr"/>
              <a:r>
                <a:rPr lang="en-US" sz="1400">
                  <a:solidFill>
                    <a:srgbClr val="000000"/>
                  </a:solidFill>
                  <a:latin typeface="Arial" charset="0"/>
                </a:rPr>
                <a:t>0</a:t>
              </a:r>
              <a:endParaRPr lang="en-US">
                <a:latin typeface="Arial" charset="0"/>
              </a:endParaRPr>
            </a:p>
          </p:txBody>
        </p:sp>
        <p:sp>
          <p:nvSpPr>
            <p:cNvPr id="28696" name="Line 40"/>
            <p:cNvSpPr>
              <a:spLocks noChangeShapeType="1"/>
            </p:cNvSpPr>
            <p:nvPr/>
          </p:nvSpPr>
          <p:spPr bwMode="auto">
            <a:xfrm flipV="1">
              <a:off x="1765300" y="5372100"/>
              <a:ext cx="1588" cy="46038"/>
            </a:xfrm>
            <a:prstGeom prst="line">
              <a:avLst/>
            </a:prstGeom>
            <a:noFill/>
            <a:ln w="17463">
              <a:solidFill>
                <a:schemeClr val="tx1"/>
              </a:solidFill>
              <a:round/>
              <a:headEnd/>
              <a:tailEnd/>
            </a:ln>
          </p:spPr>
          <p:txBody>
            <a:bodyPr lIns="9144" tIns="9144" rIns="9144" bIns="9144" anchor="ctr">
              <a:spAutoFit/>
            </a:bodyPr>
            <a:lstStyle/>
            <a:p>
              <a:endParaRPr lang="en-US"/>
            </a:p>
          </p:txBody>
        </p:sp>
        <p:sp>
          <p:nvSpPr>
            <p:cNvPr id="28697" name="Line 41"/>
            <p:cNvSpPr>
              <a:spLocks noChangeShapeType="1"/>
            </p:cNvSpPr>
            <p:nvPr/>
          </p:nvSpPr>
          <p:spPr bwMode="auto">
            <a:xfrm flipV="1">
              <a:off x="2308225" y="5372100"/>
              <a:ext cx="0" cy="46038"/>
            </a:xfrm>
            <a:prstGeom prst="line">
              <a:avLst/>
            </a:prstGeom>
            <a:noFill/>
            <a:ln w="17463">
              <a:solidFill>
                <a:schemeClr val="tx1"/>
              </a:solidFill>
              <a:round/>
              <a:headEnd/>
              <a:tailEnd/>
            </a:ln>
          </p:spPr>
          <p:txBody>
            <a:bodyPr lIns="9144" tIns="9144" rIns="9144" bIns="9144" anchor="ctr">
              <a:spAutoFit/>
            </a:bodyPr>
            <a:lstStyle/>
            <a:p>
              <a:endParaRPr lang="en-US"/>
            </a:p>
          </p:txBody>
        </p:sp>
        <p:sp>
          <p:nvSpPr>
            <p:cNvPr id="28698" name="Line 42"/>
            <p:cNvSpPr>
              <a:spLocks noChangeShapeType="1"/>
            </p:cNvSpPr>
            <p:nvPr/>
          </p:nvSpPr>
          <p:spPr bwMode="auto">
            <a:xfrm flipV="1">
              <a:off x="2849563" y="5372100"/>
              <a:ext cx="1587" cy="46038"/>
            </a:xfrm>
            <a:prstGeom prst="line">
              <a:avLst/>
            </a:prstGeom>
            <a:noFill/>
            <a:ln w="17463">
              <a:solidFill>
                <a:schemeClr val="tx1"/>
              </a:solidFill>
              <a:round/>
              <a:headEnd/>
              <a:tailEnd/>
            </a:ln>
          </p:spPr>
          <p:txBody>
            <a:bodyPr lIns="9144" tIns="9144" rIns="9144" bIns="9144" anchor="ctr">
              <a:spAutoFit/>
            </a:bodyPr>
            <a:lstStyle/>
            <a:p>
              <a:endParaRPr lang="en-US"/>
            </a:p>
          </p:txBody>
        </p:sp>
        <p:sp>
          <p:nvSpPr>
            <p:cNvPr id="28699" name="Line 43"/>
            <p:cNvSpPr>
              <a:spLocks noChangeShapeType="1"/>
            </p:cNvSpPr>
            <p:nvPr/>
          </p:nvSpPr>
          <p:spPr bwMode="auto">
            <a:xfrm flipV="1">
              <a:off x="3392488" y="5372100"/>
              <a:ext cx="1587" cy="46038"/>
            </a:xfrm>
            <a:prstGeom prst="line">
              <a:avLst/>
            </a:prstGeom>
            <a:noFill/>
            <a:ln w="17463">
              <a:solidFill>
                <a:schemeClr val="tx1"/>
              </a:solidFill>
              <a:round/>
              <a:headEnd/>
              <a:tailEnd/>
            </a:ln>
          </p:spPr>
          <p:txBody>
            <a:bodyPr lIns="9144" tIns="9144" rIns="9144" bIns="9144" anchor="ctr">
              <a:spAutoFit/>
            </a:bodyPr>
            <a:lstStyle/>
            <a:p>
              <a:endParaRPr lang="en-US"/>
            </a:p>
          </p:txBody>
        </p:sp>
        <p:sp>
          <p:nvSpPr>
            <p:cNvPr id="28700" name="Line 44"/>
            <p:cNvSpPr>
              <a:spLocks noChangeShapeType="1"/>
            </p:cNvSpPr>
            <p:nvPr/>
          </p:nvSpPr>
          <p:spPr bwMode="auto">
            <a:xfrm flipV="1">
              <a:off x="3935413" y="5372100"/>
              <a:ext cx="0" cy="46038"/>
            </a:xfrm>
            <a:prstGeom prst="line">
              <a:avLst/>
            </a:prstGeom>
            <a:noFill/>
            <a:ln w="17463">
              <a:solidFill>
                <a:schemeClr val="tx1"/>
              </a:solidFill>
              <a:round/>
              <a:headEnd/>
              <a:tailEnd/>
            </a:ln>
          </p:spPr>
          <p:txBody>
            <a:bodyPr lIns="9144" tIns="9144" rIns="9144" bIns="9144" anchor="ctr">
              <a:spAutoFit/>
            </a:bodyPr>
            <a:lstStyle/>
            <a:p>
              <a:endParaRPr lang="en-US"/>
            </a:p>
          </p:txBody>
        </p:sp>
        <p:sp>
          <p:nvSpPr>
            <p:cNvPr id="28701" name="Line 45"/>
            <p:cNvSpPr>
              <a:spLocks noChangeShapeType="1"/>
            </p:cNvSpPr>
            <p:nvPr/>
          </p:nvSpPr>
          <p:spPr bwMode="auto">
            <a:xfrm flipV="1">
              <a:off x="4476750" y="5372100"/>
              <a:ext cx="1588" cy="46038"/>
            </a:xfrm>
            <a:prstGeom prst="line">
              <a:avLst/>
            </a:prstGeom>
            <a:noFill/>
            <a:ln w="17463">
              <a:solidFill>
                <a:schemeClr val="tx1"/>
              </a:solidFill>
              <a:round/>
              <a:headEnd/>
              <a:tailEnd/>
            </a:ln>
          </p:spPr>
          <p:txBody>
            <a:bodyPr lIns="9144" tIns="9144" rIns="9144" bIns="9144" anchor="ctr">
              <a:spAutoFit/>
            </a:bodyPr>
            <a:lstStyle/>
            <a:p>
              <a:endParaRPr lang="en-US"/>
            </a:p>
          </p:txBody>
        </p:sp>
        <p:sp>
          <p:nvSpPr>
            <p:cNvPr id="28702" name="Line 46"/>
            <p:cNvSpPr>
              <a:spLocks noChangeShapeType="1"/>
            </p:cNvSpPr>
            <p:nvPr/>
          </p:nvSpPr>
          <p:spPr bwMode="auto">
            <a:xfrm flipV="1">
              <a:off x="5019675" y="5372100"/>
              <a:ext cx="1588" cy="46038"/>
            </a:xfrm>
            <a:prstGeom prst="line">
              <a:avLst/>
            </a:prstGeom>
            <a:noFill/>
            <a:ln w="17463">
              <a:solidFill>
                <a:schemeClr val="tx1"/>
              </a:solidFill>
              <a:round/>
              <a:headEnd/>
              <a:tailEnd/>
            </a:ln>
          </p:spPr>
          <p:txBody>
            <a:bodyPr lIns="9144" tIns="9144" rIns="9144" bIns="9144" anchor="ctr">
              <a:spAutoFit/>
            </a:bodyPr>
            <a:lstStyle/>
            <a:p>
              <a:endParaRPr lang="en-US"/>
            </a:p>
          </p:txBody>
        </p:sp>
        <p:sp>
          <p:nvSpPr>
            <p:cNvPr id="28703" name="Line 47"/>
            <p:cNvSpPr>
              <a:spLocks noChangeShapeType="1"/>
            </p:cNvSpPr>
            <p:nvPr/>
          </p:nvSpPr>
          <p:spPr bwMode="auto">
            <a:xfrm flipV="1">
              <a:off x="1222375" y="5372100"/>
              <a:ext cx="1588" cy="46038"/>
            </a:xfrm>
            <a:prstGeom prst="line">
              <a:avLst/>
            </a:prstGeom>
            <a:noFill/>
            <a:ln w="17463">
              <a:solidFill>
                <a:schemeClr val="tx1"/>
              </a:solidFill>
              <a:round/>
              <a:headEnd/>
              <a:tailEnd/>
            </a:ln>
          </p:spPr>
          <p:txBody>
            <a:bodyPr lIns="9144" tIns="9144" rIns="9144" bIns="9144" anchor="ctr">
              <a:spAutoFit/>
            </a:bodyPr>
            <a:lstStyle/>
            <a:p>
              <a:endParaRPr lang="en-US"/>
            </a:p>
          </p:txBody>
        </p:sp>
        <p:sp>
          <p:nvSpPr>
            <p:cNvPr id="28704" name="Line 48"/>
            <p:cNvSpPr>
              <a:spLocks noChangeShapeType="1"/>
            </p:cNvSpPr>
            <p:nvPr/>
          </p:nvSpPr>
          <p:spPr bwMode="auto">
            <a:xfrm flipV="1">
              <a:off x="681038" y="5372100"/>
              <a:ext cx="0" cy="46038"/>
            </a:xfrm>
            <a:prstGeom prst="line">
              <a:avLst/>
            </a:prstGeom>
            <a:noFill/>
            <a:ln w="17463">
              <a:solidFill>
                <a:schemeClr val="tx1"/>
              </a:solidFill>
              <a:round/>
              <a:headEnd/>
              <a:tailEnd/>
            </a:ln>
          </p:spPr>
          <p:txBody>
            <a:bodyPr lIns="9144" tIns="9144" rIns="9144" bIns="9144" anchor="ctr">
              <a:spAutoFit/>
            </a:bodyPr>
            <a:lstStyle/>
            <a:p>
              <a:endParaRPr lang="en-US"/>
            </a:p>
          </p:txBody>
        </p:sp>
        <p:sp>
          <p:nvSpPr>
            <p:cNvPr id="28705" name="Line 49"/>
            <p:cNvSpPr>
              <a:spLocks noChangeShapeType="1"/>
            </p:cNvSpPr>
            <p:nvPr/>
          </p:nvSpPr>
          <p:spPr bwMode="auto">
            <a:xfrm flipV="1">
              <a:off x="682625" y="2351088"/>
              <a:ext cx="0" cy="2998787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prstDash val="dash"/>
              <a:round/>
              <a:headEnd/>
              <a:tailEnd type="none" w="lg" len="lg"/>
            </a:ln>
          </p:spPr>
          <p:txBody>
            <a:bodyPr lIns="9144" tIns="9144" rIns="9144" bIns="9144" anchor="ctr">
              <a:spAutoFit/>
            </a:bodyPr>
            <a:lstStyle/>
            <a:p>
              <a:endParaRPr lang="en-US"/>
            </a:p>
          </p:txBody>
        </p:sp>
        <p:sp>
          <p:nvSpPr>
            <p:cNvPr id="28706" name="Freeform 50"/>
            <p:cNvSpPr>
              <a:spLocks/>
            </p:cNvSpPr>
            <p:nvPr/>
          </p:nvSpPr>
          <p:spPr bwMode="auto">
            <a:xfrm>
              <a:off x="1227138" y="2454275"/>
              <a:ext cx="3144837" cy="2895600"/>
            </a:xfrm>
            <a:custGeom>
              <a:avLst/>
              <a:gdLst>
                <a:gd name="T0" fmla="*/ 0 w 2393"/>
                <a:gd name="T1" fmla="*/ 2147483647 h 2157"/>
                <a:gd name="T2" fmla="*/ 2147483647 w 2393"/>
                <a:gd name="T3" fmla="*/ 2147483647 h 2157"/>
                <a:gd name="T4" fmla="*/ 2147483647 w 2393"/>
                <a:gd name="T5" fmla="*/ 2147483647 h 2157"/>
                <a:gd name="T6" fmla="*/ 2147483647 w 2393"/>
                <a:gd name="T7" fmla="*/ 2147483647 h 2157"/>
                <a:gd name="T8" fmla="*/ 2147483647 w 2393"/>
                <a:gd name="T9" fmla="*/ 2147483647 h 2157"/>
                <a:gd name="T10" fmla="*/ 2147483647 w 2393"/>
                <a:gd name="T11" fmla="*/ 2147483647 h 2157"/>
                <a:gd name="T12" fmla="*/ 2147483647 w 2393"/>
                <a:gd name="T13" fmla="*/ 2147483647 h 2157"/>
                <a:gd name="T14" fmla="*/ 2147483647 w 2393"/>
                <a:gd name="T15" fmla="*/ 2147483647 h 2157"/>
                <a:gd name="T16" fmla="*/ 2147483647 w 2393"/>
                <a:gd name="T17" fmla="*/ 2147483647 h 2157"/>
                <a:gd name="T18" fmla="*/ 2147483647 w 2393"/>
                <a:gd name="T19" fmla="*/ 2147483647 h 2157"/>
                <a:gd name="T20" fmla="*/ 2147483647 w 2393"/>
                <a:gd name="T21" fmla="*/ 0 h 2157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393"/>
                <a:gd name="T34" fmla="*/ 0 h 2157"/>
                <a:gd name="T35" fmla="*/ 2393 w 2393"/>
                <a:gd name="T36" fmla="*/ 2157 h 2157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393" h="2157">
                  <a:moveTo>
                    <a:pt x="0" y="2157"/>
                  </a:moveTo>
                  <a:cubicBezTo>
                    <a:pt x="39" y="2077"/>
                    <a:pt x="162" y="1826"/>
                    <a:pt x="236" y="1674"/>
                  </a:cubicBezTo>
                  <a:cubicBezTo>
                    <a:pt x="309" y="1521"/>
                    <a:pt x="387" y="1356"/>
                    <a:pt x="440" y="1245"/>
                  </a:cubicBezTo>
                  <a:cubicBezTo>
                    <a:pt x="493" y="1134"/>
                    <a:pt x="520" y="1076"/>
                    <a:pt x="553" y="1008"/>
                  </a:cubicBezTo>
                  <a:cubicBezTo>
                    <a:pt x="586" y="940"/>
                    <a:pt x="614" y="886"/>
                    <a:pt x="639" y="834"/>
                  </a:cubicBezTo>
                  <a:cubicBezTo>
                    <a:pt x="664" y="782"/>
                    <a:pt x="661" y="758"/>
                    <a:pt x="704" y="693"/>
                  </a:cubicBezTo>
                  <a:cubicBezTo>
                    <a:pt x="747" y="628"/>
                    <a:pt x="804" y="524"/>
                    <a:pt x="895" y="441"/>
                  </a:cubicBezTo>
                  <a:cubicBezTo>
                    <a:pt x="986" y="359"/>
                    <a:pt x="1146" y="254"/>
                    <a:pt x="1249" y="200"/>
                  </a:cubicBezTo>
                  <a:cubicBezTo>
                    <a:pt x="1351" y="146"/>
                    <a:pt x="1405" y="143"/>
                    <a:pt x="1510" y="121"/>
                  </a:cubicBezTo>
                  <a:cubicBezTo>
                    <a:pt x="1614" y="98"/>
                    <a:pt x="1731" y="84"/>
                    <a:pt x="1878" y="64"/>
                  </a:cubicBezTo>
                  <a:cubicBezTo>
                    <a:pt x="2024" y="44"/>
                    <a:pt x="2286" y="13"/>
                    <a:pt x="2393" y="0"/>
                  </a:cubicBezTo>
                </a:path>
              </a:pathLst>
            </a:custGeom>
            <a:noFill/>
            <a:ln w="1587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lg"/>
            </a:ln>
          </p:spPr>
          <p:txBody>
            <a:bodyPr lIns="9144" tIns="9144" rIns="9144" bIns="9144" anchor="ctr">
              <a:spAutoFit/>
            </a:bodyPr>
            <a:lstStyle/>
            <a:p>
              <a:endParaRPr lang="en-US"/>
            </a:p>
          </p:txBody>
        </p:sp>
        <p:sp>
          <p:nvSpPr>
            <p:cNvPr id="28707" name="Freeform 53"/>
            <p:cNvSpPr>
              <a:spLocks/>
            </p:cNvSpPr>
            <p:nvPr/>
          </p:nvSpPr>
          <p:spPr bwMode="auto">
            <a:xfrm>
              <a:off x="1247775" y="1981200"/>
              <a:ext cx="3094038" cy="3344863"/>
            </a:xfrm>
            <a:custGeom>
              <a:avLst/>
              <a:gdLst>
                <a:gd name="T0" fmla="*/ 0 w 2849"/>
                <a:gd name="T1" fmla="*/ 2147483647 h 2603"/>
                <a:gd name="T2" fmla="*/ 2147483647 w 2849"/>
                <a:gd name="T3" fmla="*/ 2147483647 h 2603"/>
                <a:gd name="T4" fmla="*/ 2147483647 w 2849"/>
                <a:gd name="T5" fmla="*/ 2147483647 h 2603"/>
                <a:gd name="T6" fmla="*/ 2147483647 w 2849"/>
                <a:gd name="T7" fmla="*/ 2147483647 h 2603"/>
                <a:gd name="T8" fmla="*/ 2147483647 w 2849"/>
                <a:gd name="T9" fmla="*/ 2147483647 h 2603"/>
                <a:gd name="T10" fmla="*/ 2147483647 w 2849"/>
                <a:gd name="T11" fmla="*/ 2147483647 h 2603"/>
                <a:gd name="T12" fmla="*/ 2147483647 w 2849"/>
                <a:gd name="T13" fmla="*/ 2147483647 h 2603"/>
                <a:gd name="T14" fmla="*/ 2147483647 w 2849"/>
                <a:gd name="T15" fmla="*/ 2147483647 h 2603"/>
                <a:gd name="T16" fmla="*/ 2147483647 w 2849"/>
                <a:gd name="T17" fmla="*/ 2147483647 h 2603"/>
                <a:gd name="T18" fmla="*/ 2147483647 w 2849"/>
                <a:gd name="T19" fmla="*/ 2147483647 h 2603"/>
                <a:gd name="T20" fmla="*/ 2147483647 w 2849"/>
                <a:gd name="T21" fmla="*/ 2147483647 h 2603"/>
                <a:gd name="T22" fmla="*/ 2147483647 w 2849"/>
                <a:gd name="T23" fmla="*/ 2147483647 h 2603"/>
                <a:gd name="T24" fmla="*/ 2147483647 w 2849"/>
                <a:gd name="T25" fmla="*/ 2147483647 h 2603"/>
                <a:gd name="T26" fmla="*/ 2147483647 w 2849"/>
                <a:gd name="T27" fmla="*/ 2147483647 h 2603"/>
                <a:gd name="T28" fmla="*/ 2147483647 w 2849"/>
                <a:gd name="T29" fmla="*/ 0 h 2603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2849"/>
                <a:gd name="T46" fmla="*/ 0 h 2603"/>
                <a:gd name="T47" fmla="*/ 2849 w 2849"/>
                <a:gd name="T48" fmla="*/ 2603 h 2603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2849" h="2603">
                  <a:moveTo>
                    <a:pt x="0" y="2603"/>
                  </a:moveTo>
                  <a:cubicBezTo>
                    <a:pt x="38" y="2486"/>
                    <a:pt x="170" y="2080"/>
                    <a:pt x="230" y="1902"/>
                  </a:cubicBezTo>
                  <a:cubicBezTo>
                    <a:pt x="290" y="1724"/>
                    <a:pt x="327" y="1634"/>
                    <a:pt x="361" y="1538"/>
                  </a:cubicBezTo>
                  <a:cubicBezTo>
                    <a:pt x="395" y="1442"/>
                    <a:pt x="415" y="1380"/>
                    <a:pt x="437" y="1326"/>
                  </a:cubicBezTo>
                  <a:cubicBezTo>
                    <a:pt x="459" y="1272"/>
                    <a:pt x="470" y="1255"/>
                    <a:pt x="491" y="1212"/>
                  </a:cubicBezTo>
                  <a:cubicBezTo>
                    <a:pt x="512" y="1169"/>
                    <a:pt x="536" y="1121"/>
                    <a:pt x="562" y="1070"/>
                  </a:cubicBezTo>
                  <a:cubicBezTo>
                    <a:pt x="588" y="1019"/>
                    <a:pt x="621" y="957"/>
                    <a:pt x="649" y="907"/>
                  </a:cubicBezTo>
                  <a:cubicBezTo>
                    <a:pt x="677" y="857"/>
                    <a:pt x="698" y="821"/>
                    <a:pt x="730" y="771"/>
                  </a:cubicBezTo>
                  <a:cubicBezTo>
                    <a:pt x="762" y="721"/>
                    <a:pt x="807" y="652"/>
                    <a:pt x="844" y="608"/>
                  </a:cubicBezTo>
                  <a:cubicBezTo>
                    <a:pt x="881" y="564"/>
                    <a:pt x="897" y="554"/>
                    <a:pt x="953" y="507"/>
                  </a:cubicBezTo>
                  <a:cubicBezTo>
                    <a:pt x="1009" y="460"/>
                    <a:pt x="1094" y="373"/>
                    <a:pt x="1182" y="324"/>
                  </a:cubicBezTo>
                  <a:cubicBezTo>
                    <a:pt x="1270" y="275"/>
                    <a:pt x="1380" y="244"/>
                    <a:pt x="1480" y="212"/>
                  </a:cubicBezTo>
                  <a:cubicBezTo>
                    <a:pt x="1580" y="180"/>
                    <a:pt x="1660" y="158"/>
                    <a:pt x="1783" y="134"/>
                  </a:cubicBezTo>
                  <a:cubicBezTo>
                    <a:pt x="1906" y="110"/>
                    <a:pt x="2039" y="88"/>
                    <a:pt x="2217" y="66"/>
                  </a:cubicBezTo>
                  <a:cubicBezTo>
                    <a:pt x="2395" y="44"/>
                    <a:pt x="2717" y="14"/>
                    <a:pt x="2849" y="0"/>
                  </a:cubicBezTo>
                </a:path>
              </a:pathLst>
            </a:custGeom>
            <a:noFill/>
            <a:ln w="22225" cap="flat" cmpd="sng">
              <a:solidFill>
                <a:schemeClr val="tx1"/>
              </a:solidFill>
              <a:prstDash val="dash"/>
              <a:round/>
              <a:headEnd type="none" w="med" len="med"/>
              <a:tailEnd type="none" w="med" len="lg"/>
            </a:ln>
          </p:spPr>
          <p:txBody>
            <a:bodyPr lIns="9144" tIns="9144" rIns="9144" bIns="9144" anchor="ctr">
              <a:spAutoFit/>
            </a:bodyPr>
            <a:lstStyle/>
            <a:p>
              <a:endParaRPr lang="en-US"/>
            </a:p>
          </p:txBody>
        </p:sp>
        <p:sp>
          <p:nvSpPr>
            <p:cNvPr id="28708" name="Line 29"/>
            <p:cNvSpPr>
              <a:spLocks noChangeShapeType="1"/>
            </p:cNvSpPr>
            <p:nvPr/>
          </p:nvSpPr>
          <p:spPr bwMode="auto">
            <a:xfrm>
              <a:off x="544513" y="5349875"/>
              <a:ext cx="4865687" cy="0"/>
            </a:xfrm>
            <a:prstGeom prst="line">
              <a:avLst/>
            </a:prstGeom>
            <a:noFill/>
            <a:ln w="17463">
              <a:solidFill>
                <a:schemeClr val="tx1"/>
              </a:solidFill>
              <a:round/>
              <a:headEnd/>
              <a:tailEnd/>
            </a:ln>
          </p:spPr>
          <p:txBody>
            <a:bodyPr lIns="9144" tIns="9144" rIns="9144" bIns="9144" anchor="ctr">
              <a:spAutoFit/>
            </a:bodyPr>
            <a:lstStyle/>
            <a:p>
              <a:endParaRPr lang="en-US"/>
            </a:p>
          </p:txBody>
        </p:sp>
        <p:sp>
          <p:nvSpPr>
            <p:cNvPr id="28709" name="Line 4"/>
            <p:cNvSpPr>
              <a:spLocks noChangeShapeType="1"/>
            </p:cNvSpPr>
            <p:nvPr/>
          </p:nvSpPr>
          <p:spPr bwMode="auto">
            <a:xfrm flipV="1">
              <a:off x="2262188" y="2684463"/>
              <a:ext cx="0" cy="45085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 type="none" w="lg" len="lg"/>
              <a:tailEnd type="stealth" w="lg" len="lg"/>
            </a:ln>
          </p:spPr>
          <p:txBody>
            <a:bodyPr lIns="9144" tIns="9144" rIns="9144" bIns="9144" anchor="ctr">
              <a:spAutoFit/>
            </a:bodyPr>
            <a:lstStyle/>
            <a:p>
              <a:endParaRPr lang="en-US"/>
            </a:p>
          </p:txBody>
        </p:sp>
        <p:sp>
          <p:nvSpPr>
            <p:cNvPr id="28710" name="Oval 51"/>
            <p:cNvSpPr>
              <a:spLocks noChangeArrowheads="1"/>
            </p:cNvSpPr>
            <p:nvPr/>
          </p:nvSpPr>
          <p:spPr bwMode="auto">
            <a:xfrm>
              <a:off x="2220913" y="3186113"/>
              <a:ext cx="96837" cy="112712"/>
            </a:xfrm>
            <a:prstGeom prst="ellipse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9144" tIns="9144" rIns="9144" bIns="9144" anchor="ctr">
              <a:spAutoFit/>
            </a:bodyPr>
            <a:lstStyle/>
            <a:p>
              <a:endParaRPr lang="en-US"/>
            </a:p>
          </p:txBody>
        </p:sp>
        <p:sp>
          <p:nvSpPr>
            <p:cNvPr id="28711" name="Freeform 58"/>
            <p:cNvSpPr>
              <a:spLocks/>
            </p:cNvSpPr>
            <p:nvPr/>
          </p:nvSpPr>
          <p:spPr bwMode="auto">
            <a:xfrm rot="513274">
              <a:off x="1928813" y="2497138"/>
              <a:ext cx="203200" cy="412750"/>
            </a:xfrm>
            <a:custGeom>
              <a:avLst/>
              <a:gdLst>
                <a:gd name="T0" fmla="*/ 2147483647 w 267"/>
                <a:gd name="T1" fmla="*/ 0 h 403"/>
                <a:gd name="T2" fmla="*/ 2147483647 w 267"/>
                <a:gd name="T3" fmla="*/ 2147483647 h 403"/>
                <a:gd name="T4" fmla="*/ 2147483647 w 267"/>
                <a:gd name="T5" fmla="*/ 2147483647 h 403"/>
                <a:gd name="T6" fmla="*/ 0 w 267"/>
                <a:gd name="T7" fmla="*/ 2147483647 h 40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67"/>
                <a:gd name="T13" fmla="*/ 0 h 403"/>
                <a:gd name="T14" fmla="*/ 267 w 267"/>
                <a:gd name="T15" fmla="*/ 403 h 40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67" h="403">
                  <a:moveTo>
                    <a:pt x="267" y="0"/>
                  </a:moveTo>
                  <a:lnTo>
                    <a:pt x="169" y="98"/>
                  </a:lnTo>
                  <a:lnTo>
                    <a:pt x="103" y="186"/>
                  </a:lnTo>
                  <a:lnTo>
                    <a:pt x="0" y="403"/>
                  </a:lnTo>
                </a:path>
              </a:pathLst>
            </a:custGeom>
            <a:solidFill>
              <a:schemeClr val="bg1"/>
            </a:solidFill>
            <a:ln w="22225" cap="flat" cmpd="sng">
              <a:solidFill>
                <a:schemeClr val="tx1"/>
              </a:solidFill>
              <a:prstDash val="solid"/>
              <a:round/>
              <a:headEnd type="none" w="lg" len="lg"/>
              <a:tailEnd type="stealth" w="lg" len="lg"/>
            </a:ln>
          </p:spPr>
          <p:txBody>
            <a:bodyPr lIns="9144" tIns="9144" rIns="9144" bIns="9144" anchor="ctr">
              <a:spAutoFit/>
            </a:bodyPr>
            <a:lstStyle/>
            <a:p>
              <a:endParaRPr lang="en-US"/>
            </a:p>
          </p:txBody>
        </p:sp>
        <p:sp>
          <p:nvSpPr>
            <p:cNvPr id="28712" name="Text Box 63"/>
            <p:cNvSpPr txBox="1">
              <a:spLocks noChangeArrowheads="1"/>
            </p:cNvSpPr>
            <p:nvPr/>
          </p:nvSpPr>
          <p:spPr bwMode="auto">
            <a:xfrm>
              <a:off x="2132013" y="2405063"/>
              <a:ext cx="252412" cy="309562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 lIns="9144" tIns="9144" rIns="9144" bIns="9144" anchor="ctr">
              <a:spAutoFit/>
            </a:bodyPr>
            <a:lstStyle/>
            <a:p>
              <a:r>
                <a:rPr lang="en-US" sz="1800" b="1">
                  <a:latin typeface="Arial" charset="0"/>
                </a:rPr>
                <a:t>A</a:t>
              </a:r>
            </a:p>
          </p:txBody>
        </p:sp>
        <p:sp>
          <p:nvSpPr>
            <p:cNvPr id="28713" name="Text Box 64"/>
            <p:cNvSpPr txBox="1">
              <a:spLocks noChangeArrowheads="1"/>
            </p:cNvSpPr>
            <p:nvPr/>
          </p:nvSpPr>
          <p:spPr bwMode="auto">
            <a:xfrm>
              <a:off x="1628775" y="2855913"/>
              <a:ext cx="252413" cy="309562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 lIns="9144" tIns="9144" rIns="9144" bIns="9144" anchor="ctr">
              <a:spAutoFit/>
            </a:bodyPr>
            <a:lstStyle/>
            <a:p>
              <a:r>
                <a:rPr lang="en-US" sz="1800" b="1">
                  <a:latin typeface="Arial" charset="0"/>
                </a:rPr>
                <a:t>B</a:t>
              </a:r>
            </a:p>
          </p:txBody>
        </p:sp>
        <p:sp>
          <p:nvSpPr>
            <p:cNvPr id="28714" name="AutoShape 65"/>
            <p:cNvSpPr>
              <a:spLocks noChangeArrowheads="1"/>
            </p:cNvSpPr>
            <p:nvPr/>
          </p:nvSpPr>
          <p:spPr bwMode="auto">
            <a:xfrm rot="10800000">
              <a:off x="1906588" y="2954338"/>
              <a:ext cx="188912" cy="192087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 lIns="9144" tIns="9144" rIns="9144" bIns="9144" anchor="ctr">
              <a:spAutoFit/>
            </a:bodyPr>
            <a:lstStyle/>
            <a:p>
              <a:endParaRPr lang="en-US"/>
            </a:p>
          </p:txBody>
        </p:sp>
        <p:sp>
          <p:nvSpPr>
            <p:cNvPr id="28715" name="Text Box 70"/>
            <p:cNvSpPr txBox="1">
              <a:spLocks noChangeArrowheads="1"/>
            </p:cNvSpPr>
            <p:nvPr/>
          </p:nvSpPr>
          <p:spPr bwMode="auto">
            <a:xfrm>
              <a:off x="990600" y="1139825"/>
              <a:ext cx="1379538" cy="366713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 wrap="none" lIns="45720" rIns="45720">
              <a:spAutoFit/>
            </a:bodyPr>
            <a:lstStyle/>
            <a:p>
              <a:r>
                <a:rPr lang="en-US" sz="1700">
                  <a:latin typeface="Arial" charset="0"/>
                  <a:sym typeface="Symbol" pitchFamily="18" charset="2"/>
                </a:rPr>
                <a:t></a:t>
              </a:r>
              <a:r>
                <a:rPr lang="en-US" sz="1700">
                  <a:latin typeface="Arial" charset="0"/>
                </a:rPr>
                <a:t> contractility</a:t>
              </a:r>
            </a:p>
          </p:txBody>
        </p:sp>
        <p:cxnSp>
          <p:nvCxnSpPr>
            <p:cNvPr id="28716" name="AutoShape 71"/>
            <p:cNvCxnSpPr>
              <a:cxnSpLocks noChangeShapeType="1"/>
              <a:stCxn id="28715" idx="2"/>
              <a:endCxn id="28707" idx="11"/>
            </p:cNvCxnSpPr>
            <p:nvPr/>
          </p:nvCxnSpPr>
          <p:spPr bwMode="auto">
            <a:xfrm>
              <a:off x="1681163" y="1514475"/>
              <a:ext cx="1173162" cy="728663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 type="stealth" w="lg" len="lg"/>
            </a:ln>
          </p:spPr>
        </p:cxnSp>
      </p:grp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1600200" y="227013"/>
            <a:ext cx="5943600" cy="382587"/>
          </a:xfrm>
        </p:spPr>
        <p:txBody>
          <a:bodyPr/>
          <a:lstStyle/>
          <a:p>
            <a:pPr algn="l" eaLnBrk="1" hangingPunct="1"/>
            <a:r>
              <a:rPr lang="en-US" smtClean="0">
                <a:solidFill>
                  <a:schemeClr val="tx1"/>
                </a:solidFill>
              </a:rPr>
              <a:t>Effect on CO of transfusing blood into a normal subject</a:t>
            </a:r>
            <a:endParaRPr lang="en-US" smtClean="0"/>
          </a:p>
        </p:txBody>
      </p:sp>
      <p:sp>
        <p:nvSpPr>
          <p:cNvPr id="29699" name="Text Box 3"/>
          <p:cNvSpPr txBox="1">
            <a:spLocks noChangeArrowheads="1"/>
          </p:cNvSpPr>
          <p:nvPr/>
        </p:nvSpPr>
        <p:spPr bwMode="auto">
          <a:xfrm>
            <a:off x="304800" y="838200"/>
            <a:ext cx="6019800" cy="1041400"/>
          </a:xfrm>
          <a:prstGeom prst="rect">
            <a:avLst/>
          </a:prstGeom>
          <a:solidFill>
            <a:schemeClr val="bg1"/>
          </a:solidFill>
          <a:ln w="15875" algn="ctr">
            <a:solidFill>
              <a:srgbClr val="000000"/>
            </a:solidFill>
            <a:miter lim="800000"/>
            <a:headEnd/>
            <a:tailEnd type="none" w="lg" len="lg"/>
          </a:ln>
        </p:spPr>
        <p:txBody>
          <a:bodyPr lIns="45720" rIns="45720" anchor="ctr" anchorCtr="1">
            <a:spAutoFit/>
          </a:bodyPr>
          <a:lstStyle/>
          <a:p>
            <a:pPr defTabSz="511175">
              <a:lnSpc>
                <a:spcPct val="120000"/>
              </a:lnSpc>
            </a:pPr>
            <a:r>
              <a:rPr lang="en-US" sz="1700" dirty="0">
                <a:latin typeface="Arial" charset="0"/>
                <a:cs typeface="Arial" charset="0"/>
              </a:rPr>
              <a:t>CVP is determined by blood volume and venous capacitance.</a:t>
            </a:r>
          </a:p>
          <a:p>
            <a:pPr defTabSz="511175">
              <a:lnSpc>
                <a:spcPct val="120000"/>
              </a:lnSpc>
            </a:pPr>
            <a:r>
              <a:rPr lang="en-US" sz="1700" dirty="0">
                <a:latin typeface="Arial" charset="0"/>
                <a:cs typeface="Arial" charset="0"/>
                <a:sym typeface="Symbol" pitchFamily="18" charset="2"/>
              </a:rPr>
              <a:t></a:t>
            </a:r>
            <a:r>
              <a:rPr lang="en-US" sz="1700" dirty="0">
                <a:latin typeface="Arial" charset="0"/>
                <a:cs typeface="Arial" charset="0"/>
              </a:rPr>
              <a:t> CVP </a:t>
            </a:r>
            <a:r>
              <a:rPr lang="en-US" sz="1700" dirty="0">
                <a:latin typeface="Arial" charset="0"/>
                <a:cs typeface="Arial" charset="0"/>
                <a:sym typeface="Symbol" pitchFamily="18" charset="2"/>
              </a:rPr>
              <a:t></a:t>
            </a:r>
            <a:r>
              <a:rPr lang="en-US" sz="1700" dirty="0">
                <a:latin typeface="Arial" charset="0"/>
                <a:cs typeface="Arial" charset="0"/>
              </a:rPr>
              <a:t> </a:t>
            </a:r>
            <a:r>
              <a:rPr lang="en-US" sz="1700" dirty="0">
                <a:latin typeface="Arial" charset="0"/>
                <a:cs typeface="Arial" charset="0"/>
                <a:sym typeface="Symbol" pitchFamily="18" charset="2"/>
              </a:rPr>
              <a:t></a:t>
            </a:r>
            <a:r>
              <a:rPr lang="en-US" sz="1700" dirty="0">
                <a:latin typeface="Arial" charset="0"/>
                <a:cs typeface="Arial" charset="0"/>
              </a:rPr>
              <a:t> venous  pressure &amp; transmural pressure</a:t>
            </a:r>
          </a:p>
          <a:p>
            <a:pPr defTabSz="511175">
              <a:lnSpc>
                <a:spcPct val="120000"/>
              </a:lnSpc>
            </a:pPr>
            <a:r>
              <a:rPr lang="en-US" sz="1700" dirty="0">
                <a:latin typeface="Arial" charset="0"/>
                <a:cs typeface="Arial" charset="0"/>
              </a:rPr>
              <a:t>Veins remain open at CO &gt; 7 L/min</a:t>
            </a:r>
          </a:p>
        </p:txBody>
      </p:sp>
      <p:grpSp>
        <p:nvGrpSpPr>
          <p:cNvPr id="29700" name="Group 28"/>
          <p:cNvGrpSpPr>
            <a:grpSpLocks/>
          </p:cNvGrpSpPr>
          <p:nvPr/>
        </p:nvGrpSpPr>
        <p:grpSpPr bwMode="auto">
          <a:xfrm>
            <a:off x="1828800" y="2209800"/>
            <a:ext cx="2971800" cy="3733800"/>
            <a:chOff x="768" y="1392"/>
            <a:chExt cx="1872" cy="2352"/>
          </a:xfrm>
        </p:grpSpPr>
        <p:sp>
          <p:nvSpPr>
            <p:cNvPr id="29714" name="Text Box 5"/>
            <p:cNvSpPr txBox="1">
              <a:spLocks noChangeArrowheads="1"/>
            </p:cNvSpPr>
            <p:nvPr/>
          </p:nvSpPr>
          <p:spPr bwMode="auto">
            <a:xfrm>
              <a:off x="1181" y="3350"/>
              <a:ext cx="1244" cy="394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med" len="lg"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n-US" sz="1700">
                  <a:latin typeface="Arial" charset="0"/>
                </a:rPr>
                <a:t>End-diastolic ventricular volume</a:t>
              </a:r>
            </a:p>
          </p:txBody>
        </p:sp>
        <p:sp>
          <p:nvSpPr>
            <p:cNvPr id="29715" name="Text Box 6"/>
            <p:cNvSpPr txBox="1">
              <a:spLocks noChangeArrowheads="1"/>
            </p:cNvSpPr>
            <p:nvPr/>
          </p:nvSpPr>
          <p:spPr bwMode="auto">
            <a:xfrm rot="-5400000">
              <a:off x="361" y="2308"/>
              <a:ext cx="1045" cy="23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med" len="lg"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n-US" sz="1700">
                  <a:latin typeface="Arial" charset="0"/>
                </a:rPr>
                <a:t>Stroke Volume</a:t>
              </a:r>
            </a:p>
          </p:txBody>
        </p:sp>
        <p:grpSp>
          <p:nvGrpSpPr>
            <p:cNvPr id="29716" name="Group 7"/>
            <p:cNvGrpSpPr>
              <a:grpSpLocks/>
            </p:cNvGrpSpPr>
            <p:nvPr/>
          </p:nvGrpSpPr>
          <p:grpSpPr bwMode="auto">
            <a:xfrm>
              <a:off x="1074" y="1661"/>
              <a:ext cx="1451" cy="1628"/>
              <a:chOff x="3829" y="516"/>
              <a:chExt cx="1728" cy="2012"/>
            </a:xfrm>
          </p:grpSpPr>
          <p:sp>
            <p:nvSpPr>
              <p:cNvPr id="29718" name="Line 8"/>
              <p:cNvSpPr>
                <a:spLocks noChangeShapeType="1"/>
              </p:cNvSpPr>
              <p:nvPr/>
            </p:nvSpPr>
            <p:spPr bwMode="auto">
              <a:xfrm>
                <a:off x="3829" y="2528"/>
                <a:ext cx="1728" cy="0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 type="none" w="med" len="lg"/>
              </a:ln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9719" name="Line 9"/>
              <p:cNvSpPr>
                <a:spLocks noChangeShapeType="1"/>
              </p:cNvSpPr>
              <p:nvPr/>
            </p:nvSpPr>
            <p:spPr bwMode="auto">
              <a:xfrm rot="5400000" flipH="1" flipV="1">
                <a:off x="2824" y="1521"/>
                <a:ext cx="2012" cy="1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 type="none" w="med" len="lg"/>
              </a:ln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9720" name="Freeform 10"/>
              <p:cNvSpPr>
                <a:spLocks/>
              </p:cNvSpPr>
              <p:nvPr/>
            </p:nvSpPr>
            <p:spPr bwMode="auto">
              <a:xfrm>
                <a:off x="3840" y="704"/>
                <a:ext cx="1632" cy="1824"/>
              </a:xfrm>
              <a:custGeom>
                <a:avLst/>
                <a:gdLst>
                  <a:gd name="T0" fmla="*/ 0 w 1632"/>
                  <a:gd name="T1" fmla="*/ 1824 h 1824"/>
                  <a:gd name="T2" fmla="*/ 432 w 1632"/>
                  <a:gd name="T3" fmla="*/ 864 h 1824"/>
                  <a:gd name="T4" fmla="*/ 679 w 1632"/>
                  <a:gd name="T5" fmla="*/ 459 h 1824"/>
                  <a:gd name="T6" fmla="*/ 1008 w 1632"/>
                  <a:gd name="T7" fmla="*/ 192 h 1824"/>
                  <a:gd name="T8" fmla="*/ 1331 w 1632"/>
                  <a:gd name="T9" fmla="*/ 68 h 1824"/>
                  <a:gd name="T10" fmla="*/ 1632 w 1632"/>
                  <a:gd name="T11" fmla="*/ 0 h 182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632"/>
                  <a:gd name="T19" fmla="*/ 0 h 1824"/>
                  <a:gd name="T20" fmla="*/ 1632 w 1632"/>
                  <a:gd name="T21" fmla="*/ 1824 h 182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632" h="1824">
                    <a:moveTo>
                      <a:pt x="0" y="1824"/>
                    </a:moveTo>
                    <a:cubicBezTo>
                      <a:pt x="132" y="1480"/>
                      <a:pt x="319" y="1091"/>
                      <a:pt x="432" y="864"/>
                    </a:cubicBezTo>
                    <a:cubicBezTo>
                      <a:pt x="545" y="637"/>
                      <a:pt x="583" y="571"/>
                      <a:pt x="679" y="459"/>
                    </a:cubicBezTo>
                    <a:cubicBezTo>
                      <a:pt x="775" y="347"/>
                      <a:pt x="900" y="257"/>
                      <a:pt x="1008" y="192"/>
                    </a:cubicBezTo>
                    <a:cubicBezTo>
                      <a:pt x="1116" y="127"/>
                      <a:pt x="1227" y="100"/>
                      <a:pt x="1331" y="68"/>
                    </a:cubicBezTo>
                    <a:cubicBezTo>
                      <a:pt x="1435" y="36"/>
                      <a:pt x="1569" y="14"/>
                      <a:pt x="1632" y="0"/>
                    </a:cubicBezTo>
                  </a:path>
                </a:pathLst>
              </a:custGeom>
              <a:noFill/>
              <a:ln w="1587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lg"/>
              </a:ln>
            </p:spPr>
            <p:txBody>
              <a:bodyPr wrap="none">
                <a:spAutoFit/>
              </a:bodyPr>
              <a:lstStyle/>
              <a:p>
                <a:endParaRPr lang="en-US"/>
              </a:p>
            </p:txBody>
          </p:sp>
        </p:grpSp>
        <p:sp>
          <p:nvSpPr>
            <p:cNvPr id="29717" name="Text Box 11"/>
            <p:cNvSpPr txBox="1">
              <a:spLocks noChangeArrowheads="1"/>
            </p:cNvSpPr>
            <p:nvPr/>
          </p:nvSpPr>
          <p:spPr bwMode="auto">
            <a:xfrm>
              <a:off x="1037" y="1392"/>
              <a:ext cx="1603" cy="231"/>
            </a:xfrm>
            <a:prstGeom prst="rect">
              <a:avLst/>
            </a:prstGeom>
            <a:solidFill>
              <a:schemeClr val="bg1"/>
            </a:solidFill>
            <a:ln w="15875" algn="ctr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>
              <a:spAutoFit/>
            </a:bodyPr>
            <a:lstStyle/>
            <a:p>
              <a:pPr algn="ctr" eaLnBrk="0" hangingPunct="0"/>
              <a:r>
                <a:rPr lang="en-US" sz="1700">
                  <a:latin typeface="Arial" charset="0"/>
                </a:rPr>
                <a:t>Cardiac function curve</a:t>
              </a:r>
            </a:p>
          </p:txBody>
        </p:sp>
      </p:grpSp>
      <p:grpSp>
        <p:nvGrpSpPr>
          <p:cNvPr id="29701" name="Group 30"/>
          <p:cNvGrpSpPr>
            <a:grpSpLocks/>
          </p:cNvGrpSpPr>
          <p:nvPr/>
        </p:nvGrpSpPr>
        <p:grpSpPr bwMode="auto">
          <a:xfrm>
            <a:off x="5943600" y="2133600"/>
            <a:ext cx="2865438" cy="4419600"/>
            <a:chOff x="3744" y="1344"/>
            <a:chExt cx="1805" cy="2784"/>
          </a:xfrm>
        </p:grpSpPr>
        <p:sp>
          <p:nvSpPr>
            <p:cNvPr id="29702" name="Text Box 14"/>
            <p:cNvSpPr txBox="1">
              <a:spLocks noChangeArrowheads="1"/>
            </p:cNvSpPr>
            <p:nvPr/>
          </p:nvSpPr>
          <p:spPr bwMode="auto">
            <a:xfrm>
              <a:off x="4097" y="1769"/>
              <a:ext cx="1099" cy="231"/>
            </a:xfrm>
            <a:prstGeom prst="rect">
              <a:avLst/>
            </a:prstGeom>
            <a:solidFill>
              <a:schemeClr val="bg1"/>
            </a:solidFill>
            <a:ln w="15875" algn="ctr">
              <a:solidFill>
                <a:srgbClr val="000000"/>
              </a:solidFill>
              <a:miter lim="800000"/>
              <a:headEnd/>
              <a:tailEnd type="none" w="lg" len="lg"/>
            </a:ln>
          </p:spPr>
          <p:txBody>
            <a:bodyPr lIns="45720" rIns="45720" anchor="ctr">
              <a:spAutoFit/>
            </a:bodyPr>
            <a:lstStyle/>
            <a:p>
              <a:pPr defTabSz="511175"/>
              <a:r>
                <a:rPr lang="en-US" sz="1700">
                  <a:latin typeface="Arial" charset="0"/>
                  <a:cs typeface="Arial" charset="0"/>
                  <a:sym typeface="Symbol" pitchFamily="18" charset="2"/>
                </a:rPr>
                <a:t></a:t>
              </a:r>
              <a:r>
                <a:rPr lang="en-US" sz="1700">
                  <a:latin typeface="Arial" charset="0"/>
                  <a:cs typeface="Arial" charset="0"/>
                </a:rPr>
                <a:t> blood volume</a:t>
              </a:r>
            </a:p>
          </p:txBody>
        </p:sp>
        <p:sp>
          <p:nvSpPr>
            <p:cNvPr id="29703" name="Text Box 15"/>
            <p:cNvSpPr txBox="1">
              <a:spLocks noChangeArrowheads="1"/>
            </p:cNvSpPr>
            <p:nvPr/>
          </p:nvSpPr>
          <p:spPr bwMode="auto">
            <a:xfrm>
              <a:off x="4412" y="2195"/>
              <a:ext cx="470" cy="231"/>
            </a:xfrm>
            <a:prstGeom prst="rect">
              <a:avLst/>
            </a:prstGeom>
            <a:solidFill>
              <a:schemeClr val="bg1"/>
            </a:solidFill>
            <a:ln w="15875" algn="ctr">
              <a:solidFill>
                <a:srgbClr val="000000"/>
              </a:solidFill>
              <a:miter lim="800000"/>
              <a:headEnd/>
              <a:tailEnd type="none" w="lg" len="lg"/>
            </a:ln>
          </p:spPr>
          <p:txBody>
            <a:bodyPr lIns="45720" rIns="45720" anchor="ctr">
              <a:spAutoFit/>
            </a:bodyPr>
            <a:lstStyle/>
            <a:p>
              <a:pPr defTabSz="511175"/>
              <a:r>
                <a:rPr lang="en-US" sz="1700">
                  <a:latin typeface="Arial" charset="0"/>
                  <a:cs typeface="Arial" charset="0"/>
                  <a:sym typeface="Symbol" pitchFamily="18" charset="2"/>
                </a:rPr>
                <a:t></a:t>
              </a:r>
              <a:r>
                <a:rPr lang="en-US" sz="1700">
                  <a:latin typeface="Arial" charset="0"/>
                  <a:cs typeface="Arial" charset="0"/>
                </a:rPr>
                <a:t> CVP</a:t>
              </a:r>
            </a:p>
          </p:txBody>
        </p:sp>
        <p:sp>
          <p:nvSpPr>
            <p:cNvPr id="29704" name="Text Box 16"/>
            <p:cNvSpPr txBox="1">
              <a:spLocks noChangeArrowheads="1"/>
            </p:cNvSpPr>
            <p:nvPr/>
          </p:nvSpPr>
          <p:spPr bwMode="auto">
            <a:xfrm>
              <a:off x="4107" y="2620"/>
              <a:ext cx="1080" cy="231"/>
            </a:xfrm>
            <a:prstGeom prst="rect">
              <a:avLst/>
            </a:prstGeom>
            <a:solidFill>
              <a:schemeClr val="bg1"/>
            </a:solidFill>
            <a:ln w="15875" algn="ctr">
              <a:solidFill>
                <a:srgbClr val="000000"/>
              </a:solidFill>
              <a:miter lim="800000"/>
              <a:headEnd/>
              <a:tailEnd type="none" w="lg" len="lg"/>
            </a:ln>
          </p:spPr>
          <p:txBody>
            <a:bodyPr lIns="45720" rIns="45720" anchor="ctr">
              <a:spAutoFit/>
            </a:bodyPr>
            <a:lstStyle/>
            <a:p>
              <a:pPr defTabSz="511175"/>
              <a:r>
                <a:rPr lang="en-US" sz="1700">
                  <a:latin typeface="Arial" charset="0"/>
                  <a:cs typeface="Arial" charset="0"/>
                  <a:sym typeface="Symbol" pitchFamily="18" charset="2"/>
                </a:rPr>
                <a:t></a:t>
              </a:r>
              <a:r>
                <a:rPr lang="en-US" sz="1700">
                  <a:latin typeface="Arial" charset="0"/>
                  <a:cs typeface="Arial" charset="0"/>
                </a:rPr>
                <a:t> atrial pressure</a:t>
              </a:r>
            </a:p>
          </p:txBody>
        </p:sp>
        <p:sp>
          <p:nvSpPr>
            <p:cNvPr id="29705" name="Text Box 17"/>
            <p:cNvSpPr txBox="1">
              <a:spLocks noChangeArrowheads="1"/>
            </p:cNvSpPr>
            <p:nvPr/>
          </p:nvSpPr>
          <p:spPr bwMode="auto">
            <a:xfrm>
              <a:off x="3927" y="3046"/>
              <a:ext cx="1440" cy="231"/>
            </a:xfrm>
            <a:prstGeom prst="rect">
              <a:avLst/>
            </a:prstGeom>
            <a:solidFill>
              <a:schemeClr val="bg1"/>
            </a:solidFill>
            <a:ln w="15875" algn="ctr">
              <a:solidFill>
                <a:srgbClr val="000000"/>
              </a:solidFill>
              <a:miter lim="800000"/>
              <a:headEnd/>
              <a:tailEnd type="none" w="lg" len="lg"/>
            </a:ln>
          </p:spPr>
          <p:txBody>
            <a:bodyPr lIns="45720" rIns="45720" anchor="ctr">
              <a:spAutoFit/>
            </a:bodyPr>
            <a:lstStyle/>
            <a:p>
              <a:pPr defTabSz="511175"/>
              <a:r>
                <a:rPr lang="en-US" sz="1700">
                  <a:latin typeface="Arial" charset="0"/>
                  <a:cs typeface="Arial" charset="0"/>
                  <a:sym typeface="Symbol" pitchFamily="18" charset="2"/>
                </a:rPr>
                <a:t></a:t>
              </a:r>
              <a:r>
                <a:rPr lang="en-US" sz="1700">
                  <a:latin typeface="Arial" charset="0"/>
                  <a:cs typeface="Arial" charset="0"/>
                </a:rPr>
                <a:t> End diastolic volume</a:t>
              </a:r>
            </a:p>
          </p:txBody>
        </p:sp>
        <p:sp>
          <p:nvSpPr>
            <p:cNvPr id="29706" name="Text Box 18"/>
            <p:cNvSpPr txBox="1">
              <a:spLocks noChangeArrowheads="1"/>
            </p:cNvSpPr>
            <p:nvPr/>
          </p:nvSpPr>
          <p:spPr bwMode="auto">
            <a:xfrm>
              <a:off x="4107" y="3471"/>
              <a:ext cx="1080" cy="231"/>
            </a:xfrm>
            <a:prstGeom prst="rect">
              <a:avLst/>
            </a:prstGeom>
            <a:solidFill>
              <a:schemeClr val="bg1"/>
            </a:solidFill>
            <a:ln w="15875" algn="ctr">
              <a:solidFill>
                <a:srgbClr val="000000"/>
              </a:solidFill>
              <a:miter lim="800000"/>
              <a:headEnd/>
              <a:tailEnd type="none" w="lg" len="lg"/>
            </a:ln>
          </p:spPr>
          <p:txBody>
            <a:bodyPr lIns="45720" rIns="45720" anchor="ctr">
              <a:spAutoFit/>
            </a:bodyPr>
            <a:lstStyle/>
            <a:p>
              <a:pPr defTabSz="511175"/>
              <a:r>
                <a:rPr lang="en-US" sz="1700">
                  <a:latin typeface="Arial" charset="0"/>
                  <a:cs typeface="Arial" charset="0"/>
                  <a:sym typeface="Symbol" pitchFamily="18" charset="2"/>
                </a:rPr>
                <a:t></a:t>
              </a:r>
              <a:r>
                <a:rPr lang="en-US" sz="1700">
                  <a:latin typeface="Arial" charset="0"/>
                  <a:cs typeface="Arial" charset="0"/>
                </a:rPr>
                <a:t> Stroke volume</a:t>
              </a:r>
            </a:p>
          </p:txBody>
        </p:sp>
        <p:sp>
          <p:nvSpPr>
            <p:cNvPr id="29707" name="Text Box 19"/>
            <p:cNvSpPr txBox="1">
              <a:spLocks noChangeArrowheads="1"/>
            </p:cNvSpPr>
            <p:nvPr/>
          </p:nvSpPr>
          <p:spPr bwMode="auto">
            <a:xfrm>
              <a:off x="4443" y="3897"/>
              <a:ext cx="408" cy="231"/>
            </a:xfrm>
            <a:prstGeom prst="rect">
              <a:avLst/>
            </a:prstGeom>
            <a:solidFill>
              <a:schemeClr val="bg1"/>
            </a:solidFill>
            <a:ln w="15875" algn="ctr">
              <a:solidFill>
                <a:srgbClr val="000000"/>
              </a:solidFill>
              <a:miter lim="800000"/>
              <a:headEnd/>
              <a:tailEnd type="none" w="lg" len="lg"/>
            </a:ln>
          </p:spPr>
          <p:txBody>
            <a:bodyPr lIns="45720" rIns="45720" anchor="ctr">
              <a:spAutoFit/>
            </a:bodyPr>
            <a:lstStyle/>
            <a:p>
              <a:pPr defTabSz="511175"/>
              <a:r>
                <a:rPr lang="en-US" sz="1700">
                  <a:latin typeface="Arial" charset="0"/>
                  <a:cs typeface="Arial" charset="0"/>
                  <a:sym typeface="Symbol" pitchFamily="18" charset="2"/>
                </a:rPr>
                <a:t></a:t>
              </a:r>
              <a:r>
                <a:rPr lang="en-US" sz="1700">
                  <a:latin typeface="Arial" charset="0"/>
                  <a:cs typeface="Arial" charset="0"/>
                </a:rPr>
                <a:t> CO</a:t>
              </a:r>
            </a:p>
          </p:txBody>
        </p:sp>
        <p:cxnSp>
          <p:nvCxnSpPr>
            <p:cNvPr id="29708" name="AutoShape 20"/>
            <p:cNvCxnSpPr>
              <a:cxnSpLocks noChangeShapeType="1"/>
              <a:stCxn id="29702" idx="2"/>
              <a:endCxn id="29703" idx="0"/>
            </p:cNvCxnSpPr>
            <p:nvPr/>
          </p:nvCxnSpPr>
          <p:spPr bwMode="auto">
            <a:xfrm>
              <a:off x="4647" y="2005"/>
              <a:ext cx="0" cy="185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 type="stealth" w="lg" len="lg"/>
            </a:ln>
          </p:spPr>
        </p:cxnSp>
        <p:cxnSp>
          <p:nvCxnSpPr>
            <p:cNvPr id="29709" name="AutoShape 21"/>
            <p:cNvCxnSpPr>
              <a:cxnSpLocks noChangeShapeType="1"/>
              <a:stCxn id="29703" idx="2"/>
              <a:endCxn id="29704" idx="0"/>
            </p:cNvCxnSpPr>
            <p:nvPr/>
          </p:nvCxnSpPr>
          <p:spPr bwMode="auto">
            <a:xfrm>
              <a:off x="4647" y="2431"/>
              <a:ext cx="0" cy="184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 type="stealth" w="lg" len="lg"/>
            </a:ln>
          </p:spPr>
        </p:cxnSp>
        <p:cxnSp>
          <p:nvCxnSpPr>
            <p:cNvPr id="29710" name="AutoShape 22"/>
            <p:cNvCxnSpPr>
              <a:cxnSpLocks noChangeShapeType="1"/>
              <a:stCxn id="29704" idx="2"/>
              <a:endCxn id="29705" idx="0"/>
            </p:cNvCxnSpPr>
            <p:nvPr/>
          </p:nvCxnSpPr>
          <p:spPr bwMode="auto">
            <a:xfrm>
              <a:off x="4647" y="2856"/>
              <a:ext cx="0" cy="185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 type="stealth" w="lg" len="lg"/>
            </a:ln>
          </p:spPr>
        </p:cxnSp>
        <p:cxnSp>
          <p:nvCxnSpPr>
            <p:cNvPr id="29711" name="AutoShape 23"/>
            <p:cNvCxnSpPr>
              <a:cxnSpLocks noChangeShapeType="1"/>
              <a:stCxn id="29705" idx="2"/>
              <a:endCxn id="29706" idx="0"/>
            </p:cNvCxnSpPr>
            <p:nvPr/>
          </p:nvCxnSpPr>
          <p:spPr bwMode="auto">
            <a:xfrm>
              <a:off x="4647" y="3282"/>
              <a:ext cx="0" cy="184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 type="stealth" w="lg" len="lg"/>
            </a:ln>
          </p:spPr>
        </p:cxnSp>
        <p:cxnSp>
          <p:nvCxnSpPr>
            <p:cNvPr id="29712" name="AutoShape 24"/>
            <p:cNvCxnSpPr>
              <a:cxnSpLocks noChangeShapeType="1"/>
              <a:stCxn id="29706" idx="2"/>
              <a:endCxn id="29707" idx="0"/>
            </p:cNvCxnSpPr>
            <p:nvPr/>
          </p:nvCxnSpPr>
          <p:spPr bwMode="auto">
            <a:xfrm>
              <a:off x="4647" y="3707"/>
              <a:ext cx="0" cy="185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 type="stealth" w="lg" len="lg"/>
            </a:ln>
          </p:spPr>
        </p:cxnSp>
        <p:sp>
          <p:nvSpPr>
            <p:cNvPr id="29713" name="Text Box 29"/>
            <p:cNvSpPr txBox="1">
              <a:spLocks noChangeArrowheads="1"/>
            </p:cNvSpPr>
            <p:nvPr/>
          </p:nvSpPr>
          <p:spPr bwMode="auto">
            <a:xfrm>
              <a:off x="3744" y="1344"/>
              <a:ext cx="1805" cy="231"/>
            </a:xfrm>
            <a:prstGeom prst="rect">
              <a:avLst/>
            </a:prstGeom>
            <a:solidFill>
              <a:schemeClr val="bg1"/>
            </a:solidFill>
            <a:ln w="15875" algn="ctr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>
              <a:spAutoFit/>
            </a:bodyPr>
            <a:lstStyle/>
            <a:p>
              <a:pPr algn="ctr" eaLnBrk="0" hangingPunct="0"/>
              <a:r>
                <a:rPr lang="en-US" sz="1700">
                  <a:latin typeface="Arial" charset="0"/>
                </a:rPr>
                <a:t>Frank Starling Mechanism</a:t>
              </a:r>
            </a:p>
          </p:txBody>
        </p:sp>
      </p:grp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1447800" y="152400"/>
            <a:ext cx="6705600" cy="382588"/>
          </a:xfrm>
        </p:spPr>
        <p:txBody>
          <a:bodyPr/>
          <a:lstStyle/>
          <a:p>
            <a:pPr algn="l" eaLnBrk="1" hangingPunct="1"/>
            <a:r>
              <a:rPr lang="en-US" smtClean="0"/>
              <a:t>An increase in blood volume shifts the equilibrium point upwards</a:t>
            </a:r>
          </a:p>
        </p:txBody>
      </p:sp>
      <p:sp>
        <p:nvSpPr>
          <p:cNvPr id="30723" name="Text Box 72"/>
          <p:cNvSpPr txBox="1">
            <a:spLocks noChangeArrowheads="1"/>
          </p:cNvSpPr>
          <p:nvPr/>
        </p:nvSpPr>
        <p:spPr bwMode="auto">
          <a:xfrm>
            <a:off x="2362200" y="685800"/>
            <a:ext cx="3657600" cy="1338263"/>
          </a:xfrm>
          <a:prstGeom prst="rect">
            <a:avLst/>
          </a:prstGeom>
          <a:solidFill>
            <a:schemeClr val="bg1"/>
          </a:solidFill>
          <a:ln w="15875">
            <a:solidFill>
              <a:schemeClr val="tx1"/>
            </a:solidFill>
            <a:miter lim="800000"/>
            <a:headEnd/>
            <a:tailEnd type="none" w="lg" len="lg"/>
          </a:ln>
        </p:spPr>
        <p:txBody>
          <a:bodyPr>
            <a:spAutoFit/>
          </a:bodyPr>
          <a:lstStyle/>
          <a:p>
            <a:pPr eaLnBrk="0" hangingPunct="0">
              <a:spcAft>
                <a:spcPct val="25000"/>
              </a:spcAft>
            </a:pPr>
            <a:r>
              <a:rPr lang="en-US" sz="1700">
                <a:solidFill>
                  <a:schemeClr val="tx2"/>
                </a:solidFill>
                <a:latin typeface="Arial" charset="0"/>
              </a:rPr>
              <a:t>A: Initial equilibrium point</a:t>
            </a:r>
          </a:p>
          <a:p>
            <a:pPr eaLnBrk="0" hangingPunct="0">
              <a:spcAft>
                <a:spcPct val="25000"/>
              </a:spcAft>
            </a:pPr>
            <a:r>
              <a:rPr lang="en-US" sz="1700">
                <a:solidFill>
                  <a:schemeClr val="tx2"/>
                </a:solidFill>
                <a:latin typeface="Arial" charset="0"/>
                <a:sym typeface="Symbol" pitchFamily="18" charset="2"/>
              </a:rPr>
              <a:t>B: </a:t>
            </a:r>
            <a:r>
              <a:rPr lang="en-US" sz="1700">
                <a:solidFill>
                  <a:schemeClr val="tx2"/>
                </a:solidFill>
                <a:latin typeface="Arial" charset="0"/>
              </a:rPr>
              <a:t>Blood volume</a:t>
            </a:r>
            <a:r>
              <a:rPr lang="en-US" sz="1700">
                <a:solidFill>
                  <a:schemeClr val="tx2"/>
                </a:solidFill>
                <a:latin typeface="Arial" charset="0"/>
                <a:sym typeface="Symbol" pitchFamily="18" charset="2"/>
              </a:rPr>
              <a:t>  </a:t>
            </a:r>
            <a:r>
              <a:rPr lang="en-US" sz="1700">
                <a:solidFill>
                  <a:schemeClr val="tx2"/>
                </a:solidFill>
                <a:latin typeface="Arial" charset="0"/>
              </a:rPr>
              <a:t> CVP</a:t>
            </a:r>
            <a:endParaRPr lang="en-US" sz="1700">
              <a:solidFill>
                <a:schemeClr val="tx2"/>
              </a:solidFill>
              <a:latin typeface="Arial" charset="0"/>
              <a:sym typeface="Symbol" pitchFamily="18" charset="2"/>
            </a:endParaRPr>
          </a:p>
          <a:p>
            <a:pPr eaLnBrk="0" hangingPunct="0">
              <a:spcAft>
                <a:spcPct val="25000"/>
              </a:spcAft>
            </a:pPr>
            <a:r>
              <a:rPr lang="en-US" sz="1700">
                <a:solidFill>
                  <a:schemeClr val="tx2"/>
                </a:solidFill>
                <a:latin typeface="Arial" charset="0"/>
                <a:sym typeface="Symbol" pitchFamily="18" charset="2"/>
              </a:rPr>
              <a:t>C:  CVP  CO ()</a:t>
            </a:r>
          </a:p>
          <a:p>
            <a:pPr eaLnBrk="0" hangingPunct="0">
              <a:spcAft>
                <a:spcPct val="25000"/>
              </a:spcAft>
            </a:pPr>
            <a:r>
              <a:rPr lang="en-US" sz="1700">
                <a:solidFill>
                  <a:schemeClr val="tx2"/>
                </a:solidFill>
                <a:latin typeface="Arial" charset="0"/>
                <a:sym typeface="Symbol" pitchFamily="18" charset="2"/>
              </a:rPr>
              <a:t>New equilibrium point at higher CO</a:t>
            </a:r>
          </a:p>
        </p:txBody>
      </p:sp>
      <p:grpSp>
        <p:nvGrpSpPr>
          <p:cNvPr id="30724" name="Group 152"/>
          <p:cNvGrpSpPr>
            <a:grpSpLocks/>
          </p:cNvGrpSpPr>
          <p:nvPr/>
        </p:nvGrpSpPr>
        <p:grpSpPr bwMode="auto">
          <a:xfrm>
            <a:off x="6477000" y="1462088"/>
            <a:ext cx="2286000" cy="3948112"/>
            <a:chOff x="4080" y="921"/>
            <a:chExt cx="1440" cy="2487"/>
          </a:xfrm>
        </p:grpSpPr>
        <p:sp>
          <p:nvSpPr>
            <p:cNvPr id="30780" name="Text Box 135"/>
            <p:cNvSpPr txBox="1">
              <a:spLocks noChangeArrowheads="1"/>
            </p:cNvSpPr>
            <p:nvPr/>
          </p:nvSpPr>
          <p:spPr bwMode="auto">
            <a:xfrm>
              <a:off x="4251" y="921"/>
              <a:ext cx="1099" cy="231"/>
            </a:xfrm>
            <a:prstGeom prst="rect">
              <a:avLst/>
            </a:prstGeom>
            <a:solidFill>
              <a:schemeClr val="bg1"/>
            </a:solidFill>
            <a:ln w="15875" algn="ctr">
              <a:solidFill>
                <a:srgbClr val="000000"/>
              </a:solidFill>
              <a:miter lim="800000"/>
              <a:headEnd/>
              <a:tailEnd type="none" w="lg" len="lg"/>
            </a:ln>
          </p:spPr>
          <p:txBody>
            <a:bodyPr lIns="45720" rIns="45720" anchor="ctr">
              <a:spAutoFit/>
            </a:bodyPr>
            <a:lstStyle/>
            <a:p>
              <a:pPr defTabSz="511175"/>
              <a:r>
                <a:rPr lang="en-US" sz="1700">
                  <a:latin typeface="Arial" charset="0"/>
                  <a:cs typeface="Arial" charset="0"/>
                  <a:sym typeface="Symbol" pitchFamily="18" charset="2"/>
                </a:rPr>
                <a:t></a:t>
              </a:r>
              <a:r>
                <a:rPr lang="en-US" sz="1700">
                  <a:latin typeface="Arial" charset="0"/>
                  <a:cs typeface="Arial" charset="0"/>
                </a:rPr>
                <a:t> blood volume</a:t>
              </a:r>
            </a:p>
          </p:txBody>
        </p:sp>
        <p:sp>
          <p:nvSpPr>
            <p:cNvPr id="30781" name="Text Box 136"/>
            <p:cNvSpPr txBox="1">
              <a:spLocks noChangeArrowheads="1"/>
            </p:cNvSpPr>
            <p:nvPr/>
          </p:nvSpPr>
          <p:spPr bwMode="auto">
            <a:xfrm>
              <a:off x="4565" y="1372"/>
              <a:ext cx="470" cy="231"/>
            </a:xfrm>
            <a:prstGeom prst="rect">
              <a:avLst/>
            </a:prstGeom>
            <a:solidFill>
              <a:schemeClr val="bg1"/>
            </a:solidFill>
            <a:ln w="15875" algn="ctr">
              <a:solidFill>
                <a:srgbClr val="000000"/>
              </a:solidFill>
              <a:miter lim="800000"/>
              <a:headEnd/>
              <a:tailEnd type="none" w="lg" len="lg"/>
            </a:ln>
          </p:spPr>
          <p:txBody>
            <a:bodyPr lIns="45720" rIns="45720" anchor="ctr">
              <a:spAutoFit/>
            </a:bodyPr>
            <a:lstStyle/>
            <a:p>
              <a:pPr defTabSz="511175"/>
              <a:r>
                <a:rPr lang="en-US" sz="1700">
                  <a:latin typeface="Arial" charset="0"/>
                  <a:cs typeface="Arial" charset="0"/>
                  <a:sym typeface="Symbol" pitchFamily="18" charset="2"/>
                </a:rPr>
                <a:t></a:t>
              </a:r>
              <a:r>
                <a:rPr lang="en-US" sz="1700">
                  <a:latin typeface="Arial" charset="0"/>
                  <a:cs typeface="Arial" charset="0"/>
                </a:rPr>
                <a:t> CVP</a:t>
              </a:r>
            </a:p>
          </p:txBody>
        </p:sp>
        <p:sp>
          <p:nvSpPr>
            <p:cNvPr id="30782" name="Text Box 137"/>
            <p:cNvSpPr txBox="1">
              <a:spLocks noChangeArrowheads="1"/>
            </p:cNvSpPr>
            <p:nvPr/>
          </p:nvSpPr>
          <p:spPr bwMode="auto">
            <a:xfrm>
              <a:off x="4260" y="1823"/>
              <a:ext cx="1080" cy="231"/>
            </a:xfrm>
            <a:prstGeom prst="rect">
              <a:avLst/>
            </a:prstGeom>
            <a:solidFill>
              <a:schemeClr val="bg1"/>
            </a:solidFill>
            <a:ln w="15875" algn="ctr">
              <a:solidFill>
                <a:srgbClr val="000000"/>
              </a:solidFill>
              <a:miter lim="800000"/>
              <a:headEnd/>
              <a:tailEnd type="none" w="lg" len="lg"/>
            </a:ln>
          </p:spPr>
          <p:txBody>
            <a:bodyPr lIns="45720" rIns="45720" anchor="ctr">
              <a:spAutoFit/>
            </a:bodyPr>
            <a:lstStyle/>
            <a:p>
              <a:pPr defTabSz="511175"/>
              <a:r>
                <a:rPr lang="en-US" sz="1700">
                  <a:latin typeface="Arial" charset="0"/>
                  <a:cs typeface="Arial" charset="0"/>
                  <a:sym typeface="Symbol" pitchFamily="18" charset="2"/>
                </a:rPr>
                <a:t></a:t>
              </a:r>
              <a:r>
                <a:rPr lang="en-US" sz="1700">
                  <a:latin typeface="Arial" charset="0"/>
                  <a:cs typeface="Arial" charset="0"/>
                </a:rPr>
                <a:t> atrial pressure</a:t>
              </a:r>
            </a:p>
          </p:txBody>
        </p:sp>
        <p:sp>
          <p:nvSpPr>
            <p:cNvPr id="30783" name="Text Box 138"/>
            <p:cNvSpPr txBox="1">
              <a:spLocks noChangeArrowheads="1"/>
            </p:cNvSpPr>
            <p:nvPr/>
          </p:nvSpPr>
          <p:spPr bwMode="auto">
            <a:xfrm>
              <a:off x="4080" y="2274"/>
              <a:ext cx="1440" cy="231"/>
            </a:xfrm>
            <a:prstGeom prst="rect">
              <a:avLst/>
            </a:prstGeom>
            <a:solidFill>
              <a:schemeClr val="bg1"/>
            </a:solidFill>
            <a:ln w="15875" algn="ctr">
              <a:solidFill>
                <a:srgbClr val="000000"/>
              </a:solidFill>
              <a:miter lim="800000"/>
              <a:headEnd/>
              <a:tailEnd type="none" w="lg" len="lg"/>
            </a:ln>
          </p:spPr>
          <p:txBody>
            <a:bodyPr lIns="45720" rIns="45720" anchor="ctr">
              <a:spAutoFit/>
            </a:bodyPr>
            <a:lstStyle/>
            <a:p>
              <a:pPr defTabSz="511175"/>
              <a:r>
                <a:rPr lang="en-US" sz="1700">
                  <a:latin typeface="Arial" charset="0"/>
                  <a:cs typeface="Arial" charset="0"/>
                  <a:sym typeface="Symbol" pitchFamily="18" charset="2"/>
                </a:rPr>
                <a:t></a:t>
              </a:r>
              <a:r>
                <a:rPr lang="en-US" sz="1700">
                  <a:latin typeface="Arial" charset="0"/>
                  <a:cs typeface="Arial" charset="0"/>
                </a:rPr>
                <a:t> End diastolic volume</a:t>
              </a:r>
            </a:p>
          </p:txBody>
        </p:sp>
        <p:sp>
          <p:nvSpPr>
            <p:cNvPr id="30784" name="Text Box 139"/>
            <p:cNvSpPr txBox="1">
              <a:spLocks noChangeArrowheads="1"/>
            </p:cNvSpPr>
            <p:nvPr/>
          </p:nvSpPr>
          <p:spPr bwMode="auto">
            <a:xfrm>
              <a:off x="4260" y="2725"/>
              <a:ext cx="1080" cy="231"/>
            </a:xfrm>
            <a:prstGeom prst="rect">
              <a:avLst/>
            </a:prstGeom>
            <a:solidFill>
              <a:schemeClr val="bg1"/>
            </a:solidFill>
            <a:ln w="15875" algn="ctr">
              <a:solidFill>
                <a:srgbClr val="000000"/>
              </a:solidFill>
              <a:miter lim="800000"/>
              <a:headEnd/>
              <a:tailEnd type="none" w="lg" len="lg"/>
            </a:ln>
          </p:spPr>
          <p:txBody>
            <a:bodyPr lIns="45720" rIns="45720" anchor="ctr">
              <a:spAutoFit/>
            </a:bodyPr>
            <a:lstStyle/>
            <a:p>
              <a:pPr defTabSz="511175"/>
              <a:r>
                <a:rPr lang="en-US" sz="1700">
                  <a:latin typeface="Arial" charset="0"/>
                  <a:cs typeface="Arial" charset="0"/>
                  <a:sym typeface="Symbol" pitchFamily="18" charset="2"/>
                </a:rPr>
                <a:t></a:t>
              </a:r>
              <a:r>
                <a:rPr lang="en-US" sz="1700">
                  <a:latin typeface="Arial" charset="0"/>
                  <a:cs typeface="Arial" charset="0"/>
                </a:rPr>
                <a:t> Stroke volume</a:t>
              </a:r>
            </a:p>
          </p:txBody>
        </p:sp>
        <p:sp>
          <p:nvSpPr>
            <p:cNvPr id="30785" name="Text Box 140"/>
            <p:cNvSpPr txBox="1">
              <a:spLocks noChangeArrowheads="1"/>
            </p:cNvSpPr>
            <p:nvPr/>
          </p:nvSpPr>
          <p:spPr bwMode="auto">
            <a:xfrm>
              <a:off x="4596" y="3177"/>
              <a:ext cx="408" cy="231"/>
            </a:xfrm>
            <a:prstGeom prst="rect">
              <a:avLst/>
            </a:prstGeom>
            <a:solidFill>
              <a:schemeClr val="bg1"/>
            </a:solidFill>
            <a:ln w="15875" algn="ctr">
              <a:solidFill>
                <a:srgbClr val="000000"/>
              </a:solidFill>
              <a:miter lim="800000"/>
              <a:headEnd/>
              <a:tailEnd type="none" w="lg" len="lg"/>
            </a:ln>
          </p:spPr>
          <p:txBody>
            <a:bodyPr lIns="45720" rIns="45720" anchor="ctr">
              <a:spAutoFit/>
            </a:bodyPr>
            <a:lstStyle/>
            <a:p>
              <a:pPr defTabSz="511175"/>
              <a:r>
                <a:rPr lang="en-US" sz="1700">
                  <a:latin typeface="Arial" charset="0"/>
                  <a:cs typeface="Arial" charset="0"/>
                  <a:sym typeface="Symbol" pitchFamily="18" charset="2"/>
                </a:rPr>
                <a:t></a:t>
              </a:r>
              <a:r>
                <a:rPr lang="en-US" sz="1700">
                  <a:latin typeface="Arial" charset="0"/>
                  <a:cs typeface="Arial" charset="0"/>
                </a:rPr>
                <a:t> CO</a:t>
              </a:r>
            </a:p>
          </p:txBody>
        </p:sp>
        <p:cxnSp>
          <p:nvCxnSpPr>
            <p:cNvPr id="30786" name="AutoShape 141"/>
            <p:cNvCxnSpPr>
              <a:cxnSpLocks noChangeShapeType="1"/>
              <a:stCxn id="30780" idx="2"/>
              <a:endCxn id="30781" idx="0"/>
            </p:cNvCxnSpPr>
            <p:nvPr/>
          </p:nvCxnSpPr>
          <p:spPr bwMode="auto">
            <a:xfrm flipH="1">
              <a:off x="4800" y="1157"/>
              <a:ext cx="1" cy="210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 type="stealth" w="lg" len="lg"/>
            </a:ln>
          </p:spPr>
        </p:cxnSp>
        <p:cxnSp>
          <p:nvCxnSpPr>
            <p:cNvPr id="30787" name="AutoShape 142"/>
            <p:cNvCxnSpPr>
              <a:cxnSpLocks noChangeShapeType="1"/>
              <a:stCxn id="30781" idx="2"/>
              <a:endCxn id="30782" idx="0"/>
            </p:cNvCxnSpPr>
            <p:nvPr/>
          </p:nvCxnSpPr>
          <p:spPr bwMode="auto">
            <a:xfrm>
              <a:off x="4800" y="1608"/>
              <a:ext cx="0" cy="210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 type="stealth" w="lg" len="lg"/>
            </a:ln>
          </p:spPr>
        </p:cxnSp>
        <p:cxnSp>
          <p:nvCxnSpPr>
            <p:cNvPr id="30788" name="AutoShape 143"/>
            <p:cNvCxnSpPr>
              <a:cxnSpLocks noChangeShapeType="1"/>
              <a:stCxn id="30782" idx="2"/>
              <a:endCxn id="30783" idx="0"/>
            </p:cNvCxnSpPr>
            <p:nvPr/>
          </p:nvCxnSpPr>
          <p:spPr bwMode="auto">
            <a:xfrm>
              <a:off x="4800" y="2059"/>
              <a:ext cx="0" cy="210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 type="stealth" w="lg" len="lg"/>
            </a:ln>
          </p:spPr>
        </p:cxnSp>
        <p:cxnSp>
          <p:nvCxnSpPr>
            <p:cNvPr id="30789" name="AutoShape 144"/>
            <p:cNvCxnSpPr>
              <a:cxnSpLocks noChangeShapeType="1"/>
              <a:stCxn id="30783" idx="2"/>
              <a:endCxn id="30784" idx="0"/>
            </p:cNvCxnSpPr>
            <p:nvPr/>
          </p:nvCxnSpPr>
          <p:spPr bwMode="auto">
            <a:xfrm>
              <a:off x="4800" y="2510"/>
              <a:ext cx="0" cy="210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 type="stealth" w="lg" len="lg"/>
            </a:ln>
          </p:spPr>
        </p:cxnSp>
        <p:cxnSp>
          <p:nvCxnSpPr>
            <p:cNvPr id="30790" name="AutoShape 145"/>
            <p:cNvCxnSpPr>
              <a:cxnSpLocks noChangeShapeType="1"/>
              <a:stCxn id="30784" idx="2"/>
              <a:endCxn id="30785" idx="0"/>
            </p:cNvCxnSpPr>
            <p:nvPr/>
          </p:nvCxnSpPr>
          <p:spPr bwMode="auto">
            <a:xfrm>
              <a:off x="4800" y="2961"/>
              <a:ext cx="0" cy="211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 type="stealth" w="lg" len="lg"/>
            </a:ln>
          </p:spPr>
        </p:cxnSp>
      </p:grpSp>
      <p:grpSp>
        <p:nvGrpSpPr>
          <p:cNvPr id="30725" name="Group 153"/>
          <p:cNvGrpSpPr>
            <a:grpSpLocks/>
          </p:cNvGrpSpPr>
          <p:nvPr/>
        </p:nvGrpSpPr>
        <p:grpSpPr bwMode="auto">
          <a:xfrm>
            <a:off x="525463" y="1311275"/>
            <a:ext cx="6637337" cy="5072063"/>
            <a:chOff x="331" y="826"/>
            <a:chExt cx="4181" cy="3195"/>
          </a:xfrm>
        </p:grpSpPr>
        <p:sp>
          <p:nvSpPr>
            <p:cNvPr id="30726" name="Rectangle 47"/>
            <p:cNvSpPr>
              <a:spLocks noChangeArrowheads="1"/>
            </p:cNvSpPr>
            <p:nvPr/>
          </p:nvSpPr>
          <p:spPr bwMode="auto">
            <a:xfrm>
              <a:off x="553" y="3598"/>
              <a:ext cx="204" cy="15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9144" tIns="9144" rIns="9144" bIns="9144" anchor="ctr">
              <a:spAutoFit/>
            </a:bodyPr>
            <a:lstStyle/>
            <a:p>
              <a:pPr algn="ctr"/>
              <a:r>
                <a:rPr lang="en-US" sz="1400">
                  <a:solidFill>
                    <a:srgbClr val="000000"/>
                  </a:solidFill>
                  <a:latin typeface="Arial" charset="0"/>
                </a:rPr>
                <a:t>-1</a:t>
              </a:r>
              <a:endParaRPr lang="en-US">
                <a:latin typeface="Arial" charset="0"/>
              </a:endParaRPr>
            </a:p>
          </p:txBody>
        </p:sp>
        <p:sp>
          <p:nvSpPr>
            <p:cNvPr id="30727" name="Rectangle 49"/>
            <p:cNvSpPr>
              <a:spLocks noChangeArrowheads="1"/>
            </p:cNvSpPr>
            <p:nvPr/>
          </p:nvSpPr>
          <p:spPr bwMode="auto">
            <a:xfrm>
              <a:off x="1587" y="3598"/>
              <a:ext cx="132" cy="15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9144" tIns="9144" rIns="9144" bIns="9144" anchor="ctr">
              <a:spAutoFit/>
            </a:bodyPr>
            <a:lstStyle/>
            <a:p>
              <a:pPr algn="ctr"/>
              <a:r>
                <a:rPr lang="en-US" sz="1400">
                  <a:solidFill>
                    <a:srgbClr val="000000"/>
                  </a:solidFill>
                  <a:latin typeface="Arial" charset="0"/>
                </a:rPr>
                <a:t>2</a:t>
              </a:r>
              <a:endParaRPr lang="en-US">
                <a:latin typeface="Arial" charset="0"/>
              </a:endParaRPr>
            </a:p>
          </p:txBody>
        </p:sp>
        <p:sp>
          <p:nvSpPr>
            <p:cNvPr id="30728" name="Rectangle 51"/>
            <p:cNvSpPr>
              <a:spLocks noChangeArrowheads="1"/>
            </p:cNvSpPr>
            <p:nvPr/>
          </p:nvSpPr>
          <p:spPr bwMode="auto">
            <a:xfrm>
              <a:off x="2256" y="3598"/>
              <a:ext cx="132" cy="15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9144" tIns="9144" rIns="9144" bIns="9144" anchor="ctr">
              <a:spAutoFit/>
            </a:bodyPr>
            <a:lstStyle/>
            <a:p>
              <a:pPr algn="ctr"/>
              <a:r>
                <a:rPr lang="en-US" sz="1400">
                  <a:solidFill>
                    <a:srgbClr val="000000"/>
                  </a:solidFill>
                  <a:latin typeface="Arial" charset="0"/>
                </a:rPr>
                <a:t>4</a:t>
              </a:r>
              <a:endParaRPr lang="en-US">
                <a:latin typeface="Arial" charset="0"/>
              </a:endParaRPr>
            </a:p>
          </p:txBody>
        </p:sp>
        <p:sp>
          <p:nvSpPr>
            <p:cNvPr id="30729" name="Rectangle 53"/>
            <p:cNvSpPr>
              <a:spLocks noChangeArrowheads="1"/>
            </p:cNvSpPr>
            <p:nvPr/>
          </p:nvSpPr>
          <p:spPr bwMode="auto">
            <a:xfrm>
              <a:off x="2953" y="3598"/>
              <a:ext cx="132" cy="15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9144" tIns="9144" rIns="9144" bIns="9144" anchor="ctr">
              <a:spAutoFit/>
            </a:bodyPr>
            <a:lstStyle/>
            <a:p>
              <a:pPr algn="ctr"/>
              <a:r>
                <a:rPr lang="en-US" sz="1400">
                  <a:solidFill>
                    <a:srgbClr val="000000"/>
                  </a:solidFill>
                  <a:latin typeface="Arial" charset="0"/>
                </a:rPr>
                <a:t>6</a:t>
              </a:r>
              <a:endParaRPr lang="en-US">
                <a:latin typeface="Arial" charset="0"/>
              </a:endParaRPr>
            </a:p>
          </p:txBody>
        </p:sp>
        <p:sp>
          <p:nvSpPr>
            <p:cNvPr id="30730" name="Rectangle 55"/>
            <p:cNvSpPr>
              <a:spLocks noChangeArrowheads="1"/>
            </p:cNvSpPr>
            <p:nvPr/>
          </p:nvSpPr>
          <p:spPr bwMode="auto">
            <a:xfrm>
              <a:off x="919" y="3598"/>
              <a:ext cx="132" cy="15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9144" tIns="9144" rIns="9144" bIns="9144" anchor="ctr">
              <a:spAutoFit/>
            </a:bodyPr>
            <a:lstStyle/>
            <a:p>
              <a:pPr algn="ctr"/>
              <a:r>
                <a:rPr lang="en-US" sz="1400">
                  <a:solidFill>
                    <a:srgbClr val="000000"/>
                  </a:solidFill>
                  <a:latin typeface="Arial" charset="0"/>
                </a:rPr>
                <a:t>0</a:t>
              </a:r>
              <a:endParaRPr lang="en-US">
                <a:latin typeface="Arial" charset="0"/>
              </a:endParaRPr>
            </a:p>
          </p:txBody>
        </p:sp>
        <p:sp>
          <p:nvSpPr>
            <p:cNvPr id="30731" name="Line 56"/>
            <p:cNvSpPr>
              <a:spLocks noChangeShapeType="1"/>
            </p:cNvSpPr>
            <p:nvPr/>
          </p:nvSpPr>
          <p:spPr bwMode="auto">
            <a:xfrm flipV="1">
              <a:off x="1275" y="3547"/>
              <a:ext cx="0" cy="28"/>
            </a:xfrm>
            <a:prstGeom prst="line">
              <a:avLst/>
            </a:prstGeom>
            <a:noFill/>
            <a:ln w="17463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732" name="Line 57"/>
            <p:cNvSpPr>
              <a:spLocks noChangeShapeType="1"/>
            </p:cNvSpPr>
            <p:nvPr/>
          </p:nvSpPr>
          <p:spPr bwMode="auto">
            <a:xfrm flipV="1">
              <a:off x="1615" y="3547"/>
              <a:ext cx="1" cy="28"/>
            </a:xfrm>
            <a:prstGeom prst="line">
              <a:avLst/>
            </a:prstGeom>
            <a:noFill/>
            <a:ln w="17463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733" name="Line 58"/>
            <p:cNvSpPr>
              <a:spLocks noChangeShapeType="1"/>
            </p:cNvSpPr>
            <p:nvPr/>
          </p:nvSpPr>
          <p:spPr bwMode="auto">
            <a:xfrm flipV="1">
              <a:off x="1956" y="3547"/>
              <a:ext cx="1" cy="28"/>
            </a:xfrm>
            <a:prstGeom prst="line">
              <a:avLst/>
            </a:prstGeom>
            <a:noFill/>
            <a:ln w="17463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734" name="Line 59"/>
            <p:cNvSpPr>
              <a:spLocks noChangeShapeType="1"/>
            </p:cNvSpPr>
            <p:nvPr/>
          </p:nvSpPr>
          <p:spPr bwMode="auto">
            <a:xfrm flipV="1">
              <a:off x="2297" y="3547"/>
              <a:ext cx="1" cy="28"/>
            </a:xfrm>
            <a:prstGeom prst="line">
              <a:avLst/>
            </a:prstGeom>
            <a:noFill/>
            <a:ln w="17463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735" name="Line 60"/>
            <p:cNvSpPr>
              <a:spLocks noChangeShapeType="1"/>
            </p:cNvSpPr>
            <p:nvPr/>
          </p:nvSpPr>
          <p:spPr bwMode="auto">
            <a:xfrm flipV="1">
              <a:off x="2638" y="3547"/>
              <a:ext cx="1" cy="28"/>
            </a:xfrm>
            <a:prstGeom prst="line">
              <a:avLst/>
            </a:prstGeom>
            <a:noFill/>
            <a:ln w="17463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736" name="Line 61"/>
            <p:cNvSpPr>
              <a:spLocks noChangeShapeType="1"/>
            </p:cNvSpPr>
            <p:nvPr/>
          </p:nvSpPr>
          <p:spPr bwMode="auto">
            <a:xfrm flipV="1">
              <a:off x="2980" y="3547"/>
              <a:ext cx="1" cy="28"/>
            </a:xfrm>
            <a:prstGeom prst="line">
              <a:avLst/>
            </a:prstGeom>
            <a:noFill/>
            <a:ln w="17463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737" name="Line 62"/>
            <p:cNvSpPr>
              <a:spLocks noChangeShapeType="1"/>
            </p:cNvSpPr>
            <p:nvPr/>
          </p:nvSpPr>
          <p:spPr bwMode="auto">
            <a:xfrm flipV="1">
              <a:off x="3320" y="3547"/>
              <a:ext cx="1" cy="28"/>
            </a:xfrm>
            <a:prstGeom prst="line">
              <a:avLst/>
            </a:prstGeom>
            <a:noFill/>
            <a:ln w="17463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738" name="Line 63"/>
            <p:cNvSpPr>
              <a:spLocks noChangeShapeType="1"/>
            </p:cNvSpPr>
            <p:nvPr/>
          </p:nvSpPr>
          <p:spPr bwMode="auto">
            <a:xfrm flipV="1">
              <a:off x="934" y="3547"/>
              <a:ext cx="1" cy="28"/>
            </a:xfrm>
            <a:prstGeom prst="line">
              <a:avLst/>
            </a:prstGeom>
            <a:noFill/>
            <a:ln w="17463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739" name="Line 64"/>
            <p:cNvSpPr>
              <a:spLocks noChangeShapeType="1"/>
            </p:cNvSpPr>
            <p:nvPr/>
          </p:nvSpPr>
          <p:spPr bwMode="auto">
            <a:xfrm flipV="1">
              <a:off x="594" y="3547"/>
              <a:ext cx="0" cy="28"/>
            </a:xfrm>
            <a:prstGeom prst="line">
              <a:avLst/>
            </a:prstGeom>
            <a:noFill/>
            <a:ln w="17463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740" name="Line 65"/>
            <p:cNvSpPr>
              <a:spLocks noChangeShapeType="1"/>
            </p:cNvSpPr>
            <p:nvPr/>
          </p:nvSpPr>
          <p:spPr bwMode="auto">
            <a:xfrm>
              <a:off x="508" y="3532"/>
              <a:ext cx="3950" cy="1"/>
            </a:xfrm>
            <a:prstGeom prst="line">
              <a:avLst/>
            </a:prstGeom>
            <a:noFill/>
            <a:ln w="17463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741" name="Text Box 66"/>
            <p:cNvSpPr txBox="1">
              <a:spLocks noChangeArrowheads="1"/>
            </p:cNvSpPr>
            <p:nvPr/>
          </p:nvSpPr>
          <p:spPr bwMode="auto">
            <a:xfrm>
              <a:off x="3642" y="3598"/>
              <a:ext cx="132" cy="15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 lIns="9144" tIns="9144" rIns="9144" bIns="9144" anchor="ctr">
              <a:spAutoFit/>
            </a:bodyPr>
            <a:lstStyle/>
            <a:p>
              <a:pPr algn="ctr"/>
              <a:r>
                <a:rPr lang="en-US" sz="1400">
                  <a:solidFill>
                    <a:srgbClr val="000000"/>
                  </a:solidFill>
                  <a:latin typeface="Arial" charset="0"/>
                </a:rPr>
                <a:t>8</a:t>
              </a:r>
            </a:p>
          </p:txBody>
        </p:sp>
        <p:sp>
          <p:nvSpPr>
            <p:cNvPr id="30742" name="Text Box 68"/>
            <p:cNvSpPr txBox="1">
              <a:spLocks noChangeArrowheads="1"/>
            </p:cNvSpPr>
            <p:nvPr/>
          </p:nvSpPr>
          <p:spPr bwMode="auto">
            <a:xfrm>
              <a:off x="4259" y="3598"/>
              <a:ext cx="253" cy="15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 lIns="9144" tIns="9144" rIns="9144" bIns="9144" anchor="ctr">
              <a:spAutoFit/>
            </a:bodyPr>
            <a:lstStyle/>
            <a:p>
              <a:pPr algn="ctr"/>
              <a:r>
                <a:rPr lang="en-US" sz="1400">
                  <a:solidFill>
                    <a:srgbClr val="000000"/>
                  </a:solidFill>
                  <a:latin typeface="Arial" charset="0"/>
                </a:rPr>
                <a:t>10</a:t>
              </a:r>
            </a:p>
          </p:txBody>
        </p:sp>
        <p:sp>
          <p:nvSpPr>
            <p:cNvPr id="30743" name="Line 69"/>
            <p:cNvSpPr>
              <a:spLocks noChangeShapeType="1"/>
            </p:cNvSpPr>
            <p:nvPr/>
          </p:nvSpPr>
          <p:spPr bwMode="auto">
            <a:xfrm flipV="1">
              <a:off x="3661" y="3547"/>
              <a:ext cx="1" cy="28"/>
            </a:xfrm>
            <a:prstGeom prst="line">
              <a:avLst/>
            </a:prstGeom>
            <a:noFill/>
            <a:ln w="17463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744" name="Line 70"/>
            <p:cNvSpPr>
              <a:spLocks noChangeShapeType="1"/>
            </p:cNvSpPr>
            <p:nvPr/>
          </p:nvSpPr>
          <p:spPr bwMode="auto">
            <a:xfrm flipV="1">
              <a:off x="4003" y="3547"/>
              <a:ext cx="1" cy="28"/>
            </a:xfrm>
            <a:prstGeom prst="line">
              <a:avLst/>
            </a:prstGeom>
            <a:noFill/>
            <a:ln w="17463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745" name="Line 71"/>
            <p:cNvSpPr>
              <a:spLocks noChangeShapeType="1"/>
            </p:cNvSpPr>
            <p:nvPr/>
          </p:nvSpPr>
          <p:spPr bwMode="auto">
            <a:xfrm flipV="1">
              <a:off x="4344" y="3547"/>
              <a:ext cx="1" cy="28"/>
            </a:xfrm>
            <a:prstGeom prst="line">
              <a:avLst/>
            </a:prstGeom>
            <a:noFill/>
            <a:ln w="17463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746" name="Text Box 76"/>
            <p:cNvSpPr txBox="1">
              <a:spLocks noChangeAspect="1" noChangeArrowheads="1"/>
            </p:cNvSpPr>
            <p:nvPr/>
          </p:nvSpPr>
          <p:spPr bwMode="auto">
            <a:xfrm flipH="1">
              <a:off x="1538" y="3840"/>
              <a:ext cx="2159" cy="181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 lIns="9144" tIns="9144" rIns="9144" bIns="9144" anchor="ctr">
              <a:spAutoFit/>
            </a:bodyPr>
            <a:lstStyle/>
            <a:p>
              <a:pPr algn="ctr"/>
              <a:r>
                <a:rPr lang="en-US" sz="1700">
                  <a:solidFill>
                    <a:srgbClr val="000000"/>
                  </a:solidFill>
                  <a:latin typeface="Arial" charset="0"/>
                </a:rPr>
                <a:t>Central venous pressure, mm Hg</a:t>
              </a:r>
            </a:p>
          </p:txBody>
        </p:sp>
        <p:sp>
          <p:nvSpPr>
            <p:cNvPr id="30747" name="Rectangle 77"/>
            <p:cNvSpPr>
              <a:spLocks noChangeArrowheads="1"/>
            </p:cNvSpPr>
            <p:nvPr/>
          </p:nvSpPr>
          <p:spPr bwMode="auto">
            <a:xfrm rot="-5400000">
              <a:off x="-266" y="2181"/>
              <a:ext cx="1376" cy="181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9144" tIns="9144" rIns="9144" bIns="9144" anchor="ctr">
              <a:spAutoFit/>
            </a:bodyPr>
            <a:lstStyle/>
            <a:p>
              <a:pPr algn="ctr"/>
              <a:r>
                <a:rPr lang="en-US" sz="1700">
                  <a:solidFill>
                    <a:srgbClr val="000000"/>
                  </a:solidFill>
                  <a:latin typeface="Arial" charset="0"/>
                </a:rPr>
                <a:t>Cardiac output, L/min</a:t>
              </a:r>
              <a:endParaRPr lang="en-US" sz="1700"/>
            </a:p>
          </p:txBody>
        </p:sp>
        <p:grpSp>
          <p:nvGrpSpPr>
            <p:cNvPr id="30748" name="Group 78"/>
            <p:cNvGrpSpPr>
              <a:grpSpLocks/>
            </p:cNvGrpSpPr>
            <p:nvPr/>
          </p:nvGrpSpPr>
          <p:grpSpPr bwMode="auto">
            <a:xfrm rot="5400000" flipH="1">
              <a:off x="1147" y="1103"/>
              <a:ext cx="1886" cy="2989"/>
              <a:chOff x="831" y="735"/>
              <a:chExt cx="4137" cy="2832"/>
            </a:xfrm>
          </p:grpSpPr>
          <p:sp>
            <p:nvSpPr>
              <p:cNvPr id="30778" name="Line 79"/>
              <p:cNvSpPr>
                <a:spLocks noChangeShapeType="1"/>
              </p:cNvSpPr>
              <p:nvPr/>
            </p:nvSpPr>
            <p:spPr bwMode="auto">
              <a:xfrm>
                <a:off x="831" y="735"/>
                <a:ext cx="4136" cy="2479"/>
              </a:xfrm>
              <a:prstGeom prst="line">
                <a:avLst/>
              </a:prstGeom>
              <a:noFill/>
              <a:ln w="17463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779" name="Line 80"/>
              <p:cNvSpPr>
                <a:spLocks noChangeShapeType="1"/>
              </p:cNvSpPr>
              <p:nvPr/>
            </p:nvSpPr>
            <p:spPr bwMode="auto">
              <a:xfrm>
                <a:off x="4967" y="3214"/>
                <a:ext cx="1" cy="353"/>
              </a:xfrm>
              <a:prstGeom prst="line">
                <a:avLst/>
              </a:prstGeom>
              <a:noFill/>
              <a:ln w="17463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30749" name="Line 81"/>
            <p:cNvSpPr>
              <a:spLocks noChangeShapeType="1"/>
            </p:cNvSpPr>
            <p:nvPr/>
          </p:nvSpPr>
          <p:spPr bwMode="auto">
            <a:xfrm flipV="1">
              <a:off x="595" y="867"/>
              <a:ext cx="0" cy="2654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prstDash val="dash"/>
              <a:round/>
              <a:headEnd/>
              <a:tailEnd type="none" w="lg" len="lg"/>
            </a:ln>
          </p:spPr>
          <p:txBody>
            <a:bodyPr lIns="45720" rIns="45720" anchorCtr="1">
              <a:spAutoFit/>
            </a:bodyPr>
            <a:lstStyle/>
            <a:p>
              <a:endParaRPr lang="en-US"/>
            </a:p>
          </p:txBody>
        </p:sp>
        <p:sp>
          <p:nvSpPr>
            <p:cNvPr id="30750" name="Freeform 82"/>
            <p:cNvSpPr>
              <a:spLocks/>
            </p:cNvSpPr>
            <p:nvPr/>
          </p:nvSpPr>
          <p:spPr bwMode="auto">
            <a:xfrm>
              <a:off x="967" y="1669"/>
              <a:ext cx="2149" cy="1863"/>
            </a:xfrm>
            <a:custGeom>
              <a:avLst/>
              <a:gdLst>
                <a:gd name="T0" fmla="*/ 0 w 2393"/>
                <a:gd name="T1" fmla="*/ 1390 h 2157"/>
                <a:gd name="T2" fmla="*/ 171 w 2393"/>
                <a:gd name="T3" fmla="*/ 1079 h 2157"/>
                <a:gd name="T4" fmla="*/ 319 w 2393"/>
                <a:gd name="T5" fmla="*/ 802 h 2157"/>
                <a:gd name="T6" fmla="*/ 401 w 2393"/>
                <a:gd name="T7" fmla="*/ 650 h 2157"/>
                <a:gd name="T8" fmla="*/ 462 w 2393"/>
                <a:gd name="T9" fmla="*/ 537 h 2157"/>
                <a:gd name="T10" fmla="*/ 510 w 2393"/>
                <a:gd name="T11" fmla="*/ 447 h 2157"/>
                <a:gd name="T12" fmla="*/ 648 w 2393"/>
                <a:gd name="T13" fmla="*/ 284 h 2157"/>
                <a:gd name="T14" fmla="*/ 905 w 2393"/>
                <a:gd name="T15" fmla="*/ 129 h 2157"/>
                <a:gd name="T16" fmla="*/ 1094 w 2393"/>
                <a:gd name="T17" fmla="*/ 79 h 2157"/>
                <a:gd name="T18" fmla="*/ 1361 w 2393"/>
                <a:gd name="T19" fmla="*/ 41 h 2157"/>
                <a:gd name="T20" fmla="*/ 1733 w 2393"/>
                <a:gd name="T21" fmla="*/ 0 h 2157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393"/>
                <a:gd name="T34" fmla="*/ 0 h 2157"/>
                <a:gd name="T35" fmla="*/ 2393 w 2393"/>
                <a:gd name="T36" fmla="*/ 2157 h 2157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393" h="2157">
                  <a:moveTo>
                    <a:pt x="0" y="2157"/>
                  </a:moveTo>
                  <a:cubicBezTo>
                    <a:pt x="39" y="2077"/>
                    <a:pt x="162" y="1826"/>
                    <a:pt x="236" y="1674"/>
                  </a:cubicBezTo>
                  <a:cubicBezTo>
                    <a:pt x="309" y="1521"/>
                    <a:pt x="387" y="1356"/>
                    <a:pt x="440" y="1245"/>
                  </a:cubicBezTo>
                  <a:cubicBezTo>
                    <a:pt x="493" y="1134"/>
                    <a:pt x="520" y="1076"/>
                    <a:pt x="553" y="1008"/>
                  </a:cubicBezTo>
                  <a:cubicBezTo>
                    <a:pt x="586" y="940"/>
                    <a:pt x="614" y="886"/>
                    <a:pt x="639" y="834"/>
                  </a:cubicBezTo>
                  <a:cubicBezTo>
                    <a:pt x="664" y="782"/>
                    <a:pt x="661" y="758"/>
                    <a:pt x="704" y="693"/>
                  </a:cubicBezTo>
                  <a:cubicBezTo>
                    <a:pt x="747" y="628"/>
                    <a:pt x="804" y="524"/>
                    <a:pt x="895" y="441"/>
                  </a:cubicBezTo>
                  <a:cubicBezTo>
                    <a:pt x="986" y="359"/>
                    <a:pt x="1146" y="254"/>
                    <a:pt x="1249" y="200"/>
                  </a:cubicBezTo>
                  <a:cubicBezTo>
                    <a:pt x="1351" y="146"/>
                    <a:pt x="1405" y="143"/>
                    <a:pt x="1510" y="121"/>
                  </a:cubicBezTo>
                  <a:cubicBezTo>
                    <a:pt x="1614" y="98"/>
                    <a:pt x="1731" y="84"/>
                    <a:pt x="1878" y="64"/>
                  </a:cubicBezTo>
                  <a:cubicBezTo>
                    <a:pt x="2024" y="44"/>
                    <a:pt x="2286" y="13"/>
                    <a:pt x="2393" y="0"/>
                  </a:cubicBezTo>
                </a:path>
              </a:pathLst>
            </a:custGeom>
            <a:noFill/>
            <a:ln w="1587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lg"/>
            </a:ln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30751" name="Line 86"/>
            <p:cNvSpPr>
              <a:spLocks noChangeShapeType="1"/>
            </p:cNvSpPr>
            <p:nvPr/>
          </p:nvSpPr>
          <p:spPr bwMode="auto">
            <a:xfrm flipH="1">
              <a:off x="939" y="907"/>
              <a:ext cx="1" cy="2625"/>
            </a:xfrm>
            <a:prstGeom prst="line">
              <a:avLst/>
            </a:prstGeom>
            <a:noFill/>
            <a:ln w="17463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752" name="Line 88"/>
            <p:cNvSpPr>
              <a:spLocks noChangeShapeType="1"/>
            </p:cNvSpPr>
            <p:nvPr/>
          </p:nvSpPr>
          <p:spPr bwMode="auto">
            <a:xfrm>
              <a:off x="909" y="3218"/>
              <a:ext cx="26" cy="1"/>
            </a:xfrm>
            <a:prstGeom prst="line">
              <a:avLst/>
            </a:prstGeom>
            <a:noFill/>
            <a:ln w="17463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753" name="Line 89"/>
            <p:cNvSpPr>
              <a:spLocks noChangeShapeType="1"/>
            </p:cNvSpPr>
            <p:nvPr/>
          </p:nvSpPr>
          <p:spPr bwMode="auto">
            <a:xfrm>
              <a:off x="909" y="2960"/>
              <a:ext cx="26" cy="1"/>
            </a:xfrm>
            <a:prstGeom prst="line">
              <a:avLst/>
            </a:prstGeom>
            <a:noFill/>
            <a:ln w="17463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754" name="Line 90"/>
            <p:cNvSpPr>
              <a:spLocks noChangeShapeType="1"/>
            </p:cNvSpPr>
            <p:nvPr/>
          </p:nvSpPr>
          <p:spPr bwMode="auto">
            <a:xfrm>
              <a:off x="909" y="2704"/>
              <a:ext cx="26" cy="0"/>
            </a:xfrm>
            <a:prstGeom prst="line">
              <a:avLst/>
            </a:prstGeom>
            <a:noFill/>
            <a:ln w="17463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755" name="Line 91"/>
            <p:cNvSpPr>
              <a:spLocks noChangeShapeType="1"/>
            </p:cNvSpPr>
            <p:nvPr/>
          </p:nvSpPr>
          <p:spPr bwMode="auto">
            <a:xfrm>
              <a:off x="909" y="2447"/>
              <a:ext cx="26" cy="1"/>
            </a:xfrm>
            <a:prstGeom prst="line">
              <a:avLst/>
            </a:prstGeom>
            <a:noFill/>
            <a:ln w="17463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756" name="Line 92"/>
            <p:cNvSpPr>
              <a:spLocks noChangeShapeType="1"/>
            </p:cNvSpPr>
            <p:nvPr/>
          </p:nvSpPr>
          <p:spPr bwMode="auto">
            <a:xfrm>
              <a:off x="909" y="2190"/>
              <a:ext cx="26" cy="1"/>
            </a:xfrm>
            <a:prstGeom prst="line">
              <a:avLst/>
            </a:prstGeom>
            <a:noFill/>
            <a:ln w="17463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757" name="Line 93"/>
            <p:cNvSpPr>
              <a:spLocks noChangeShapeType="1"/>
            </p:cNvSpPr>
            <p:nvPr/>
          </p:nvSpPr>
          <p:spPr bwMode="auto">
            <a:xfrm>
              <a:off x="909" y="1934"/>
              <a:ext cx="26" cy="0"/>
            </a:xfrm>
            <a:prstGeom prst="line">
              <a:avLst/>
            </a:prstGeom>
            <a:noFill/>
            <a:ln w="17463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758" name="Line 94"/>
            <p:cNvSpPr>
              <a:spLocks noChangeShapeType="1"/>
            </p:cNvSpPr>
            <p:nvPr/>
          </p:nvSpPr>
          <p:spPr bwMode="auto">
            <a:xfrm>
              <a:off x="909" y="1677"/>
              <a:ext cx="26" cy="0"/>
            </a:xfrm>
            <a:prstGeom prst="line">
              <a:avLst/>
            </a:prstGeom>
            <a:noFill/>
            <a:ln w="17463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759" name="Rectangle 96"/>
            <p:cNvSpPr>
              <a:spLocks noChangeArrowheads="1"/>
            </p:cNvSpPr>
            <p:nvPr/>
          </p:nvSpPr>
          <p:spPr bwMode="auto">
            <a:xfrm>
              <a:off x="672" y="2888"/>
              <a:ext cx="157" cy="15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9144" tIns="9144" rIns="9144" bIns="9144" anchor="ctr">
              <a:spAutoFit/>
            </a:bodyPr>
            <a:lstStyle/>
            <a:p>
              <a:pPr algn="ctr"/>
              <a:r>
                <a:rPr lang="en-US" sz="1400">
                  <a:solidFill>
                    <a:srgbClr val="000000"/>
                  </a:solidFill>
                  <a:latin typeface="Arial" charset="0"/>
                </a:rPr>
                <a:t>2</a:t>
              </a:r>
              <a:endParaRPr lang="en-US" sz="1400">
                <a:latin typeface="Arial" charset="0"/>
              </a:endParaRPr>
            </a:p>
          </p:txBody>
        </p:sp>
        <p:sp>
          <p:nvSpPr>
            <p:cNvPr id="30760" name="Rectangle 98"/>
            <p:cNvSpPr>
              <a:spLocks noChangeArrowheads="1"/>
            </p:cNvSpPr>
            <p:nvPr/>
          </p:nvSpPr>
          <p:spPr bwMode="auto">
            <a:xfrm>
              <a:off x="672" y="2372"/>
              <a:ext cx="157" cy="15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9144" tIns="9144" rIns="9144" bIns="9144" anchor="ctr">
              <a:spAutoFit/>
            </a:bodyPr>
            <a:lstStyle/>
            <a:p>
              <a:pPr algn="ctr"/>
              <a:r>
                <a:rPr lang="en-US" sz="1400">
                  <a:solidFill>
                    <a:srgbClr val="000000"/>
                  </a:solidFill>
                  <a:latin typeface="Arial" charset="0"/>
                </a:rPr>
                <a:t>4</a:t>
              </a:r>
              <a:endParaRPr lang="en-US" sz="1400">
                <a:latin typeface="Arial" charset="0"/>
              </a:endParaRPr>
            </a:p>
          </p:txBody>
        </p:sp>
        <p:sp>
          <p:nvSpPr>
            <p:cNvPr id="30761" name="Rectangle 100"/>
            <p:cNvSpPr>
              <a:spLocks noChangeArrowheads="1"/>
            </p:cNvSpPr>
            <p:nvPr/>
          </p:nvSpPr>
          <p:spPr bwMode="auto">
            <a:xfrm>
              <a:off x="672" y="1857"/>
              <a:ext cx="157" cy="15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9144" tIns="9144" rIns="9144" bIns="9144" anchor="ctr">
              <a:spAutoFit/>
            </a:bodyPr>
            <a:lstStyle/>
            <a:p>
              <a:pPr algn="ctr"/>
              <a:r>
                <a:rPr lang="en-US" sz="1400">
                  <a:solidFill>
                    <a:srgbClr val="000000"/>
                  </a:solidFill>
                  <a:latin typeface="Arial" charset="0"/>
                </a:rPr>
                <a:t>6</a:t>
              </a:r>
              <a:endParaRPr lang="en-US" sz="1400">
                <a:latin typeface="Arial" charset="0"/>
              </a:endParaRPr>
            </a:p>
          </p:txBody>
        </p:sp>
        <p:sp>
          <p:nvSpPr>
            <p:cNvPr id="30762" name="Rectangle 102"/>
            <p:cNvSpPr>
              <a:spLocks noChangeArrowheads="1"/>
            </p:cNvSpPr>
            <p:nvPr/>
          </p:nvSpPr>
          <p:spPr bwMode="auto">
            <a:xfrm>
              <a:off x="672" y="1341"/>
              <a:ext cx="157" cy="15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9144" tIns="9144" rIns="9144" bIns="9144" anchor="ctr">
              <a:spAutoFit/>
            </a:bodyPr>
            <a:lstStyle/>
            <a:p>
              <a:pPr algn="ctr"/>
              <a:r>
                <a:rPr lang="en-US" sz="1400">
                  <a:solidFill>
                    <a:srgbClr val="000000"/>
                  </a:solidFill>
                  <a:latin typeface="Arial" charset="0"/>
                </a:rPr>
                <a:t>8</a:t>
              </a:r>
              <a:endParaRPr lang="en-US" sz="1400">
                <a:latin typeface="Arial" charset="0"/>
              </a:endParaRPr>
            </a:p>
          </p:txBody>
        </p:sp>
        <p:sp>
          <p:nvSpPr>
            <p:cNvPr id="30763" name="Rectangle 104"/>
            <p:cNvSpPr>
              <a:spLocks noChangeArrowheads="1"/>
            </p:cNvSpPr>
            <p:nvPr/>
          </p:nvSpPr>
          <p:spPr bwMode="auto">
            <a:xfrm>
              <a:off x="532" y="826"/>
              <a:ext cx="297" cy="15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9144" tIns="9144" rIns="9144" bIns="9144" anchor="ctr">
              <a:spAutoFit/>
            </a:bodyPr>
            <a:lstStyle/>
            <a:p>
              <a:pPr algn="ctr"/>
              <a:r>
                <a:rPr lang="en-US" sz="1400">
                  <a:solidFill>
                    <a:srgbClr val="000000"/>
                  </a:solidFill>
                  <a:latin typeface="Arial" charset="0"/>
                </a:rPr>
                <a:t>10</a:t>
              </a:r>
              <a:endParaRPr lang="en-US" sz="1400">
                <a:latin typeface="Arial" charset="0"/>
              </a:endParaRPr>
            </a:p>
          </p:txBody>
        </p:sp>
        <p:sp>
          <p:nvSpPr>
            <p:cNvPr id="30764" name="Line 105"/>
            <p:cNvSpPr>
              <a:spLocks noChangeShapeType="1"/>
            </p:cNvSpPr>
            <p:nvPr/>
          </p:nvSpPr>
          <p:spPr bwMode="auto">
            <a:xfrm>
              <a:off x="909" y="1421"/>
              <a:ext cx="26" cy="0"/>
            </a:xfrm>
            <a:prstGeom prst="line">
              <a:avLst/>
            </a:prstGeom>
            <a:noFill/>
            <a:ln w="17463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765" name="Line 106"/>
            <p:cNvSpPr>
              <a:spLocks noChangeShapeType="1"/>
            </p:cNvSpPr>
            <p:nvPr/>
          </p:nvSpPr>
          <p:spPr bwMode="auto">
            <a:xfrm>
              <a:off x="909" y="1164"/>
              <a:ext cx="26" cy="0"/>
            </a:xfrm>
            <a:prstGeom prst="line">
              <a:avLst/>
            </a:prstGeom>
            <a:noFill/>
            <a:ln w="17463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766" name="Line 107"/>
            <p:cNvSpPr>
              <a:spLocks noChangeShapeType="1"/>
            </p:cNvSpPr>
            <p:nvPr/>
          </p:nvSpPr>
          <p:spPr bwMode="auto">
            <a:xfrm>
              <a:off x="909" y="908"/>
              <a:ext cx="26" cy="0"/>
            </a:xfrm>
            <a:prstGeom prst="line">
              <a:avLst/>
            </a:prstGeom>
            <a:noFill/>
            <a:ln w="17463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767" name="Freeform 109"/>
            <p:cNvSpPr>
              <a:spLocks/>
            </p:cNvSpPr>
            <p:nvPr/>
          </p:nvSpPr>
          <p:spPr bwMode="auto">
            <a:xfrm>
              <a:off x="1060" y="1199"/>
              <a:ext cx="3260" cy="2354"/>
            </a:xfrm>
            <a:custGeom>
              <a:avLst/>
              <a:gdLst>
                <a:gd name="T0" fmla="*/ 3260 w 3260"/>
                <a:gd name="T1" fmla="*/ 2354 h 2354"/>
                <a:gd name="T2" fmla="*/ 1931 w 3260"/>
                <a:gd name="T3" fmla="*/ 1408 h 2354"/>
                <a:gd name="T4" fmla="*/ 0 w 3260"/>
                <a:gd name="T5" fmla="*/ 0 h 2354"/>
                <a:gd name="T6" fmla="*/ 0 60000 65536"/>
                <a:gd name="T7" fmla="*/ 0 60000 65536"/>
                <a:gd name="T8" fmla="*/ 0 60000 65536"/>
                <a:gd name="T9" fmla="*/ 0 w 3260"/>
                <a:gd name="T10" fmla="*/ 0 h 2354"/>
                <a:gd name="T11" fmla="*/ 3260 w 3260"/>
                <a:gd name="T12" fmla="*/ 2354 h 235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260" h="2354">
                  <a:moveTo>
                    <a:pt x="3260" y="2354"/>
                  </a:moveTo>
                  <a:lnTo>
                    <a:pt x="1931" y="1408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22225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768" name="Line 110"/>
            <p:cNvSpPr>
              <a:spLocks noChangeShapeType="1"/>
            </p:cNvSpPr>
            <p:nvPr/>
          </p:nvSpPr>
          <p:spPr bwMode="auto">
            <a:xfrm rot="5400000" flipH="1">
              <a:off x="826" y="968"/>
              <a:ext cx="1" cy="464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769" name="Text Box 74"/>
            <p:cNvSpPr txBox="1">
              <a:spLocks noChangeArrowheads="1"/>
            </p:cNvSpPr>
            <p:nvPr/>
          </p:nvSpPr>
          <p:spPr bwMode="auto">
            <a:xfrm>
              <a:off x="2017" y="2111"/>
              <a:ext cx="172" cy="24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 lIns="45720" rIns="45720">
              <a:spAutoFit/>
            </a:bodyPr>
            <a:lstStyle/>
            <a:p>
              <a:r>
                <a:rPr lang="en-US" sz="1800" b="1">
                  <a:latin typeface="Arial" charset="0"/>
                </a:rPr>
                <a:t>B</a:t>
              </a:r>
            </a:p>
          </p:txBody>
        </p:sp>
        <p:sp>
          <p:nvSpPr>
            <p:cNvPr id="30770" name="Line 75"/>
            <p:cNvSpPr>
              <a:spLocks noChangeShapeType="1"/>
            </p:cNvSpPr>
            <p:nvPr/>
          </p:nvSpPr>
          <p:spPr bwMode="auto">
            <a:xfrm rot="5400000" flipH="1" flipV="1">
              <a:off x="1838" y="2027"/>
              <a:ext cx="1" cy="245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 type="none" w="lg" len="lg"/>
              <a:tailEnd type="stealth" w="lg" len="med"/>
            </a:ln>
          </p:spPr>
          <p:txBody>
            <a:bodyPr lIns="45720" rIns="45720" anchorCtr="1">
              <a:spAutoFit/>
            </a:bodyPr>
            <a:lstStyle/>
            <a:p>
              <a:endParaRPr lang="en-US"/>
            </a:p>
          </p:txBody>
        </p:sp>
        <p:sp>
          <p:nvSpPr>
            <p:cNvPr id="30771" name="Oval 83"/>
            <p:cNvSpPr>
              <a:spLocks noChangeArrowheads="1"/>
            </p:cNvSpPr>
            <p:nvPr/>
          </p:nvSpPr>
          <p:spPr bwMode="auto">
            <a:xfrm>
              <a:off x="1629" y="2111"/>
              <a:ext cx="67" cy="73"/>
            </a:xfrm>
            <a:prstGeom prst="ellipse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30772" name="Text Box 84"/>
            <p:cNvSpPr txBox="1">
              <a:spLocks noChangeArrowheads="1"/>
            </p:cNvSpPr>
            <p:nvPr/>
          </p:nvSpPr>
          <p:spPr bwMode="auto">
            <a:xfrm>
              <a:off x="1414" y="2070"/>
              <a:ext cx="172" cy="24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 lIns="45720" rIns="45720">
              <a:spAutoFit/>
            </a:bodyPr>
            <a:lstStyle/>
            <a:p>
              <a:r>
                <a:rPr lang="en-US" sz="1800" b="1">
                  <a:latin typeface="Arial" charset="0"/>
                </a:rPr>
                <a:t>A</a:t>
              </a:r>
            </a:p>
          </p:txBody>
        </p:sp>
        <p:sp>
          <p:nvSpPr>
            <p:cNvPr id="30773" name="Line 114"/>
            <p:cNvSpPr>
              <a:spLocks noChangeShapeType="1"/>
            </p:cNvSpPr>
            <p:nvPr/>
          </p:nvSpPr>
          <p:spPr bwMode="auto">
            <a:xfrm rot="10800000" flipH="1">
              <a:off x="1977" y="1994"/>
              <a:ext cx="2" cy="177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 type="none" w="lg" len="lg"/>
              <a:tailEnd type="stealth" w="lg" len="med"/>
            </a:ln>
          </p:spPr>
          <p:txBody>
            <a:bodyPr lIns="45720" rIns="45720" anchorCtr="1">
              <a:spAutoFit/>
            </a:bodyPr>
            <a:lstStyle/>
            <a:p>
              <a:endParaRPr lang="en-US"/>
            </a:p>
          </p:txBody>
        </p:sp>
        <p:sp>
          <p:nvSpPr>
            <p:cNvPr id="30774" name="AutoShape 113"/>
            <p:cNvSpPr>
              <a:spLocks noChangeArrowheads="1"/>
            </p:cNvSpPr>
            <p:nvPr/>
          </p:nvSpPr>
          <p:spPr bwMode="auto">
            <a:xfrm rot="10800000">
              <a:off x="1918" y="1847"/>
              <a:ext cx="129" cy="125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 wrap="none" lIns="4572000" rIns="4572000" anchor="ctr">
              <a:spAutoFit/>
            </a:bodyPr>
            <a:lstStyle/>
            <a:p>
              <a:endParaRPr lang="en-US"/>
            </a:p>
          </p:txBody>
        </p:sp>
        <p:sp>
          <p:nvSpPr>
            <p:cNvPr id="30775" name="Text Box 115"/>
            <p:cNvSpPr txBox="1">
              <a:spLocks noChangeArrowheads="1"/>
            </p:cNvSpPr>
            <p:nvPr/>
          </p:nvSpPr>
          <p:spPr bwMode="auto">
            <a:xfrm>
              <a:off x="1892" y="1584"/>
              <a:ext cx="172" cy="24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 lIns="45720" rIns="45720">
              <a:spAutoFit/>
            </a:bodyPr>
            <a:lstStyle/>
            <a:p>
              <a:r>
                <a:rPr lang="en-US" sz="1800" b="1">
                  <a:latin typeface="Arial" charset="0"/>
                </a:rPr>
                <a:t>C</a:t>
              </a:r>
            </a:p>
          </p:txBody>
        </p:sp>
        <p:sp>
          <p:nvSpPr>
            <p:cNvPr id="30776" name="Text Box 150"/>
            <p:cNvSpPr txBox="1">
              <a:spLocks noChangeArrowheads="1"/>
            </p:cNvSpPr>
            <p:nvPr/>
          </p:nvSpPr>
          <p:spPr bwMode="auto">
            <a:xfrm>
              <a:off x="2640" y="1776"/>
              <a:ext cx="1150" cy="231"/>
            </a:xfrm>
            <a:prstGeom prst="rect">
              <a:avLst/>
            </a:prstGeom>
            <a:solidFill>
              <a:schemeClr val="bg1"/>
            </a:solidFill>
            <a:ln w="15875" algn="ctr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 lIns="45720" rIns="45720" anchor="ctr">
              <a:spAutoFit/>
            </a:bodyPr>
            <a:lstStyle/>
            <a:p>
              <a:pPr algn="ctr" defTabSz="511175"/>
              <a:r>
                <a:rPr lang="en-US" sz="1700">
                  <a:latin typeface="Arial" charset="0"/>
                  <a:cs typeface="Arial" charset="0"/>
                  <a:sym typeface="Symbol" pitchFamily="18" charset="2"/>
                </a:rPr>
                <a:t></a:t>
              </a:r>
              <a:r>
                <a:rPr lang="en-US" sz="1700">
                  <a:latin typeface="Arial" charset="0"/>
                  <a:cs typeface="Arial" charset="0"/>
                </a:rPr>
                <a:t> Blood volume</a:t>
              </a:r>
            </a:p>
          </p:txBody>
        </p:sp>
        <p:cxnSp>
          <p:nvCxnSpPr>
            <p:cNvPr id="30777" name="AutoShape 151"/>
            <p:cNvCxnSpPr>
              <a:cxnSpLocks noChangeShapeType="1"/>
              <a:stCxn id="30776" idx="2"/>
              <a:endCxn id="30767" idx="1"/>
            </p:cNvCxnSpPr>
            <p:nvPr/>
          </p:nvCxnSpPr>
          <p:spPr bwMode="auto">
            <a:xfrm flipH="1">
              <a:off x="2998" y="2012"/>
              <a:ext cx="217" cy="595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stealth" w="lg" len="lg"/>
            </a:ln>
          </p:spPr>
        </p:cxnSp>
      </p:grp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150813"/>
            <a:ext cx="5181600" cy="382587"/>
          </a:xfrm>
        </p:spPr>
        <p:txBody>
          <a:bodyPr/>
          <a:lstStyle/>
          <a:p>
            <a:pPr algn="l" eaLnBrk="1" hangingPunct="1"/>
            <a:r>
              <a:rPr lang="en-US" smtClean="0">
                <a:solidFill>
                  <a:schemeClr val="tx1"/>
                </a:solidFill>
              </a:rPr>
              <a:t>A decrease in venous capacitance increases CO</a:t>
            </a:r>
            <a:endParaRPr lang="en-US" smtClean="0"/>
          </a:p>
        </p:txBody>
      </p:sp>
      <p:sp>
        <p:nvSpPr>
          <p:cNvPr id="31747" name="Text Box 5"/>
          <p:cNvSpPr txBox="1">
            <a:spLocks noChangeArrowheads="1"/>
          </p:cNvSpPr>
          <p:nvPr/>
        </p:nvSpPr>
        <p:spPr bwMode="auto">
          <a:xfrm>
            <a:off x="228600" y="877888"/>
            <a:ext cx="6324600" cy="1244600"/>
          </a:xfrm>
          <a:prstGeom prst="rect">
            <a:avLst/>
          </a:prstGeom>
          <a:solidFill>
            <a:schemeClr val="bg1"/>
          </a:solidFill>
          <a:ln w="15875" algn="ctr">
            <a:solidFill>
              <a:srgbClr val="000000"/>
            </a:solidFill>
            <a:miter lim="800000"/>
            <a:headEnd/>
            <a:tailEnd type="none" w="lg" len="lg"/>
          </a:ln>
        </p:spPr>
        <p:txBody>
          <a:bodyPr lIns="45720" rIns="45720" anchor="ctr" anchorCtr="1">
            <a:spAutoFit/>
          </a:bodyPr>
          <a:lstStyle/>
          <a:p>
            <a:pPr defTabSz="511175">
              <a:lnSpc>
                <a:spcPct val="110000"/>
              </a:lnSpc>
            </a:pPr>
            <a:r>
              <a:rPr lang="en-US" sz="1700" dirty="0">
                <a:latin typeface="Arial" charset="0"/>
                <a:cs typeface="Arial" charset="0"/>
              </a:rPr>
              <a:t>CVP is determined by blood volume and venous capacitance.</a:t>
            </a:r>
          </a:p>
          <a:p>
            <a:pPr defTabSz="511175">
              <a:lnSpc>
                <a:spcPct val="110000"/>
              </a:lnSpc>
            </a:pPr>
            <a:r>
              <a:rPr lang="en-US" sz="1700" dirty="0">
                <a:latin typeface="Arial" charset="0"/>
                <a:cs typeface="Arial" charset="0"/>
              </a:rPr>
              <a:t>Capacitance is capacity, i.e. the capacity of the venous system.</a:t>
            </a:r>
          </a:p>
          <a:p>
            <a:pPr defTabSz="511175">
              <a:lnSpc>
                <a:spcPct val="110000"/>
              </a:lnSpc>
            </a:pPr>
            <a:r>
              <a:rPr lang="en-US" sz="1700" dirty="0">
                <a:latin typeface="Arial" charset="0"/>
                <a:cs typeface="Arial" charset="0"/>
                <a:sym typeface="Symbol" pitchFamily="18" charset="2"/>
              </a:rPr>
              <a:t></a:t>
            </a:r>
            <a:r>
              <a:rPr lang="en-US" sz="1700" dirty="0">
                <a:latin typeface="Arial" charset="0"/>
                <a:cs typeface="Arial" charset="0"/>
              </a:rPr>
              <a:t> capacitance → </a:t>
            </a:r>
            <a:r>
              <a:rPr lang="en-US" sz="1700" dirty="0">
                <a:latin typeface="Arial" charset="0"/>
                <a:cs typeface="Arial" charset="0"/>
                <a:sym typeface="Symbol" pitchFamily="18" charset="2"/>
              </a:rPr>
              <a:t></a:t>
            </a:r>
            <a:r>
              <a:rPr lang="en-US" sz="1700" dirty="0">
                <a:latin typeface="Arial" charset="0"/>
                <a:cs typeface="Arial" charset="0"/>
              </a:rPr>
              <a:t> venous transmural pressure</a:t>
            </a:r>
          </a:p>
          <a:p>
            <a:pPr defTabSz="511175">
              <a:lnSpc>
                <a:spcPct val="110000"/>
              </a:lnSpc>
            </a:pPr>
            <a:r>
              <a:rPr lang="en-US" sz="1700" dirty="0">
                <a:latin typeface="Arial" charset="0"/>
                <a:cs typeface="Arial" charset="0"/>
              </a:rPr>
              <a:t>Veins remain open at CO &gt; 7 L/min</a:t>
            </a:r>
          </a:p>
        </p:txBody>
      </p:sp>
      <p:grpSp>
        <p:nvGrpSpPr>
          <p:cNvPr id="31748" name="Group 25"/>
          <p:cNvGrpSpPr>
            <a:grpSpLocks/>
          </p:cNvGrpSpPr>
          <p:nvPr/>
        </p:nvGrpSpPr>
        <p:grpSpPr bwMode="auto">
          <a:xfrm>
            <a:off x="6477000" y="944563"/>
            <a:ext cx="2438400" cy="4259262"/>
            <a:chOff x="3600" y="595"/>
            <a:chExt cx="1536" cy="2683"/>
          </a:xfrm>
        </p:grpSpPr>
        <p:sp>
          <p:nvSpPr>
            <p:cNvPr id="31751" name="Text Box 3"/>
            <p:cNvSpPr txBox="1">
              <a:spLocks noChangeArrowheads="1"/>
            </p:cNvSpPr>
            <p:nvPr/>
          </p:nvSpPr>
          <p:spPr bwMode="auto">
            <a:xfrm>
              <a:off x="3850" y="595"/>
              <a:ext cx="1037" cy="231"/>
            </a:xfrm>
            <a:prstGeom prst="rect">
              <a:avLst/>
            </a:prstGeom>
            <a:solidFill>
              <a:schemeClr val="bg1"/>
            </a:solidFill>
            <a:ln w="15875" algn="ctr">
              <a:solidFill>
                <a:srgbClr val="000000"/>
              </a:solidFill>
              <a:miter lim="800000"/>
              <a:headEnd/>
              <a:tailEnd type="none" w="lg" len="lg"/>
            </a:ln>
          </p:spPr>
          <p:txBody>
            <a:bodyPr lIns="45720" rIns="45720" anchor="ctr" anchorCtr="1">
              <a:spAutoFit/>
            </a:bodyPr>
            <a:lstStyle/>
            <a:p>
              <a:pPr defTabSz="511175"/>
              <a:r>
                <a:rPr lang="en-US" sz="1700">
                  <a:latin typeface="Arial" charset="0"/>
                  <a:cs typeface="Arial" charset="0"/>
                  <a:sym typeface="Symbol" pitchFamily="18" charset="2"/>
                </a:rPr>
                <a:t></a:t>
              </a:r>
              <a:r>
                <a:rPr lang="en-US" sz="1700">
                  <a:latin typeface="Arial" charset="0"/>
                  <a:cs typeface="Arial" charset="0"/>
                </a:rPr>
                <a:t> capacitance</a:t>
              </a:r>
            </a:p>
          </p:txBody>
        </p:sp>
        <p:sp>
          <p:nvSpPr>
            <p:cNvPr id="31752" name="Text Box 4"/>
            <p:cNvSpPr txBox="1">
              <a:spLocks noChangeArrowheads="1"/>
            </p:cNvSpPr>
            <p:nvPr/>
          </p:nvSpPr>
          <p:spPr bwMode="auto">
            <a:xfrm>
              <a:off x="4090" y="1085"/>
              <a:ext cx="557" cy="231"/>
            </a:xfrm>
            <a:prstGeom prst="rect">
              <a:avLst/>
            </a:prstGeom>
            <a:solidFill>
              <a:schemeClr val="bg1"/>
            </a:solidFill>
            <a:ln w="15875" algn="ctr">
              <a:solidFill>
                <a:srgbClr val="000000"/>
              </a:solidFill>
              <a:miter lim="800000"/>
              <a:headEnd/>
              <a:tailEnd type="none" w="lg" len="lg"/>
            </a:ln>
          </p:spPr>
          <p:txBody>
            <a:bodyPr lIns="45720" rIns="45720" anchor="ctr" anchorCtr="1">
              <a:spAutoFit/>
            </a:bodyPr>
            <a:lstStyle/>
            <a:p>
              <a:pPr defTabSz="511175"/>
              <a:r>
                <a:rPr lang="en-US" sz="1700">
                  <a:latin typeface="Arial" charset="0"/>
                  <a:cs typeface="Arial" charset="0"/>
                  <a:sym typeface="Symbol" pitchFamily="18" charset="2"/>
                </a:rPr>
                <a:t></a:t>
              </a:r>
              <a:r>
                <a:rPr lang="en-US" sz="1700">
                  <a:latin typeface="Arial" charset="0"/>
                  <a:cs typeface="Arial" charset="0"/>
                </a:rPr>
                <a:t> CVP</a:t>
              </a:r>
            </a:p>
          </p:txBody>
        </p:sp>
        <p:sp>
          <p:nvSpPr>
            <p:cNvPr id="31753" name="Text Box 6"/>
            <p:cNvSpPr txBox="1">
              <a:spLocks noChangeArrowheads="1"/>
            </p:cNvSpPr>
            <p:nvPr/>
          </p:nvSpPr>
          <p:spPr bwMode="auto">
            <a:xfrm>
              <a:off x="3780" y="1575"/>
              <a:ext cx="1176" cy="231"/>
            </a:xfrm>
            <a:prstGeom prst="rect">
              <a:avLst/>
            </a:prstGeom>
            <a:solidFill>
              <a:schemeClr val="bg1"/>
            </a:solidFill>
            <a:ln w="15875" algn="ctr">
              <a:solidFill>
                <a:srgbClr val="000000"/>
              </a:solidFill>
              <a:miter lim="800000"/>
              <a:headEnd/>
              <a:tailEnd type="none" w="lg" len="lg"/>
            </a:ln>
          </p:spPr>
          <p:txBody>
            <a:bodyPr lIns="45720" rIns="45720" anchor="ctr" anchorCtr="1">
              <a:spAutoFit/>
            </a:bodyPr>
            <a:lstStyle/>
            <a:p>
              <a:pPr defTabSz="511175"/>
              <a:r>
                <a:rPr lang="en-US" sz="1700">
                  <a:latin typeface="Arial" charset="0"/>
                  <a:cs typeface="Arial" charset="0"/>
                  <a:sym typeface="Symbol" pitchFamily="18" charset="2"/>
                </a:rPr>
                <a:t></a:t>
              </a:r>
              <a:r>
                <a:rPr lang="en-US" sz="1700">
                  <a:latin typeface="Arial" charset="0"/>
                  <a:cs typeface="Arial" charset="0"/>
                </a:rPr>
                <a:t> atrial pressure</a:t>
              </a:r>
            </a:p>
          </p:txBody>
        </p:sp>
        <p:sp>
          <p:nvSpPr>
            <p:cNvPr id="31754" name="Text Box 7"/>
            <p:cNvSpPr txBox="1">
              <a:spLocks noChangeArrowheads="1"/>
            </p:cNvSpPr>
            <p:nvPr/>
          </p:nvSpPr>
          <p:spPr bwMode="auto">
            <a:xfrm>
              <a:off x="3600" y="2066"/>
              <a:ext cx="1536" cy="231"/>
            </a:xfrm>
            <a:prstGeom prst="rect">
              <a:avLst/>
            </a:prstGeom>
            <a:solidFill>
              <a:schemeClr val="bg1"/>
            </a:solidFill>
            <a:ln w="15875" algn="ctr">
              <a:solidFill>
                <a:srgbClr val="000000"/>
              </a:solidFill>
              <a:miter lim="800000"/>
              <a:headEnd/>
              <a:tailEnd type="none" w="lg" len="lg"/>
            </a:ln>
          </p:spPr>
          <p:txBody>
            <a:bodyPr lIns="45720" rIns="45720" anchor="ctr" anchorCtr="1">
              <a:spAutoFit/>
            </a:bodyPr>
            <a:lstStyle/>
            <a:p>
              <a:pPr defTabSz="511175"/>
              <a:r>
                <a:rPr lang="en-US" sz="1700">
                  <a:latin typeface="Arial" charset="0"/>
                  <a:cs typeface="Arial" charset="0"/>
                  <a:sym typeface="Symbol" pitchFamily="18" charset="2"/>
                </a:rPr>
                <a:t></a:t>
              </a:r>
              <a:r>
                <a:rPr lang="en-US" sz="1700">
                  <a:latin typeface="Arial" charset="0"/>
                  <a:cs typeface="Arial" charset="0"/>
                </a:rPr>
                <a:t> End diastolic volume</a:t>
              </a:r>
            </a:p>
          </p:txBody>
        </p:sp>
        <p:sp>
          <p:nvSpPr>
            <p:cNvPr id="31755" name="Text Box 8"/>
            <p:cNvSpPr txBox="1">
              <a:spLocks noChangeArrowheads="1"/>
            </p:cNvSpPr>
            <p:nvPr/>
          </p:nvSpPr>
          <p:spPr bwMode="auto">
            <a:xfrm>
              <a:off x="3816" y="2556"/>
              <a:ext cx="1104" cy="231"/>
            </a:xfrm>
            <a:prstGeom prst="rect">
              <a:avLst/>
            </a:prstGeom>
            <a:solidFill>
              <a:schemeClr val="bg1"/>
            </a:solidFill>
            <a:ln w="15875" algn="ctr">
              <a:solidFill>
                <a:srgbClr val="000000"/>
              </a:solidFill>
              <a:miter lim="800000"/>
              <a:headEnd/>
              <a:tailEnd type="none" w="lg" len="lg"/>
            </a:ln>
          </p:spPr>
          <p:txBody>
            <a:bodyPr lIns="45720" rIns="45720" anchor="ctr" anchorCtr="1">
              <a:spAutoFit/>
            </a:bodyPr>
            <a:lstStyle/>
            <a:p>
              <a:pPr defTabSz="511175"/>
              <a:r>
                <a:rPr lang="en-US" sz="1700">
                  <a:latin typeface="Arial" charset="0"/>
                  <a:cs typeface="Arial" charset="0"/>
                  <a:sym typeface="Symbol" pitchFamily="18" charset="2"/>
                </a:rPr>
                <a:t></a:t>
              </a:r>
              <a:r>
                <a:rPr lang="en-US" sz="1700">
                  <a:latin typeface="Arial" charset="0"/>
                  <a:cs typeface="Arial" charset="0"/>
                </a:rPr>
                <a:t> Stroke volume</a:t>
              </a:r>
            </a:p>
          </p:txBody>
        </p:sp>
        <p:sp>
          <p:nvSpPr>
            <p:cNvPr id="31756" name="Text Box 9"/>
            <p:cNvSpPr txBox="1">
              <a:spLocks noChangeArrowheads="1"/>
            </p:cNvSpPr>
            <p:nvPr/>
          </p:nvSpPr>
          <p:spPr bwMode="auto">
            <a:xfrm>
              <a:off x="4104" y="3047"/>
              <a:ext cx="528" cy="231"/>
            </a:xfrm>
            <a:prstGeom prst="rect">
              <a:avLst/>
            </a:prstGeom>
            <a:solidFill>
              <a:schemeClr val="bg1"/>
            </a:solidFill>
            <a:ln w="15875" algn="ctr">
              <a:solidFill>
                <a:srgbClr val="000000"/>
              </a:solidFill>
              <a:miter lim="800000"/>
              <a:headEnd/>
              <a:tailEnd type="none" w="lg" len="lg"/>
            </a:ln>
          </p:spPr>
          <p:txBody>
            <a:bodyPr lIns="45720" rIns="45720" anchor="ctr" anchorCtr="1">
              <a:spAutoFit/>
            </a:bodyPr>
            <a:lstStyle/>
            <a:p>
              <a:pPr defTabSz="511175"/>
              <a:r>
                <a:rPr lang="en-US" sz="1700">
                  <a:latin typeface="Arial" charset="0"/>
                  <a:cs typeface="Arial" charset="0"/>
                  <a:sym typeface="Symbol" pitchFamily="18" charset="2"/>
                </a:rPr>
                <a:t></a:t>
              </a:r>
              <a:r>
                <a:rPr lang="en-US" sz="1700">
                  <a:latin typeface="Arial" charset="0"/>
                  <a:cs typeface="Arial" charset="0"/>
                </a:rPr>
                <a:t> CO</a:t>
              </a:r>
            </a:p>
          </p:txBody>
        </p:sp>
        <p:cxnSp>
          <p:nvCxnSpPr>
            <p:cNvPr id="31757" name="AutoShape 18"/>
            <p:cNvCxnSpPr>
              <a:cxnSpLocks noChangeShapeType="1"/>
              <a:stCxn id="31751" idx="2"/>
              <a:endCxn id="31752" idx="0"/>
            </p:cNvCxnSpPr>
            <p:nvPr/>
          </p:nvCxnSpPr>
          <p:spPr bwMode="auto">
            <a:xfrm>
              <a:off x="4369" y="831"/>
              <a:ext cx="0" cy="249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 type="stealth" w="lg" len="lg"/>
            </a:ln>
          </p:spPr>
        </p:cxnSp>
        <p:cxnSp>
          <p:nvCxnSpPr>
            <p:cNvPr id="31758" name="AutoShape 19"/>
            <p:cNvCxnSpPr>
              <a:cxnSpLocks noChangeShapeType="1"/>
              <a:stCxn id="31752" idx="2"/>
              <a:endCxn id="31753" idx="0"/>
            </p:cNvCxnSpPr>
            <p:nvPr/>
          </p:nvCxnSpPr>
          <p:spPr bwMode="auto">
            <a:xfrm flipH="1">
              <a:off x="4368" y="1321"/>
              <a:ext cx="1" cy="249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 type="stealth" w="lg" len="lg"/>
            </a:ln>
          </p:spPr>
        </p:cxnSp>
        <p:cxnSp>
          <p:nvCxnSpPr>
            <p:cNvPr id="31759" name="AutoShape 20"/>
            <p:cNvCxnSpPr>
              <a:cxnSpLocks noChangeShapeType="1"/>
              <a:stCxn id="31753" idx="2"/>
              <a:endCxn id="31754" idx="0"/>
            </p:cNvCxnSpPr>
            <p:nvPr/>
          </p:nvCxnSpPr>
          <p:spPr bwMode="auto">
            <a:xfrm>
              <a:off x="4368" y="1811"/>
              <a:ext cx="0" cy="250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 type="stealth" w="lg" len="lg"/>
            </a:ln>
          </p:spPr>
        </p:cxnSp>
        <p:cxnSp>
          <p:nvCxnSpPr>
            <p:cNvPr id="31760" name="AutoShape 21"/>
            <p:cNvCxnSpPr>
              <a:cxnSpLocks noChangeShapeType="1"/>
              <a:stCxn id="31754" idx="2"/>
              <a:endCxn id="31755" idx="0"/>
            </p:cNvCxnSpPr>
            <p:nvPr/>
          </p:nvCxnSpPr>
          <p:spPr bwMode="auto">
            <a:xfrm>
              <a:off x="4368" y="2302"/>
              <a:ext cx="0" cy="249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 type="stealth" w="lg" len="lg"/>
            </a:ln>
          </p:spPr>
        </p:cxnSp>
        <p:cxnSp>
          <p:nvCxnSpPr>
            <p:cNvPr id="31761" name="AutoShape 22"/>
            <p:cNvCxnSpPr>
              <a:cxnSpLocks noChangeShapeType="1"/>
              <a:stCxn id="31755" idx="2"/>
              <a:endCxn id="31756" idx="0"/>
            </p:cNvCxnSpPr>
            <p:nvPr/>
          </p:nvCxnSpPr>
          <p:spPr bwMode="auto">
            <a:xfrm>
              <a:off x="4368" y="2792"/>
              <a:ext cx="0" cy="250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 type="stealth" w="lg" len="lg"/>
            </a:ln>
          </p:spPr>
        </p:cxnSp>
      </p:grpSp>
      <p:sp>
        <p:nvSpPr>
          <p:cNvPr id="31749" name="Text Box 24"/>
          <p:cNvSpPr txBox="1">
            <a:spLocks noChangeArrowheads="1"/>
          </p:cNvSpPr>
          <p:nvPr/>
        </p:nvSpPr>
        <p:spPr bwMode="auto">
          <a:xfrm>
            <a:off x="228600" y="2362200"/>
            <a:ext cx="6096000" cy="1663700"/>
          </a:xfrm>
          <a:prstGeom prst="rect">
            <a:avLst/>
          </a:prstGeom>
          <a:solidFill>
            <a:schemeClr val="bg1"/>
          </a:solidFill>
          <a:ln w="15875" algn="ctr">
            <a:solidFill>
              <a:srgbClr val="000000"/>
            </a:solidFill>
            <a:miter lim="800000"/>
            <a:headEnd/>
            <a:tailEnd type="none" w="lg" len="lg"/>
          </a:ln>
        </p:spPr>
        <p:txBody>
          <a:bodyPr anchor="ctr">
            <a:spAutoFit/>
          </a:bodyPr>
          <a:lstStyle/>
          <a:p>
            <a:pPr defTabSz="511175">
              <a:lnSpc>
                <a:spcPct val="120000"/>
              </a:lnSpc>
            </a:pPr>
            <a:r>
              <a:rPr lang="en-US" sz="1700" b="1" i="1" u="sng" dirty="0">
                <a:latin typeface="Arial" charset="0"/>
                <a:cs typeface="Arial" charset="0"/>
              </a:rPr>
              <a:t>Venous capacitance is determined by</a:t>
            </a:r>
          </a:p>
          <a:p>
            <a:pPr lvl="1" defTabSz="511175">
              <a:lnSpc>
                <a:spcPct val="120000"/>
              </a:lnSpc>
            </a:pPr>
            <a:r>
              <a:rPr lang="en-US" sz="1700" b="1" i="1" dirty="0">
                <a:latin typeface="Arial" charset="0"/>
                <a:cs typeface="Arial" charset="0"/>
              </a:rPr>
              <a:t>The structure of the veins and surrounding tissue</a:t>
            </a:r>
          </a:p>
          <a:p>
            <a:pPr lvl="1" defTabSz="511175">
              <a:lnSpc>
                <a:spcPct val="120000"/>
              </a:lnSpc>
            </a:pPr>
            <a:r>
              <a:rPr lang="en-US" sz="1700" b="1" i="1" dirty="0">
                <a:latin typeface="Arial" charset="0"/>
                <a:cs typeface="Arial" charset="0"/>
              </a:rPr>
              <a:t>Sympathetic nerve activity.</a:t>
            </a:r>
          </a:p>
          <a:p>
            <a:pPr defTabSz="511175">
              <a:lnSpc>
                <a:spcPct val="120000"/>
              </a:lnSpc>
            </a:pPr>
            <a:r>
              <a:rPr lang="en-US" sz="1700" b="1" i="1" dirty="0">
                <a:latin typeface="Arial" charset="0"/>
                <a:cs typeface="Arial" charset="0"/>
              </a:rPr>
              <a:t>Sympathetic stimulation constricts veins (increases venomotor tone) and decreases venous capacitance.</a:t>
            </a:r>
          </a:p>
        </p:txBody>
      </p:sp>
      <p:sp>
        <p:nvSpPr>
          <p:cNvPr id="31750" name="Text Box 26"/>
          <p:cNvSpPr txBox="1">
            <a:spLocks noChangeArrowheads="1"/>
          </p:cNvSpPr>
          <p:nvPr/>
        </p:nvSpPr>
        <p:spPr bwMode="auto">
          <a:xfrm>
            <a:off x="228600" y="4267200"/>
            <a:ext cx="5548313" cy="1352550"/>
          </a:xfrm>
          <a:prstGeom prst="rect">
            <a:avLst/>
          </a:prstGeom>
          <a:solidFill>
            <a:schemeClr val="bg1"/>
          </a:solidFill>
          <a:ln w="15875" algn="ctr">
            <a:solidFill>
              <a:srgbClr val="000000"/>
            </a:solidFill>
            <a:miter lim="800000"/>
            <a:headEnd/>
            <a:tailEnd type="none" w="lg" len="lg"/>
          </a:ln>
        </p:spPr>
        <p:txBody>
          <a:bodyPr anchor="ctr">
            <a:spAutoFit/>
          </a:bodyPr>
          <a:lstStyle/>
          <a:p>
            <a:pPr defTabSz="511175">
              <a:lnSpc>
                <a:spcPct val="120000"/>
              </a:lnSpc>
            </a:pPr>
            <a:r>
              <a:rPr lang="en-US" sz="1700" b="1" i="1" dirty="0">
                <a:latin typeface="Arial" charset="0"/>
                <a:cs typeface="Arial" charset="0"/>
              </a:rPr>
              <a:t>The effect of a decrease in venous capacitance is similar to the effect of an increase in blood volume.</a:t>
            </a:r>
          </a:p>
          <a:p>
            <a:pPr defTabSz="511175">
              <a:lnSpc>
                <a:spcPct val="120000"/>
              </a:lnSpc>
            </a:pPr>
            <a:r>
              <a:rPr lang="en-US" sz="1700" dirty="0">
                <a:latin typeface="Arial" charset="0"/>
                <a:cs typeface="Arial" charset="0"/>
              </a:rPr>
              <a:t>The equilibrium point is shifted upward along the cardiac function curve to a higher cardiac output.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4"/>
          <p:cNvSpPr>
            <a:spLocks noGrp="1" noChangeArrowheads="1"/>
          </p:cNvSpPr>
          <p:nvPr>
            <p:ph type="title"/>
          </p:nvPr>
        </p:nvSpPr>
        <p:spPr>
          <a:xfrm>
            <a:off x="2228850" y="152400"/>
            <a:ext cx="4629150" cy="657225"/>
          </a:xfrm>
        </p:spPr>
        <p:txBody>
          <a:bodyPr/>
          <a:lstStyle/>
          <a:p>
            <a:pPr eaLnBrk="1" hangingPunct="1"/>
            <a:r>
              <a:rPr lang="en-US" smtClean="0"/>
              <a:t>Summary: effect of </a:t>
            </a:r>
            <a:r>
              <a:rPr lang="en-US" i="1" smtClean="0"/>
              <a:t>isolated</a:t>
            </a:r>
            <a:r>
              <a:rPr lang="en-US" smtClean="0"/>
              <a:t> interactions between vascular function &amp; cardiac output</a:t>
            </a:r>
          </a:p>
        </p:txBody>
      </p:sp>
      <p:sp>
        <p:nvSpPr>
          <p:cNvPr id="32771" name="Text Box 6"/>
          <p:cNvSpPr txBox="1">
            <a:spLocks noChangeArrowheads="1"/>
          </p:cNvSpPr>
          <p:nvPr/>
        </p:nvSpPr>
        <p:spPr bwMode="auto">
          <a:xfrm>
            <a:off x="1866900" y="1017588"/>
            <a:ext cx="5905500" cy="3233737"/>
          </a:xfrm>
          <a:prstGeom prst="rect">
            <a:avLst/>
          </a:prstGeom>
          <a:solidFill>
            <a:schemeClr val="bg1"/>
          </a:solidFill>
          <a:ln w="15875" algn="ctr">
            <a:solidFill>
              <a:srgbClr val="000000"/>
            </a:solidFill>
            <a:miter lim="800000"/>
            <a:headEnd/>
            <a:tailEnd type="none" w="lg" len="lg"/>
          </a:ln>
        </p:spPr>
        <p:txBody>
          <a:bodyPr anchor="ctr">
            <a:spAutoFit/>
          </a:bodyPr>
          <a:lstStyle/>
          <a:p>
            <a:pPr defTabSz="511175">
              <a:lnSpc>
                <a:spcPct val="110000"/>
              </a:lnSpc>
            </a:pPr>
            <a:r>
              <a:rPr lang="en-US" sz="1700" b="1" i="1" dirty="0">
                <a:latin typeface="Arial" charset="0"/>
                <a:cs typeface="Arial" charset="0"/>
              </a:rPr>
              <a:t>Cardiac output is increased by an </a:t>
            </a:r>
            <a:r>
              <a:rPr lang="en-US" sz="1700" b="1" dirty="0">
                <a:latin typeface="Arial" charset="0"/>
                <a:cs typeface="Arial" charset="0"/>
              </a:rPr>
              <a:t>isolated</a:t>
            </a:r>
            <a:r>
              <a:rPr lang="en-US" sz="1700" b="1" i="1" dirty="0">
                <a:latin typeface="Arial" charset="0"/>
                <a:cs typeface="Arial" charset="0"/>
              </a:rPr>
              <a:t> increase in</a:t>
            </a:r>
          </a:p>
          <a:p>
            <a:pPr defTabSz="511175">
              <a:lnSpc>
                <a:spcPct val="110000"/>
              </a:lnSpc>
            </a:pPr>
            <a:r>
              <a:rPr lang="en-US" sz="1700" dirty="0">
                <a:latin typeface="Arial" charset="0"/>
                <a:cs typeface="Arial" charset="0"/>
              </a:rPr>
              <a:t>	Central venous pressure</a:t>
            </a:r>
          </a:p>
          <a:p>
            <a:pPr defTabSz="511175">
              <a:lnSpc>
                <a:spcPct val="110000"/>
              </a:lnSpc>
            </a:pPr>
            <a:r>
              <a:rPr lang="en-US" sz="1700" dirty="0">
                <a:latin typeface="Arial" charset="0"/>
                <a:cs typeface="Arial" charset="0"/>
              </a:rPr>
              <a:t>	Cardiac contractility</a:t>
            </a:r>
          </a:p>
          <a:p>
            <a:pPr defTabSz="511175">
              <a:lnSpc>
                <a:spcPct val="110000"/>
              </a:lnSpc>
            </a:pPr>
            <a:r>
              <a:rPr lang="en-US" sz="1700" dirty="0">
                <a:latin typeface="Arial" charset="0"/>
                <a:cs typeface="Arial" charset="0"/>
              </a:rPr>
              <a:t>	Venomotor tone</a:t>
            </a:r>
          </a:p>
          <a:p>
            <a:pPr defTabSz="511175">
              <a:lnSpc>
                <a:spcPct val="110000"/>
              </a:lnSpc>
            </a:pPr>
            <a:r>
              <a:rPr lang="en-US" sz="1700" dirty="0">
                <a:latin typeface="Arial" charset="0"/>
                <a:cs typeface="Arial" charset="0"/>
              </a:rPr>
              <a:t>	Blood volume</a:t>
            </a:r>
          </a:p>
          <a:p>
            <a:pPr defTabSz="511175">
              <a:lnSpc>
                <a:spcPct val="110000"/>
              </a:lnSpc>
            </a:pPr>
            <a:r>
              <a:rPr lang="en-US" sz="1700" dirty="0">
                <a:latin typeface="Arial" charset="0"/>
                <a:cs typeface="Arial" charset="0"/>
              </a:rPr>
              <a:t>	total peripheral </a:t>
            </a:r>
            <a:r>
              <a:rPr lang="en-US" sz="1700" i="1" dirty="0">
                <a:latin typeface="Arial" charset="0"/>
                <a:cs typeface="Arial" charset="0"/>
              </a:rPr>
              <a:t>conductance</a:t>
            </a:r>
            <a:r>
              <a:rPr lang="en-US" sz="1700" dirty="0">
                <a:latin typeface="Arial" charset="0"/>
                <a:cs typeface="Arial" charset="0"/>
              </a:rPr>
              <a:t>.</a:t>
            </a:r>
          </a:p>
          <a:p>
            <a:pPr defTabSz="511175">
              <a:lnSpc>
                <a:spcPct val="110000"/>
              </a:lnSpc>
            </a:pPr>
            <a:r>
              <a:rPr lang="en-US" sz="1700" b="1" i="1" dirty="0">
                <a:latin typeface="Arial" charset="0"/>
                <a:cs typeface="Arial" charset="0"/>
              </a:rPr>
              <a:t>Central venous pressure is increased by an </a:t>
            </a:r>
            <a:r>
              <a:rPr lang="en-US" sz="1700" b="1" dirty="0">
                <a:latin typeface="Arial" charset="0"/>
                <a:cs typeface="Arial" charset="0"/>
              </a:rPr>
              <a:t>isolated</a:t>
            </a:r>
          </a:p>
          <a:p>
            <a:pPr defTabSz="511175">
              <a:lnSpc>
                <a:spcPct val="110000"/>
              </a:lnSpc>
            </a:pPr>
            <a:r>
              <a:rPr lang="en-US" sz="1700" dirty="0">
                <a:latin typeface="Arial" charset="0"/>
                <a:cs typeface="Arial" charset="0"/>
              </a:rPr>
              <a:t>	Decrease in cardiac output</a:t>
            </a:r>
          </a:p>
          <a:p>
            <a:pPr defTabSz="511175">
              <a:lnSpc>
                <a:spcPct val="110000"/>
              </a:lnSpc>
            </a:pPr>
            <a:r>
              <a:rPr lang="en-US" sz="1700" dirty="0">
                <a:latin typeface="Arial" charset="0"/>
                <a:cs typeface="Arial" charset="0"/>
              </a:rPr>
              <a:t>	Increase in venomotor tone</a:t>
            </a:r>
          </a:p>
          <a:p>
            <a:pPr defTabSz="511175">
              <a:lnSpc>
                <a:spcPct val="110000"/>
              </a:lnSpc>
            </a:pPr>
            <a:r>
              <a:rPr lang="en-US" sz="1700" dirty="0">
                <a:latin typeface="Arial" charset="0"/>
                <a:cs typeface="Arial" charset="0"/>
              </a:rPr>
              <a:t>	Increase in blood volume</a:t>
            </a:r>
          </a:p>
          <a:p>
            <a:pPr defTabSz="511175">
              <a:lnSpc>
                <a:spcPct val="110000"/>
              </a:lnSpc>
            </a:pPr>
            <a:r>
              <a:rPr lang="en-US" sz="1700" dirty="0">
                <a:latin typeface="Arial" charset="0"/>
                <a:cs typeface="Arial" charset="0"/>
              </a:rPr>
              <a:t>	Decrease in total peripheral resistance</a:t>
            </a:r>
          </a:p>
        </p:txBody>
      </p:sp>
      <p:sp>
        <p:nvSpPr>
          <p:cNvPr id="32772" name="Text Box 7"/>
          <p:cNvSpPr txBox="1">
            <a:spLocks noChangeArrowheads="1"/>
          </p:cNvSpPr>
          <p:nvPr/>
        </p:nvSpPr>
        <p:spPr bwMode="auto">
          <a:xfrm>
            <a:off x="533400" y="4459288"/>
            <a:ext cx="8001000" cy="1874837"/>
          </a:xfrm>
          <a:prstGeom prst="rect">
            <a:avLst/>
          </a:prstGeom>
          <a:solidFill>
            <a:schemeClr val="bg1"/>
          </a:solidFill>
          <a:ln w="15875" algn="ctr">
            <a:solidFill>
              <a:srgbClr val="000000"/>
            </a:solidFill>
            <a:miter lim="800000"/>
            <a:headEnd/>
            <a:tailEnd type="none" w="lg" len="lg"/>
          </a:ln>
        </p:spPr>
        <p:txBody>
          <a:bodyPr anchor="ctr">
            <a:spAutoFit/>
          </a:bodyPr>
          <a:lstStyle/>
          <a:p>
            <a:pPr defTabSz="511175">
              <a:lnSpc>
                <a:spcPct val="110000"/>
              </a:lnSpc>
              <a:spcAft>
                <a:spcPts val="600"/>
              </a:spcAft>
            </a:pPr>
            <a:r>
              <a:rPr lang="en-US" sz="1700" i="1" dirty="0">
                <a:latin typeface="Arial" charset="0"/>
                <a:cs typeface="Arial" charset="0"/>
              </a:rPr>
              <a:t>It would appear that:</a:t>
            </a:r>
          </a:p>
          <a:p>
            <a:pPr defTabSz="511175">
              <a:lnSpc>
                <a:spcPct val="110000"/>
              </a:lnSpc>
              <a:spcAft>
                <a:spcPts val="600"/>
              </a:spcAft>
            </a:pPr>
            <a:r>
              <a:rPr lang="en-US" sz="1700" dirty="0">
                <a:latin typeface="Arial" charset="0"/>
                <a:cs typeface="Arial" charset="0"/>
                <a:sym typeface="Symbol" pitchFamily="18" charset="2"/>
              </a:rPr>
              <a:t></a:t>
            </a:r>
            <a:r>
              <a:rPr lang="en-US" sz="1700" dirty="0">
                <a:latin typeface="Arial" charset="0"/>
                <a:cs typeface="Arial" charset="0"/>
              </a:rPr>
              <a:t> CO  </a:t>
            </a:r>
            <a:r>
              <a:rPr lang="en-US" dirty="0">
                <a:sym typeface="Symbol" pitchFamily="18" charset="2"/>
              </a:rPr>
              <a:t></a:t>
            </a:r>
            <a:r>
              <a:rPr lang="en-US" sz="1700" dirty="0">
                <a:latin typeface="Arial" charset="0"/>
                <a:cs typeface="Arial" charset="0"/>
              </a:rPr>
              <a:t> </a:t>
            </a:r>
            <a:r>
              <a:rPr lang="en-US" sz="1700" dirty="0">
                <a:latin typeface="Arial" charset="0"/>
                <a:cs typeface="Arial" charset="0"/>
                <a:sym typeface="Symbol" pitchFamily="18" charset="2"/>
              </a:rPr>
              <a:t></a:t>
            </a:r>
            <a:r>
              <a:rPr lang="en-US" sz="1700" dirty="0">
                <a:latin typeface="Arial" charset="0"/>
                <a:cs typeface="Arial" charset="0"/>
              </a:rPr>
              <a:t>CVP </a:t>
            </a:r>
            <a:r>
              <a:rPr lang="en-US" dirty="0"/>
              <a:t> </a:t>
            </a:r>
            <a:r>
              <a:rPr lang="en-US" dirty="0">
                <a:sym typeface="Symbol" pitchFamily="18" charset="2"/>
              </a:rPr>
              <a:t></a:t>
            </a:r>
            <a:r>
              <a:rPr lang="en-US" dirty="0"/>
              <a:t> </a:t>
            </a:r>
            <a:r>
              <a:rPr lang="en-US" sz="1700" dirty="0">
                <a:latin typeface="Arial" charset="0"/>
                <a:cs typeface="Arial" charset="0"/>
                <a:sym typeface="Symbol" pitchFamily="18" charset="2"/>
              </a:rPr>
              <a:t></a:t>
            </a:r>
            <a:r>
              <a:rPr lang="en-US" sz="1700" dirty="0">
                <a:latin typeface="Arial" charset="0"/>
                <a:cs typeface="Arial" charset="0"/>
              </a:rPr>
              <a:t>CO</a:t>
            </a:r>
          </a:p>
          <a:p>
            <a:pPr defTabSz="511175">
              <a:lnSpc>
                <a:spcPct val="110000"/>
              </a:lnSpc>
              <a:spcAft>
                <a:spcPts val="600"/>
              </a:spcAft>
            </a:pPr>
            <a:r>
              <a:rPr lang="en-US" sz="1700" dirty="0">
                <a:latin typeface="Arial" charset="0"/>
                <a:cs typeface="Arial" charset="0"/>
              </a:rPr>
              <a:t>If this were correct how can CO be increased in response to metabolic demands?</a:t>
            </a:r>
          </a:p>
          <a:p>
            <a:pPr defTabSz="511175">
              <a:lnSpc>
                <a:spcPct val="110000"/>
              </a:lnSpc>
              <a:spcAft>
                <a:spcPts val="600"/>
              </a:spcAft>
            </a:pPr>
            <a:r>
              <a:rPr lang="en-US" sz="1700" dirty="0">
                <a:latin typeface="Arial" charset="0"/>
                <a:cs typeface="Arial" charset="0"/>
              </a:rPr>
              <a:t>These are isolated effects;</a:t>
            </a:r>
            <a:r>
              <a:rPr lang="en-US" sz="1700" b="1" i="1" dirty="0">
                <a:latin typeface="Arial" charset="0"/>
                <a:cs typeface="Arial" charset="0"/>
              </a:rPr>
              <a:t> in the intact organism CO increases with increased metabolic demand and CVP remains constant or increases.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103188"/>
            <a:ext cx="7162800" cy="382587"/>
          </a:xfrm>
        </p:spPr>
        <p:txBody>
          <a:bodyPr/>
          <a:lstStyle/>
          <a:p>
            <a:pPr eaLnBrk="1" hangingPunct="1"/>
            <a:r>
              <a:rPr lang="en-US" smtClean="0"/>
              <a:t>Integrated response of CO &amp; CVP to increased metabolic demand</a:t>
            </a:r>
          </a:p>
        </p:txBody>
      </p:sp>
      <p:sp>
        <p:nvSpPr>
          <p:cNvPr id="33795" name="Text Box 25"/>
          <p:cNvSpPr txBox="1">
            <a:spLocks noChangeArrowheads="1"/>
          </p:cNvSpPr>
          <p:nvPr/>
        </p:nvSpPr>
        <p:spPr bwMode="auto">
          <a:xfrm>
            <a:off x="1066800" y="685800"/>
            <a:ext cx="6858000" cy="625475"/>
          </a:xfrm>
          <a:prstGeom prst="rect">
            <a:avLst/>
          </a:prstGeom>
          <a:solidFill>
            <a:schemeClr val="bg1"/>
          </a:solidFill>
          <a:ln w="15875">
            <a:solidFill>
              <a:srgbClr val="000000"/>
            </a:solidFill>
            <a:miter lim="800000"/>
            <a:headEnd/>
            <a:tailEnd type="none" w="lg" len="lg"/>
          </a:ln>
        </p:spPr>
        <p:txBody>
          <a:bodyPr lIns="45720" rIns="45720">
            <a:spAutoFit/>
          </a:bodyPr>
          <a:lstStyle/>
          <a:p>
            <a:pPr eaLnBrk="0" hangingPunct="0">
              <a:spcAft>
                <a:spcPct val="15000"/>
              </a:spcAft>
            </a:pPr>
            <a:r>
              <a:rPr lang="en-US" sz="1700" b="1" i="1">
                <a:latin typeface="Arial" charset="0"/>
              </a:rPr>
              <a:t>In response to exercise, changes in the cardiovascular system act to maintain or increase CVP and increase cardiac output.</a:t>
            </a:r>
          </a:p>
        </p:txBody>
      </p:sp>
      <p:grpSp>
        <p:nvGrpSpPr>
          <p:cNvPr id="33796" name="Group 117"/>
          <p:cNvGrpSpPr>
            <a:grpSpLocks/>
          </p:cNvGrpSpPr>
          <p:nvPr/>
        </p:nvGrpSpPr>
        <p:grpSpPr bwMode="auto">
          <a:xfrm>
            <a:off x="304800" y="1600200"/>
            <a:ext cx="8382000" cy="4800600"/>
            <a:chOff x="192" y="1008"/>
            <a:chExt cx="5280" cy="3024"/>
          </a:xfrm>
        </p:grpSpPr>
        <p:sp>
          <p:nvSpPr>
            <p:cNvPr id="33797" name="Text Box 26"/>
            <p:cNvSpPr txBox="1">
              <a:spLocks noChangeArrowheads="1"/>
            </p:cNvSpPr>
            <p:nvPr/>
          </p:nvSpPr>
          <p:spPr bwMode="auto">
            <a:xfrm>
              <a:off x="840" y="1008"/>
              <a:ext cx="1392" cy="23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 anchor="ctr" anchorCtr="1">
              <a:spAutoFit/>
            </a:bodyPr>
            <a:lstStyle/>
            <a:p>
              <a:pPr eaLnBrk="0" hangingPunct="0">
                <a:spcAft>
                  <a:spcPct val="25000"/>
                </a:spcAft>
              </a:pPr>
              <a:r>
                <a:rPr lang="en-US" sz="1700" b="1">
                  <a:latin typeface="Arial" charset="0"/>
                  <a:sym typeface="Symbol" pitchFamily="18" charset="2"/>
                </a:rPr>
                <a:t> Muscular activity</a:t>
              </a:r>
            </a:p>
          </p:txBody>
        </p:sp>
        <p:sp>
          <p:nvSpPr>
            <p:cNvPr id="33798" name="Text Box 27"/>
            <p:cNvSpPr txBox="1">
              <a:spLocks noChangeArrowheads="1"/>
            </p:cNvSpPr>
            <p:nvPr/>
          </p:nvSpPr>
          <p:spPr bwMode="auto">
            <a:xfrm>
              <a:off x="912" y="3335"/>
              <a:ext cx="1248" cy="23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 anchor="ctr" anchorCtr="1">
              <a:spAutoFit/>
            </a:bodyPr>
            <a:lstStyle/>
            <a:p>
              <a:pPr eaLnBrk="0" hangingPunct="0">
                <a:spcAft>
                  <a:spcPct val="25000"/>
                </a:spcAft>
              </a:pPr>
              <a:r>
                <a:rPr lang="en-US" sz="1700">
                  <a:latin typeface="Arial" charset="0"/>
                  <a:sym typeface="Symbol" pitchFamily="18" charset="2"/>
                </a:rPr>
                <a:t> Venous volume</a:t>
              </a:r>
            </a:p>
          </p:txBody>
        </p:sp>
        <p:sp>
          <p:nvSpPr>
            <p:cNvPr id="33799" name="Text Box 29"/>
            <p:cNvSpPr txBox="1">
              <a:spLocks noChangeArrowheads="1"/>
            </p:cNvSpPr>
            <p:nvPr/>
          </p:nvSpPr>
          <p:spPr bwMode="auto">
            <a:xfrm>
              <a:off x="2064" y="2865"/>
              <a:ext cx="1248" cy="23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 anchor="ctr" anchorCtr="1">
              <a:spAutoFit/>
            </a:bodyPr>
            <a:lstStyle/>
            <a:p>
              <a:pPr eaLnBrk="0" hangingPunct="0">
                <a:spcAft>
                  <a:spcPct val="25000"/>
                </a:spcAft>
              </a:pPr>
              <a:r>
                <a:rPr lang="en-US" sz="1700">
                  <a:latin typeface="Arial" charset="0"/>
                  <a:sym typeface="Symbol" pitchFamily="18" charset="2"/>
                </a:rPr>
                <a:t> Arterial pressure</a:t>
              </a:r>
            </a:p>
          </p:txBody>
        </p:sp>
        <p:sp>
          <p:nvSpPr>
            <p:cNvPr id="33800" name="Text Box 30"/>
            <p:cNvSpPr txBox="1">
              <a:spLocks noChangeArrowheads="1"/>
            </p:cNvSpPr>
            <p:nvPr/>
          </p:nvSpPr>
          <p:spPr bwMode="auto">
            <a:xfrm>
              <a:off x="960" y="2404"/>
              <a:ext cx="1152" cy="23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 anchor="ctr" anchorCtr="1">
              <a:spAutoFit/>
            </a:bodyPr>
            <a:lstStyle/>
            <a:p>
              <a:pPr eaLnBrk="0" hangingPunct="0">
                <a:spcAft>
                  <a:spcPct val="25000"/>
                </a:spcAft>
              </a:pPr>
              <a:r>
                <a:rPr lang="en-US" sz="1700">
                  <a:latin typeface="Arial" charset="0"/>
                  <a:sym typeface="Symbol" pitchFamily="18" charset="2"/>
                </a:rPr>
                <a:t> Cardiac output</a:t>
              </a:r>
            </a:p>
          </p:txBody>
        </p:sp>
        <p:sp>
          <p:nvSpPr>
            <p:cNvPr id="33801" name="Text Box 32"/>
            <p:cNvSpPr txBox="1">
              <a:spLocks noChangeArrowheads="1"/>
            </p:cNvSpPr>
            <p:nvPr/>
          </p:nvSpPr>
          <p:spPr bwMode="auto">
            <a:xfrm>
              <a:off x="864" y="1473"/>
              <a:ext cx="1344" cy="23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 anchor="ctr" anchorCtr="1">
              <a:spAutoFit/>
            </a:bodyPr>
            <a:lstStyle/>
            <a:p>
              <a:pPr eaLnBrk="0" hangingPunct="0">
                <a:spcAft>
                  <a:spcPct val="25000"/>
                </a:spcAft>
              </a:pPr>
              <a:r>
                <a:rPr lang="en-US" sz="1700">
                  <a:latin typeface="Arial" charset="0"/>
                  <a:sym typeface="Symbol" pitchFamily="18" charset="2"/>
                </a:rPr>
                <a:t> Muscle blood flow</a:t>
              </a:r>
            </a:p>
          </p:txBody>
        </p:sp>
        <p:sp>
          <p:nvSpPr>
            <p:cNvPr id="33802" name="Text Box 34"/>
            <p:cNvSpPr txBox="1">
              <a:spLocks noChangeArrowheads="1"/>
            </p:cNvSpPr>
            <p:nvPr/>
          </p:nvSpPr>
          <p:spPr bwMode="auto">
            <a:xfrm>
              <a:off x="1248" y="3801"/>
              <a:ext cx="576" cy="23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 anchor="ctr" anchorCtr="1">
              <a:spAutoFit/>
            </a:bodyPr>
            <a:lstStyle/>
            <a:p>
              <a:pPr eaLnBrk="0" hangingPunct="0">
                <a:spcAft>
                  <a:spcPct val="25000"/>
                </a:spcAft>
              </a:pPr>
              <a:r>
                <a:rPr lang="en-US" sz="1700">
                  <a:latin typeface="Arial" charset="0"/>
                  <a:sym typeface="Symbol" pitchFamily="18" charset="2"/>
                </a:rPr>
                <a:t> CVP</a:t>
              </a:r>
            </a:p>
          </p:txBody>
        </p:sp>
        <p:cxnSp>
          <p:nvCxnSpPr>
            <p:cNvPr id="33803" name="AutoShape 35"/>
            <p:cNvCxnSpPr>
              <a:cxnSpLocks noChangeShapeType="1"/>
              <a:stCxn id="33802" idx="1"/>
              <a:endCxn id="33800" idx="1"/>
            </p:cNvCxnSpPr>
            <p:nvPr/>
          </p:nvCxnSpPr>
          <p:spPr bwMode="auto">
            <a:xfrm rot="10800000">
              <a:off x="955" y="2520"/>
              <a:ext cx="288" cy="1397"/>
            </a:xfrm>
            <a:prstGeom prst="bentConnector3">
              <a:avLst>
                <a:gd name="adj1" fmla="val 273264"/>
              </a:avLst>
            </a:prstGeom>
            <a:noFill/>
            <a:ln w="15875">
              <a:solidFill>
                <a:schemeClr val="tx1"/>
              </a:solidFill>
              <a:miter lim="800000"/>
              <a:headEnd/>
              <a:tailEnd type="stealth" w="lg" len="lg"/>
            </a:ln>
          </p:spPr>
        </p:cxnSp>
        <p:cxnSp>
          <p:nvCxnSpPr>
            <p:cNvPr id="33804" name="AutoShape 37"/>
            <p:cNvCxnSpPr>
              <a:cxnSpLocks noChangeShapeType="1"/>
              <a:stCxn id="33797" idx="2"/>
              <a:endCxn id="33801" idx="0"/>
            </p:cNvCxnSpPr>
            <p:nvPr/>
          </p:nvCxnSpPr>
          <p:spPr bwMode="auto">
            <a:xfrm>
              <a:off x="1536" y="1244"/>
              <a:ext cx="0" cy="224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stealth" w="lg" len="lg"/>
            </a:ln>
          </p:spPr>
        </p:cxnSp>
        <p:cxnSp>
          <p:nvCxnSpPr>
            <p:cNvPr id="33805" name="AutoShape 38"/>
            <p:cNvCxnSpPr>
              <a:cxnSpLocks noChangeShapeType="1"/>
              <a:stCxn id="33801" idx="2"/>
              <a:endCxn id="33821" idx="0"/>
            </p:cNvCxnSpPr>
            <p:nvPr/>
          </p:nvCxnSpPr>
          <p:spPr bwMode="auto">
            <a:xfrm>
              <a:off x="1536" y="1709"/>
              <a:ext cx="0" cy="225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stealth" w="lg" len="lg"/>
            </a:ln>
          </p:spPr>
        </p:cxnSp>
        <p:cxnSp>
          <p:nvCxnSpPr>
            <p:cNvPr id="33806" name="AutoShape 40"/>
            <p:cNvCxnSpPr>
              <a:cxnSpLocks noChangeShapeType="1"/>
              <a:stCxn id="33800" idx="2"/>
              <a:endCxn id="33798" idx="0"/>
            </p:cNvCxnSpPr>
            <p:nvPr/>
          </p:nvCxnSpPr>
          <p:spPr bwMode="auto">
            <a:xfrm>
              <a:off x="1536" y="2640"/>
              <a:ext cx="0" cy="690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stealth" w="lg" len="lg"/>
            </a:ln>
          </p:spPr>
        </p:cxnSp>
        <p:cxnSp>
          <p:nvCxnSpPr>
            <p:cNvPr id="33807" name="AutoShape 41"/>
            <p:cNvCxnSpPr>
              <a:cxnSpLocks noChangeShapeType="1"/>
              <a:stCxn id="33798" idx="2"/>
              <a:endCxn id="33802" idx="0"/>
            </p:cNvCxnSpPr>
            <p:nvPr/>
          </p:nvCxnSpPr>
          <p:spPr bwMode="auto">
            <a:xfrm>
              <a:off x="1536" y="3571"/>
              <a:ext cx="0" cy="225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stealth" w="lg" len="lg"/>
            </a:ln>
          </p:spPr>
        </p:cxnSp>
        <p:cxnSp>
          <p:nvCxnSpPr>
            <p:cNvPr id="33808" name="AutoShape 42"/>
            <p:cNvCxnSpPr>
              <a:cxnSpLocks noChangeShapeType="1"/>
              <a:stCxn id="33797" idx="3"/>
              <a:endCxn id="33811" idx="1"/>
            </p:cNvCxnSpPr>
            <p:nvPr/>
          </p:nvCxnSpPr>
          <p:spPr bwMode="auto">
            <a:xfrm>
              <a:off x="2237" y="1124"/>
              <a:ext cx="1523" cy="3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 type="stealth" w="lg" len="lg"/>
              <a:tailEnd type="stealth" w="lg" len="lg"/>
            </a:ln>
          </p:spPr>
        </p:cxnSp>
        <p:grpSp>
          <p:nvGrpSpPr>
            <p:cNvPr id="33809" name="Group 110"/>
            <p:cNvGrpSpPr>
              <a:grpSpLocks/>
            </p:cNvGrpSpPr>
            <p:nvPr/>
          </p:nvGrpSpPr>
          <p:grpSpPr bwMode="auto">
            <a:xfrm>
              <a:off x="288" y="2400"/>
              <a:ext cx="336" cy="278"/>
              <a:chOff x="288" y="2400"/>
              <a:chExt cx="336" cy="278"/>
            </a:xfrm>
          </p:grpSpPr>
          <p:sp>
            <p:nvSpPr>
              <p:cNvPr id="33830" name="Oval 50"/>
              <p:cNvSpPr>
                <a:spLocks noChangeArrowheads="1"/>
              </p:cNvSpPr>
              <p:nvPr/>
            </p:nvSpPr>
            <p:spPr bwMode="auto">
              <a:xfrm>
                <a:off x="288" y="2400"/>
                <a:ext cx="336" cy="278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anchor="ctr" anchorCtr="1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3831" name="Text Box 49"/>
              <p:cNvSpPr txBox="1">
                <a:spLocks noChangeArrowheads="1"/>
              </p:cNvSpPr>
              <p:nvPr/>
            </p:nvSpPr>
            <p:spPr bwMode="auto">
              <a:xfrm>
                <a:off x="384" y="2437"/>
                <a:ext cx="144" cy="221"/>
              </a:xfrm>
              <a:prstGeom prst="rect">
                <a:avLst/>
              </a:prstGeom>
              <a:noFill/>
              <a:ln w="15875">
                <a:noFill/>
                <a:miter lim="800000"/>
                <a:headEnd/>
                <a:tailEnd type="none" w="lg" len="lg"/>
              </a:ln>
            </p:spPr>
            <p:txBody>
              <a:bodyPr anchor="ctr" anchorCtr="1">
                <a:spAutoFit/>
              </a:bodyPr>
              <a:lstStyle/>
              <a:p>
                <a:pPr algn="ctr" eaLnBrk="0" hangingPunct="0">
                  <a:spcAft>
                    <a:spcPct val="15000"/>
                  </a:spcAft>
                </a:pPr>
                <a:r>
                  <a:rPr lang="en-US" sz="1700">
                    <a:latin typeface="Arial" charset="0"/>
                    <a:sym typeface="Symbol" pitchFamily="18" charset="2"/>
                  </a:rPr>
                  <a:t></a:t>
                </a:r>
              </a:p>
            </p:txBody>
          </p:sp>
        </p:grpSp>
        <p:cxnSp>
          <p:nvCxnSpPr>
            <p:cNvPr id="33810" name="AutoShape 94"/>
            <p:cNvCxnSpPr>
              <a:cxnSpLocks noChangeShapeType="1"/>
              <a:stCxn id="33815" idx="1"/>
              <a:endCxn id="33802" idx="3"/>
            </p:cNvCxnSpPr>
            <p:nvPr/>
          </p:nvCxnSpPr>
          <p:spPr bwMode="auto">
            <a:xfrm flipH="1">
              <a:off x="1829" y="3914"/>
              <a:ext cx="1859" cy="3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stealth" w="lg" len="lg"/>
            </a:ln>
          </p:spPr>
        </p:cxnSp>
        <p:sp>
          <p:nvSpPr>
            <p:cNvPr id="33811" name="Text Box 28"/>
            <p:cNvSpPr txBox="1">
              <a:spLocks noChangeArrowheads="1"/>
            </p:cNvSpPr>
            <p:nvPr/>
          </p:nvSpPr>
          <p:spPr bwMode="auto">
            <a:xfrm>
              <a:off x="3768" y="1011"/>
              <a:ext cx="1632" cy="231"/>
            </a:xfrm>
            <a:prstGeom prst="rect">
              <a:avLst/>
            </a:prstGeom>
            <a:solidFill>
              <a:schemeClr val="bg1"/>
            </a:solidFill>
            <a:ln w="15875" algn="ctr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 anchor="ctr" anchorCtr="1">
              <a:spAutoFit/>
            </a:bodyPr>
            <a:lstStyle/>
            <a:p>
              <a:pPr eaLnBrk="0" hangingPunct="0">
                <a:spcAft>
                  <a:spcPct val="15000"/>
                </a:spcAft>
              </a:pPr>
              <a:r>
                <a:rPr lang="en-US" sz="1700">
                  <a:latin typeface="Arial" charset="0"/>
                  <a:sym typeface="Symbol" pitchFamily="18" charset="2"/>
                </a:rPr>
                <a:t>Central nervous system</a:t>
              </a:r>
            </a:p>
          </p:txBody>
        </p:sp>
        <p:sp>
          <p:nvSpPr>
            <p:cNvPr id="33812" name="Text Box 31"/>
            <p:cNvSpPr txBox="1">
              <a:spLocks noChangeArrowheads="1"/>
            </p:cNvSpPr>
            <p:nvPr/>
          </p:nvSpPr>
          <p:spPr bwMode="auto">
            <a:xfrm>
              <a:off x="3849" y="1701"/>
              <a:ext cx="1470" cy="231"/>
            </a:xfrm>
            <a:prstGeom prst="rect">
              <a:avLst/>
            </a:prstGeom>
            <a:solidFill>
              <a:schemeClr val="bg1"/>
            </a:solidFill>
            <a:ln w="15875" algn="ctr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 anchor="ctr" anchorCtr="1">
              <a:spAutoFit/>
            </a:bodyPr>
            <a:lstStyle/>
            <a:p>
              <a:pPr eaLnBrk="0" hangingPunct="0">
                <a:spcAft>
                  <a:spcPct val="15000"/>
                </a:spcAft>
              </a:pPr>
              <a:r>
                <a:rPr lang="en-US" sz="1700">
                  <a:latin typeface="Arial" charset="0"/>
                  <a:sym typeface="Symbol" pitchFamily="18" charset="2"/>
                </a:rPr>
                <a:t> Sympathetic activity</a:t>
              </a:r>
            </a:p>
          </p:txBody>
        </p:sp>
        <p:sp>
          <p:nvSpPr>
            <p:cNvPr id="33813" name="Text Box 33"/>
            <p:cNvSpPr txBox="1">
              <a:spLocks noChangeArrowheads="1"/>
            </p:cNvSpPr>
            <p:nvPr/>
          </p:nvSpPr>
          <p:spPr bwMode="auto">
            <a:xfrm>
              <a:off x="3938" y="2407"/>
              <a:ext cx="1292" cy="231"/>
            </a:xfrm>
            <a:prstGeom prst="rect">
              <a:avLst/>
            </a:prstGeom>
            <a:solidFill>
              <a:schemeClr val="bg1"/>
            </a:solidFill>
            <a:ln w="15875" algn="ctr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 anchor="ctr" anchorCtr="1">
              <a:spAutoFit/>
            </a:bodyPr>
            <a:lstStyle/>
            <a:p>
              <a:pPr eaLnBrk="0" hangingPunct="0">
                <a:spcAft>
                  <a:spcPct val="15000"/>
                </a:spcAft>
              </a:pPr>
              <a:r>
                <a:rPr lang="en-US" sz="1700" dirty="0">
                  <a:latin typeface="Arial" charset="0"/>
                  <a:sym typeface="Symbol" pitchFamily="18" charset="2"/>
                </a:rPr>
                <a:t> Venomotor tone</a:t>
              </a:r>
            </a:p>
          </p:txBody>
        </p:sp>
        <p:cxnSp>
          <p:nvCxnSpPr>
            <p:cNvPr id="33814" name="AutoShape 46"/>
            <p:cNvCxnSpPr>
              <a:cxnSpLocks noChangeShapeType="1"/>
              <a:stCxn id="33811" idx="2"/>
              <a:endCxn id="33812" idx="0"/>
            </p:cNvCxnSpPr>
            <p:nvPr/>
          </p:nvCxnSpPr>
          <p:spPr bwMode="auto">
            <a:xfrm>
              <a:off x="4584" y="1247"/>
              <a:ext cx="0" cy="449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stealth" w="lg" len="lg"/>
            </a:ln>
          </p:spPr>
        </p:cxnSp>
        <p:sp>
          <p:nvSpPr>
            <p:cNvPr id="33815" name="Text Box 47"/>
            <p:cNvSpPr txBox="1">
              <a:spLocks noChangeArrowheads="1"/>
            </p:cNvSpPr>
            <p:nvPr/>
          </p:nvSpPr>
          <p:spPr bwMode="auto">
            <a:xfrm>
              <a:off x="3696" y="3798"/>
              <a:ext cx="1776" cy="231"/>
            </a:xfrm>
            <a:prstGeom prst="rect">
              <a:avLst/>
            </a:prstGeom>
            <a:solidFill>
              <a:schemeClr val="bg1"/>
            </a:solidFill>
            <a:ln w="15875" algn="ctr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 anchor="ctr" anchorCtr="1">
              <a:spAutoFit/>
            </a:bodyPr>
            <a:lstStyle/>
            <a:p>
              <a:pPr eaLnBrk="0" hangingPunct="0">
                <a:spcAft>
                  <a:spcPct val="15000"/>
                </a:spcAft>
              </a:pPr>
              <a:r>
                <a:rPr lang="en-US" sz="1700">
                  <a:latin typeface="Arial" charset="0"/>
                  <a:sym typeface="Symbol" pitchFamily="18" charset="2"/>
                </a:rPr>
                <a:t>Mobilize venous reservoirs</a:t>
              </a:r>
            </a:p>
          </p:txBody>
        </p:sp>
        <p:cxnSp>
          <p:nvCxnSpPr>
            <p:cNvPr id="33816" name="AutoShape 57"/>
            <p:cNvCxnSpPr>
              <a:cxnSpLocks noChangeShapeType="1"/>
              <a:stCxn id="33812" idx="2"/>
              <a:endCxn id="33813" idx="0"/>
            </p:cNvCxnSpPr>
            <p:nvPr/>
          </p:nvCxnSpPr>
          <p:spPr bwMode="auto">
            <a:xfrm>
              <a:off x="4584" y="1937"/>
              <a:ext cx="0" cy="465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stealth" w="lg" len="lg"/>
            </a:ln>
          </p:spPr>
        </p:cxnSp>
        <p:cxnSp>
          <p:nvCxnSpPr>
            <p:cNvPr id="33817" name="AutoShape 92"/>
            <p:cNvCxnSpPr>
              <a:cxnSpLocks noChangeShapeType="1"/>
              <a:stCxn id="33813" idx="2"/>
              <a:endCxn id="33824" idx="0"/>
            </p:cNvCxnSpPr>
            <p:nvPr/>
          </p:nvCxnSpPr>
          <p:spPr bwMode="auto">
            <a:xfrm>
              <a:off x="4584" y="2649"/>
              <a:ext cx="0" cy="448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stealth" w="lg" len="lg"/>
            </a:ln>
          </p:spPr>
        </p:cxnSp>
        <p:grpSp>
          <p:nvGrpSpPr>
            <p:cNvPr id="33818" name="Group 111"/>
            <p:cNvGrpSpPr>
              <a:grpSpLocks/>
            </p:cNvGrpSpPr>
            <p:nvPr/>
          </p:nvGrpSpPr>
          <p:grpSpPr bwMode="auto">
            <a:xfrm>
              <a:off x="2400" y="3744"/>
              <a:ext cx="336" cy="288"/>
              <a:chOff x="2400" y="3744"/>
              <a:chExt cx="336" cy="288"/>
            </a:xfrm>
          </p:grpSpPr>
          <p:sp>
            <p:nvSpPr>
              <p:cNvPr id="33828" name="Oval 85"/>
              <p:cNvSpPr>
                <a:spLocks noChangeArrowheads="1"/>
              </p:cNvSpPr>
              <p:nvPr/>
            </p:nvSpPr>
            <p:spPr bwMode="auto">
              <a:xfrm>
                <a:off x="2400" y="3744"/>
                <a:ext cx="336" cy="288"/>
              </a:xfrm>
              <a:prstGeom prst="ellipse">
                <a:avLst/>
              </a:prstGeom>
              <a:solidFill>
                <a:schemeClr val="bg1"/>
              </a:solidFill>
              <a:ln w="15875" algn="ctr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anchor="ctr" anchorCtr="1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3829" name="Text Box 86"/>
              <p:cNvSpPr txBox="1">
                <a:spLocks noChangeArrowheads="1"/>
              </p:cNvSpPr>
              <p:nvPr/>
            </p:nvSpPr>
            <p:spPr bwMode="auto">
              <a:xfrm>
                <a:off x="2484" y="3785"/>
                <a:ext cx="168" cy="221"/>
              </a:xfrm>
              <a:prstGeom prst="rect">
                <a:avLst/>
              </a:prstGeom>
              <a:noFill/>
              <a:ln w="15875" algn="ctr">
                <a:noFill/>
                <a:miter lim="800000"/>
                <a:headEnd/>
                <a:tailEnd type="none" w="lg" len="lg"/>
              </a:ln>
            </p:spPr>
            <p:txBody>
              <a:bodyPr anchor="ctr" anchorCtr="1">
                <a:spAutoFit/>
              </a:bodyPr>
              <a:lstStyle/>
              <a:p>
                <a:pPr algn="ctr" eaLnBrk="0" hangingPunct="0">
                  <a:spcAft>
                    <a:spcPct val="15000"/>
                  </a:spcAft>
                </a:pPr>
                <a:r>
                  <a:rPr lang="en-US" sz="1700">
                    <a:latin typeface="Arial" charset="0"/>
                    <a:sym typeface="Symbol" pitchFamily="18" charset="2"/>
                  </a:rPr>
                  <a:t></a:t>
                </a:r>
              </a:p>
            </p:txBody>
          </p:sp>
        </p:grpSp>
        <p:sp>
          <p:nvSpPr>
            <p:cNvPr id="33819" name="Text Box 97"/>
            <p:cNvSpPr txBox="1">
              <a:spLocks noChangeArrowheads="1"/>
            </p:cNvSpPr>
            <p:nvPr/>
          </p:nvSpPr>
          <p:spPr bwMode="auto">
            <a:xfrm>
              <a:off x="2304" y="1619"/>
              <a:ext cx="1248" cy="394"/>
            </a:xfrm>
            <a:prstGeom prst="rect">
              <a:avLst/>
            </a:prstGeom>
            <a:solidFill>
              <a:schemeClr val="bg1"/>
            </a:solidFill>
            <a:ln w="15875" algn="ctr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 anchor="ctr" anchorCtr="1">
              <a:spAutoFit/>
            </a:bodyPr>
            <a:lstStyle/>
            <a:p>
              <a:pPr eaLnBrk="0" hangingPunct="0">
                <a:spcAft>
                  <a:spcPct val="15000"/>
                </a:spcAft>
              </a:pPr>
              <a:r>
                <a:rPr lang="en-US" sz="1700">
                  <a:latin typeface="Arial" charset="0"/>
                  <a:sym typeface="Symbol" pitchFamily="18" charset="2"/>
                </a:rPr>
                <a:t> HR, contractility, ejection fraction</a:t>
              </a:r>
            </a:p>
          </p:txBody>
        </p:sp>
        <p:cxnSp>
          <p:nvCxnSpPr>
            <p:cNvPr id="33820" name="AutoShape 98"/>
            <p:cNvCxnSpPr>
              <a:cxnSpLocks noChangeShapeType="1"/>
              <a:stCxn id="33812" idx="1"/>
              <a:endCxn id="33819" idx="3"/>
            </p:cNvCxnSpPr>
            <p:nvPr/>
          </p:nvCxnSpPr>
          <p:spPr bwMode="auto">
            <a:xfrm flipH="1" flipV="1">
              <a:off x="3557" y="1816"/>
              <a:ext cx="287" cy="1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stealth" w="lg" len="lg"/>
            </a:ln>
          </p:spPr>
        </p:cxnSp>
        <p:sp>
          <p:nvSpPr>
            <p:cNvPr id="33821" name="Text Box 100"/>
            <p:cNvSpPr txBox="1">
              <a:spLocks noChangeArrowheads="1"/>
            </p:cNvSpPr>
            <p:nvPr/>
          </p:nvSpPr>
          <p:spPr bwMode="auto">
            <a:xfrm>
              <a:off x="1272" y="1939"/>
              <a:ext cx="528" cy="23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 anchor="ctr" anchorCtr="1">
              <a:spAutoFit/>
            </a:bodyPr>
            <a:lstStyle/>
            <a:p>
              <a:pPr eaLnBrk="0" hangingPunct="0">
                <a:spcAft>
                  <a:spcPct val="25000"/>
                </a:spcAft>
              </a:pPr>
              <a:r>
                <a:rPr lang="en-US" sz="1700">
                  <a:latin typeface="Arial" charset="0"/>
                  <a:sym typeface="Symbol" pitchFamily="18" charset="2"/>
                </a:rPr>
                <a:t> TPR</a:t>
              </a:r>
            </a:p>
          </p:txBody>
        </p:sp>
        <p:cxnSp>
          <p:nvCxnSpPr>
            <p:cNvPr id="33822" name="AutoShape 101"/>
            <p:cNvCxnSpPr>
              <a:cxnSpLocks noChangeShapeType="1"/>
              <a:stCxn id="33821" idx="2"/>
              <a:endCxn id="33800" idx="0"/>
            </p:cNvCxnSpPr>
            <p:nvPr/>
          </p:nvCxnSpPr>
          <p:spPr bwMode="auto">
            <a:xfrm>
              <a:off x="1536" y="2175"/>
              <a:ext cx="0" cy="224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stealth" w="lg" len="lg"/>
            </a:ln>
          </p:spPr>
        </p:cxnSp>
        <p:cxnSp>
          <p:nvCxnSpPr>
            <p:cNvPr id="33823" name="AutoShape 104"/>
            <p:cNvCxnSpPr>
              <a:cxnSpLocks noChangeShapeType="1"/>
              <a:stCxn id="33819" idx="2"/>
              <a:endCxn id="33800" idx="3"/>
            </p:cNvCxnSpPr>
            <p:nvPr/>
          </p:nvCxnSpPr>
          <p:spPr bwMode="auto">
            <a:xfrm rot="5400000">
              <a:off x="2275" y="1866"/>
              <a:ext cx="496" cy="811"/>
            </a:xfrm>
            <a:prstGeom prst="bentConnector2">
              <a:avLst/>
            </a:prstGeom>
            <a:noFill/>
            <a:ln w="15875">
              <a:solidFill>
                <a:schemeClr val="tx1"/>
              </a:solidFill>
              <a:miter lim="800000"/>
              <a:headEnd/>
              <a:tailEnd type="stealth" w="lg" len="lg"/>
            </a:ln>
          </p:spPr>
        </p:cxnSp>
        <p:sp>
          <p:nvSpPr>
            <p:cNvPr id="33824" name="Text Box 105"/>
            <p:cNvSpPr txBox="1">
              <a:spLocks noChangeArrowheads="1"/>
            </p:cNvSpPr>
            <p:nvPr/>
          </p:nvSpPr>
          <p:spPr bwMode="auto">
            <a:xfrm>
              <a:off x="3792" y="3102"/>
              <a:ext cx="1584" cy="23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 anchor="ctr" anchorCtr="1">
              <a:spAutoFit/>
            </a:bodyPr>
            <a:lstStyle/>
            <a:p>
              <a:pPr eaLnBrk="0" hangingPunct="0">
                <a:spcAft>
                  <a:spcPct val="25000"/>
                </a:spcAft>
              </a:pPr>
              <a:r>
                <a:rPr lang="en-US" sz="1700">
                  <a:latin typeface="Arial" charset="0"/>
                  <a:sym typeface="Symbol" pitchFamily="18" charset="2"/>
                </a:rPr>
                <a:t> Venous capacitance</a:t>
              </a:r>
            </a:p>
          </p:txBody>
        </p:sp>
        <p:cxnSp>
          <p:nvCxnSpPr>
            <p:cNvPr id="33825" name="AutoShape 106"/>
            <p:cNvCxnSpPr>
              <a:cxnSpLocks noChangeShapeType="1"/>
              <a:stCxn id="33824" idx="2"/>
              <a:endCxn id="33815" idx="0"/>
            </p:cNvCxnSpPr>
            <p:nvPr/>
          </p:nvCxnSpPr>
          <p:spPr bwMode="auto">
            <a:xfrm>
              <a:off x="4584" y="3338"/>
              <a:ext cx="0" cy="449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stealth" w="lg" len="lg"/>
            </a:ln>
          </p:spPr>
        </p:cxnSp>
        <p:cxnSp>
          <p:nvCxnSpPr>
            <p:cNvPr id="33826" name="AutoShape 107"/>
            <p:cNvCxnSpPr>
              <a:cxnSpLocks noChangeShapeType="1"/>
              <a:stCxn id="33800" idx="2"/>
              <a:endCxn id="33799" idx="1"/>
            </p:cNvCxnSpPr>
            <p:nvPr/>
          </p:nvCxnSpPr>
          <p:spPr bwMode="auto">
            <a:xfrm rot="16200000" flipH="1">
              <a:off x="1627" y="2549"/>
              <a:ext cx="341" cy="523"/>
            </a:xfrm>
            <a:prstGeom prst="bentConnector2">
              <a:avLst/>
            </a:prstGeom>
            <a:noFill/>
            <a:ln w="15875">
              <a:solidFill>
                <a:schemeClr val="tx1"/>
              </a:solidFill>
              <a:miter lim="800000"/>
              <a:headEnd/>
              <a:tailEnd type="stealth" w="lg" len="lg"/>
            </a:ln>
          </p:spPr>
        </p:cxnSp>
        <p:sp>
          <p:nvSpPr>
            <p:cNvPr id="33827" name="AutoShape 115"/>
            <p:cNvSpPr>
              <a:spLocks noChangeArrowheads="1"/>
            </p:cNvSpPr>
            <p:nvPr/>
          </p:nvSpPr>
          <p:spPr bwMode="auto">
            <a:xfrm>
              <a:off x="192" y="2928"/>
              <a:ext cx="528" cy="480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50 w 21600"/>
                <a:gd name="T25" fmla="*/ 3150 h 21600"/>
                <a:gd name="T26" fmla="*/ 18450 w 21600"/>
                <a:gd name="T27" fmla="*/ 18450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7401" y="15493"/>
                  </a:moveTo>
                  <a:cubicBezTo>
                    <a:pt x="18376" y="14122"/>
                    <a:pt x="18900" y="12482"/>
                    <a:pt x="18900" y="10800"/>
                  </a:cubicBezTo>
                  <a:cubicBezTo>
                    <a:pt x="18900" y="6326"/>
                    <a:pt x="15273" y="2700"/>
                    <a:pt x="10800" y="2700"/>
                  </a:cubicBezTo>
                  <a:cubicBezTo>
                    <a:pt x="9117" y="2699"/>
                    <a:pt x="7477" y="3223"/>
                    <a:pt x="6106" y="4198"/>
                  </a:cubicBezTo>
                  <a:close/>
                  <a:moveTo>
                    <a:pt x="4198" y="6106"/>
                  </a:moveTo>
                  <a:cubicBezTo>
                    <a:pt x="3223" y="7477"/>
                    <a:pt x="2700" y="9117"/>
                    <a:pt x="2700" y="10799"/>
                  </a:cubicBezTo>
                  <a:cubicBezTo>
                    <a:pt x="2700" y="15273"/>
                    <a:pt x="6326" y="18900"/>
                    <a:pt x="10800" y="18900"/>
                  </a:cubicBezTo>
                  <a:cubicBezTo>
                    <a:pt x="12482" y="18900"/>
                    <a:pt x="14122" y="18376"/>
                    <a:pt x="15493" y="17401"/>
                  </a:cubicBezTo>
                  <a:close/>
                </a:path>
              </a:pathLst>
            </a:custGeom>
            <a:noFill/>
            <a:ln w="31750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</p:grp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85840"/>
            <a:ext cx="7696200" cy="757130"/>
          </a:xfrm>
        </p:spPr>
        <p:txBody>
          <a:bodyPr anchorCtr="0"/>
          <a:lstStyle/>
          <a:p>
            <a:pPr marL="342900" indent="-342900" algn="l" defTabSz="511175">
              <a:lnSpc>
                <a:spcPct val="120000"/>
              </a:lnSpc>
              <a:spcAft>
                <a:spcPts val="300"/>
              </a:spcAft>
            </a:pPr>
            <a:r>
              <a:rPr lang="en-US" kern="1600" spc="100" dirty="0" smtClean="0">
                <a:latin typeface="Arial" charset="0"/>
                <a:cs typeface="Arial" charset="0"/>
              </a:rPr>
              <a:t>1. Control of the circulation is dependent on the fact that the</a:t>
            </a:r>
            <a:br>
              <a:rPr lang="en-US" kern="1600" spc="100" dirty="0" smtClean="0">
                <a:latin typeface="Arial" charset="0"/>
                <a:cs typeface="Arial" charset="0"/>
              </a:rPr>
            </a:br>
            <a:r>
              <a:rPr lang="en-US" kern="1600" spc="100" dirty="0" smtClean="0">
                <a:latin typeface="Arial" charset="0"/>
                <a:cs typeface="Arial" charset="0"/>
              </a:rPr>
              <a:t>circulation is a closed loop: cardiac output = venous return.</a:t>
            </a:r>
          </a:p>
        </p:txBody>
      </p:sp>
      <p:sp>
        <p:nvSpPr>
          <p:cNvPr id="10243" name="Text Box 5"/>
          <p:cNvSpPr txBox="1">
            <a:spLocks noChangeArrowheads="1"/>
          </p:cNvSpPr>
          <p:nvPr/>
        </p:nvSpPr>
        <p:spPr bwMode="auto">
          <a:xfrm>
            <a:off x="457200" y="1219200"/>
            <a:ext cx="8382000" cy="1425005"/>
          </a:xfrm>
          <a:prstGeom prst="rect">
            <a:avLst/>
          </a:prstGeom>
          <a:solidFill>
            <a:schemeClr val="bg1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 lIns="45720" rIns="45720" anchor="ctr" anchorCtr="1">
            <a:spAutoFit/>
          </a:bodyPr>
          <a:lstStyle/>
          <a:p>
            <a:pPr defTabSz="511175">
              <a:lnSpc>
                <a:spcPct val="120000"/>
              </a:lnSpc>
              <a:spcAft>
                <a:spcPts val="600"/>
              </a:spcAft>
            </a:pPr>
            <a:r>
              <a:rPr lang="en-US" sz="1700" dirty="0" smtClean="0">
                <a:latin typeface="Arial" charset="0"/>
                <a:cs typeface="Arial" charset="0"/>
              </a:rPr>
              <a:t>A closed loop </a:t>
            </a:r>
            <a:r>
              <a:rPr lang="en-US" sz="1700" dirty="0">
                <a:latin typeface="Arial" charset="0"/>
                <a:cs typeface="Arial" charset="0"/>
              </a:rPr>
              <a:t>model can be used to show how the venous and arterial systems interact with cardiac </a:t>
            </a:r>
            <a:r>
              <a:rPr lang="en-US" sz="1700" dirty="0" smtClean="0">
                <a:latin typeface="Arial" charset="0"/>
                <a:cs typeface="Arial" charset="0"/>
              </a:rPr>
              <a:t>output.</a:t>
            </a:r>
            <a:endParaRPr lang="en-US" sz="1700" dirty="0">
              <a:latin typeface="Arial" charset="0"/>
              <a:cs typeface="Arial" charset="0"/>
            </a:endParaRPr>
          </a:p>
          <a:p>
            <a:pPr defTabSz="511175">
              <a:lnSpc>
                <a:spcPct val="120000"/>
              </a:lnSpc>
              <a:spcAft>
                <a:spcPts val="600"/>
              </a:spcAft>
            </a:pPr>
            <a:r>
              <a:rPr lang="en-US" sz="1700" dirty="0" smtClean="0">
                <a:latin typeface="Arial" charset="0"/>
                <a:cs typeface="Arial" charset="0"/>
              </a:rPr>
              <a:t>In the model, for </a:t>
            </a:r>
            <a:r>
              <a:rPr lang="en-US" sz="1700" dirty="0">
                <a:latin typeface="Arial" charset="0"/>
                <a:cs typeface="Arial" charset="0"/>
              </a:rPr>
              <a:t>simplicity, the heart and lungs are grouped together as a pump-oxygenator similar to a heart-lung machine.</a:t>
            </a:r>
          </a:p>
        </p:txBody>
      </p:sp>
      <p:grpSp>
        <p:nvGrpSpPr>
          <p:cNvPr id="22" name="Group 21"/>
          <p:cNvGrpSpPr/>
          <p:nvPr/>
        </p:nvGrpSpPr>
        <p:grpSpPr>
          <a:xfrm>
            <a:off x="457200" y="2895600"/>
            <a:ext cx="8199437" cy="3292476"/>
            <a:chOff x="457200" y="2895600"/>
            <a:chExt cx="8199437" cy="3292476"/>
          </a:xfrm>
        </p:grpSpPr>
        <p:sp>
          <p:nvSpPr>
            <p:cNvPr id="10245" name="AutoShape 8"/>
            <p:cNvSpPr>
              <a:spLocks/>
            </p:cNvSpPr>
            <p:nvPr/>
          </p:nvSpPr>
          <p:spPr bwMode="auto">
            <a:xfrm flipH="1">
              <a:off x="1600200" y="3556000"/>
              <a:ext cx="2597150" cy="2133600"/>
            </a:xfrm>
            <a:prstGeom prst="rightBracket">
              <a:avLst>
                <a:gd name="adj" fmla="val 8333"/>
              </a:avLst>
            </a:prstGeom>
            <a:solidFill>
              <a:srgbClr val="99CCFF"/>
            </a:solidFill>
            <a:ln w="15875">
              <a:solidFill>
                <a:srgbClr val="000000"/>
              </a:solidFill>
              <a:round/>
              <a:headEnd/>
              <a:tailEnd/>
            </a:ln>
          </p:spPr>
          <p:txBody>
            <a:bodyPr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10246" name="AutoShape 7"/>
            <p:cNvSpPr>
              <a:spLocks/>
            </p:cNvSpPr>
            <p:nvPr/>
          </p:nvSpPr>
          <p:spPr bwMode="auto">
            <a:xfrm flipH="1">
              <a:off x="2239962" y="4089400"/>
              <a:ext cx="1957387" cy="1066800"/>
            </a:xfrm>
            <a:prstGeom prst="rightBracket">
              <a:avLst>
                <a:gd name="adj" fmla="val 8333"/>
              </a:avLst>
            </a:prstGeom>
            <a:solidFill>
              <a:schemeClr val="bg2"/>
            </a:solidFill>
            <a:ln w="15875">
              <a:solidFill>
                <a:srgbClr val="000000"/>
              </a:solidFill>
              <a:round/>
              <a:headEnd/>
              <a:tailEnd/>
            </a:ln>
          </p:spPr>
          <p:txBody>
            <a:bodyPr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10247" name="AutoShape 10"/>
            <p:cNvSpPr>
              <a:spLocks/>
            </p:cNvSpPr>
            <p:nvPr/>
          </p:nvSpPr>
          <p:spPr bwMode="auto">
            <a:xfrm>
              <a:off x="5029200" y="3822700"/>
              <a:ext cx="2190750" cy="1600200"/>
            </a:xfrm>
            <a:prstGeom prst="rightBracket">
              <a:avLst>
                <a:gd name="adj" fmla="val 8333"/>
              </a:avLst>
            </a:prstGeom>
            <a:solidFill>
              <a:srgbClr val="FF0066"/>
            </a:solidFill>
            <a:ln w="15875">
              <a:solidFill>
                <a:srgbClr val="000000"/>
              </a:solidFill>
              <a:round/>
              <a:headEnd/>
              <a:tailEnd/>
            </a:ln>
          </p:spPr>
          <p:txBody>
            <a:bodyPr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10248" name="AutoShape 11"/>
            <p:cNvSpPr>
              <a:spLocks/>
            </p:cNvSpPr>
            <p:nvPr/>
          </p:nvSpPr>
          <p:spPr bwMode="auto">
            <a:xfrm>
              <a:off x="5029200" y="4089400"/>
              <a:ext cx="1957387" cy="1066800"/>
            </a:xfrm>
            <a:prstGeom prst="rightBracket">
              <a:avLst>
                <a:gd name="adj" fmla="val 8333"/>
              </a:avLst>
            </a:prstGeom>
            <a:solidFill>
              <a:schemeClr val="bg2"/>
            </a:solidFill>
            <a:ln w="15875">
              <a:solidFill>
                <a:srgbClr val="000000"/>
              </a:solidFill>
              <a:round/>
              <a:headEnd/>
              <a:tailEnd/>
            </a:ln>
          </p:spPr>
          <p:txBody>
            <a:bodyPr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10249" name="AutoShape 16"/>
            <p:cNvSpPr>
              <a:spLocks/>
            </p:cNvSpPr>
            <p:nvPr/>
          </p:nvSpPr>
          <p:spPr bwMode="auto">
            <a:xfrm rot="5400000">
              <a:off x="4514850" y="4832350"/>
              <a:ext cx="190500" cy="685800"/>
            </a:xfrm>
            <a:prstGeom prst="rightBracket">
              <a:avLst>
                <a:gd name="adj" fmla="val 30000"/>
              </a:avLst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10250" name="AutoShape 17"/>
            <p:cNvSpPr>
              <a:spLocks/>
            </p:cNvSpPr>
            <p:nvPr/>
          </p:nvSpPr>
          <p:spPr bwMode="auto">
            <a:xfrm rot="16200000" flipV="1">
              <a:off x="4514850" y="5213350"/>
              <a:ext cx="190500" cy="685800"/>
            </a:xfrm>
            <a:prstGeom prst="rightBracket">
              <a:avLst>
                <a:gd name="adj" fmla="val 30000"/>
              </a:avLst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 lIns="45720" rIns="45720" anchor="ctr">
              <a:spAutoFit/>
            </a:bodyPr>
            <a:lstStyle/>
            <a:p>
              <a:endParaRPr lang="en-US"/>
            </a:p>
          </p:txBody>
        </p:sp>
        <p:grpSp>
          <p:nvGrpSpPr>
            <p:cNvPr id="10251" name="Group 32"/>
            <p:cNvGrpSpPr>
              <a:grpSpLocks/>
            </p:cNvGrpSpPr>
            <p:nvPr/>
          </p:nvGrpSpPr>
          <p:grpSpPr bwMode="auto">
            <a:xfrm>
              <a:off x="4219575" y="3476625"/>
              <a:ext cx="762000" cy="762000"/>
              <a:chOff x="2706" y="2064"/>
              <a:chExt cx="480" cy="480"/>
            </a:xfrm>
          </p:grpSpPr>
          <p:sp>
            <p:nvSpPr>
              <p:cNvPr id="10259" name="Oval 19"/>
              <p:cNvSpPr>
                <a:spLocks noChangeArrowheads="1"/>
              </p:cNvSpPr>
              <p:nvPr/>
            </p:nvSpPr>
            <p:spPr bwMode="auto">
              <a:xfrm>
                <a:off x="2706" y="2064"/>
                <a:ext cx="480" cy="480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0260" name="AutoShape 20"/>
              <p:cNvSpPr>
                <a:spLocks noChangeArrowheads="1"/>
              </p:cNvSpPr>
              <p:nvPr/>
            </p:nvSpPr>
            <p:spPr bwMode="auto">
              <a:xfrm>
                <a:off x="2754" y="2208"/>
                <a:ext cx="384" cy="192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17694720 60000 65536"/>
                  <a:gd name="T9" fmla="*/ 11796480 60000 65536"/>
                  <a:gd name="T10" fmla="*/ 5898240 60000 65536"/>
                  <a:gd name="T11" fmla="*/ 0 60000 65536"/>
                  <a:gd name="T12" fmla="*/ 3375 w 21600"/>
                  <a:gd name="T13" fmla="*/ 5400 h 21600"/>
                  <a:gd name="T14" fmla="*/ 18900 w 21600"/>
                  <a:gd name="T15" fmla="*/ 1620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16200" y="0"/>
                    </a:moveTo>
                    <a:lnTo>
                      <a:pt x="16200" y="5400"/>
                    </a:lnTo>
                    <a:lnTo>
                      <a:pt x="3375" y="5400"/>
                    </a:lnTo>
                    <a:lnTo>
                      <a:pt x="3375" y="16200"/>
                    </a:lnTo>
                    <a:lnTo>
                      <a:pt x="16200" y="16200"/>
                    </a:lnTo>
                    <a:lnTo>
                      <a:pt x="16200" y="21600"/>
                    </a:lnTo>
                    <a:lnTo>
                      <a:pt x="21600" y="10800"/>
                    </a:lnTo>
                    <a:close/>
                  </a:path>
                  <a:path w="21600" h="21600">
                    <a:moveTo>
                      <a:pt x="1350" y="5400"/>
                    </a:moveTo>
                    <a:lnTo>
                      <a:pt x="1350" y="16200"/>
                    </a:lnTo>
                    <a:lnTo>
                      <a:pt x="2700" y="16200"/>
                    </a:lnTo>
                    <a:lnTo>
                      <a:pt x="2700" y="5400"/>
                    </a:lnTo>
                    <a:close/>
                  </a:path>
                  <a:path w="21600" h="21600">
                    <a:moveTo>
                      <a:pt x="0" y="5400"/>
                    </a:moveTo>
                    <a:lnTo>
                      <a:pt x="0" y="16200"/>
                    </a:lnTo>
                    <a:lnTo>
                      <a:pt x="675" y="16200"/>
                    </a:lnTo>
                    <a:lnTo>
                      <a:pt x="675" y="5400"/>
                    </a:lnTo>
                    <a:close/>
                  </a:path>
                </a:pathLst>
              </a:custGeom>
              <a:solidFill>
                <a:schemeClr val="bg1"/>
              </a:solidFill>
              <a:ln w="158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lIns="45720" rIns="45720" anchor="ctr">
                <a:spAutoFit/>
              </a:bodyPr>
              <a:lstStyle/>
              <a:p>
                <a:endParaRPr lang="en-US"/>
              </a:p>
            </p:txBody>
          </p:sp>
        </p:grpSp>
        <p:sp>
          <p:nvSpPr>
            <p:cNvPr id="10252" name="Text Box 25"/>
            <p:cNvSpPr txBox="1">
              <a:spLocks noChangeArrowheads="1"/>
            </p:cNvSpPr>
            <p:nvPr/>
          </p:nvSpPr>
          <p:spPr bwMode="auto">
            <a:xfrm>
              <a:off x="7086600" y="4398963"/>
              <a:ext cx="1570037" cy="366713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45720" rIns="45720" anchor="ctr" anchorCtr="1">
              <a:spAutoFit/>
            </a:bodyPr>
            <a:lstStyle/>
            <a:p>
              <a:pPr defTabSz="511175"/>
              <a:r>
                <a:rPr lang="en-US" sz="1700">
                  <a:latin typeface="Arial" charset="0"/>
                  <a:cs typeface="Arial" charset="0"/>
                </a:rPr>
                <a:t>Arterial system</a:t>
              </a:r>
            </a:p>
          </p:txBody>
        </p:sp>
        <p:sp>
          <p:nvSpPr>
            <p:cNvPr id="10253" name="Text Box 26"/>
            <p:cNvSpPr txBox="1">
              <a:spLocks noChangeArrowheads="1"/>
            </p:cNvSpPr>
            <p:nvPr/>
          </p:nvSpPr>
          <p:spPr bwMode="auto">
            <a:xfrm>
              <a:off x="4267200" y="2895600"/>
              <a:ext cx="1438275" cy="366713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45720" rIns="45720" anchor="ctr" anchorCtr="1">
              <a:spAutoFit/>
            </a:bodyPr>
            <a:lstStyle/>
            <a:p>
              <a:pPr defTabSz="511175"/>
              <a:r>
                <a:rPr lang="en-US" sz="1700">
                  <a:latin typeface="Arial" charset="0"/>
                  <a:cs typeface="Arial" charset="0"/>
                </a:rPr>
                <a:t>Heart &amp; lungs</a:t>
              </a:r>
            </a:p>
          </p:txBody>
        </p:sp>
        <p:sp>
          <p:nvSpPr>
            <p:cNvPr id="10254" name="Text Box 28"/>
            <p:cNvSpPr txBox="1">
              <a:spLocks noChangeArrowheads="1"/>
            </p:cNvSpPr>
            <p:nvPr/>
          </p:nvSpPr>
          <p:spPr bwMode="auto">
            <a:xfrm>
              <a:off x="457200" y="4398963"/>
              <a:ext cx="1646237" cy="366713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45720" rIns="45720" anchor="ctr" anchorCtr="1">
              <a:spAutoFit/>
            </a:bodyPr>
            <a:lstStyle/>
            <a:p>
              <a:pPr defTabSz="511175"/>
              <a:r>
                <a:rPr lang="en-US" sz="1700">
                  <a:latin typeface="Arial" charset="0"/>
                  <a:cs typeface="Arial" charset="0"/>
                </a:rPr>
                <a:t>Venous system</a:t>
              </a:r>
            </a:p>
          </p:txBody>
        </p:sp>
        <p:cxnSp>
          <p:nvCxnSpPr>
            <p:cNvPr id="10255" name="AutoShape 30"/>
            <p:cNvCxnSpPr>
              <a:cxnSpLocks noChangeShapeType="1"/>
              <a:stCxn id="10253" idx="2"/>
              <a:endCxn id="10259" idx="7"/>
            </p:cNvCxnSpPr>
            <p:nvPr/>
          </p:nvCxnSpPr>
          <p:spPr bwMode="auto">
            <a:xfrm flipH="1">
              <a:off x="4870450" y="3270250"/>
              <a:ext cx="115887" cy="309563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 type="stealth" w="lg" len="lg"/>
            </a:ln>
          </p:spPr>
        </p:cxnSp>
        <p:grpSp>
          <p:nvGrpSpPr>
            <p:cNvPr id="10256" name="Group 38"/>
            <p:cNvGrpSpPr>
              <a:grpSpLocks/>
            </p:cNvGrpSpPr>
            <p:nvPr/>
          </p:nvGrpSpPr>
          <p:grpSpPr bwMode="auto">
            <a:xfrm>
              <a:off x="3457575" y="5472113"/>
              <a:ext cx="2335212" cy="715963"/>
              <a:chOff x="2256" y="3362"/>
              <a:chExt cx="1471" cy="540"/>
            </a:xfrm>
          </p:grpSpPr>
          <p:sp>
            <p:nvSpPr>
              <p:cNvPr id="10257" name="Text Box 27"/>
              <p:cNvSpPr txBox="1">
                <a:spLocks noChangeArrowheads="1"/>
              </p:cNvSpPr>
              <p:nvPr/>
            </p:nvSpPr>
            <p:spPr bwMode="auto">
              <a:xfrm>
                <a:off x="2256" y="3625"/>
                <a:ext cx="1471" cy="277"/>
              </a:xfrm>
              <a:prstGeom prst="rect">
                <a:avLst/>
              </a:prstGeom>
              <a:solidFill>
                <a:schemeClr val="bg1"/>
              </a:solidFill>
              <a:ln w="158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45720" rIns="45720" anchor="ctr" anchorCtr="1">
                <a:spAutoFit/>
              </a:bodyPr>
              <a:lstStyle/>
              <a:p>
                <a:pPr defTabSz="511175"/>
                <a:r>
                  <a:rPr lang="en-US" sz="1700">
                    <a:latin typeface="Arial" charset="0"/>
                    <a:cs typeface="Arial" charset="0"/>
                  </a:rPr>
                  <a:t>Peripheral resistance</a:t>
                </a:r>
              </a:p>
            </p:txBody>
          </p:sp>
          <p:sp>
            <p:nvSpPr>
              <p:cNvPr id="10258" name="Line 37"/>
              <p:cNvSpPr>
                <a:spLocks noChangeShapeType="1"/>
              </p:cNvSpPr>
              <p:nvPr/>
            </p:nvSpPr>
            <p:spPr bwMode="auto">
              <a:xfrm flipV="1">
                <a:off x="2991" y="3362"/>
                <a:ext cx="0" cy="288"/>
              </a:xfrm>
              <a:prstGeom prst="line">
                <a:avLst/>
              </a:prstGeom>
              <a:noFill/>
              <a:ln w="15875">
                <a:solidFill>
                  <a:srgbClr val="000000"/>
                </a:solidFill>
                <a:round/>
                <a:headEnd/>
                <a:tailEnd type="stealth" w="lg" len="lg"/>
              </a:ln>
            </p:spPr>
            <p:txBody>
              <a:bodyPr lIns="45720" rIns="45720" anchor="ctr" anchorCtr="1">
                <a:spAutoFit/>
              </a:bodyPr>
              <a:lstStyle/>
              <a:p>
                <a:endParaRPr lang="en-US"/>
              </a:p>
            </p:txBody>
          </p:sp>
        </p:grpSp>
        <p:sp>
          <p:nvSpPr>
            <p:cNvPr id="21" name="Rectangle 20"/>
            <p:cNvSpPr/>
            <p:nvPr/>
          </p:nvSpPr>
          <p:spPr bwMode="auto">
            <a:xfrm>
              <a:off x="4312920" y="5297170"/>
              <a:ext cx="594360" cy="137160"/>
            </a:xfrm>
            <a:prstGeom prst="rect">
              <a:avLst/>
            </a:prstGeom>
            <a:solidFill>
              <a:srgbClr val="FF99FF"/>
            </a:solidFill>
            <a:ln w="1587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stealth" w="lg" len="lg"/>
            </a:ln>
            <a:effectLst/>
          </p:spPr>
          <p:txBody>
            <a:bodyPr vert="horz" wrap="square" lIns="45720" tIns="45720" rIns="4572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2481263" y="152400"/>
            <a:ext cx="3919537" cy="381000"/>
          </a:xfrm>
        </p:spPr>
        <p:txBody>
          <a:bodyPr/>
          <a:lstStyle/>
          <a:p>
            <a:pPr eaLnBrk="1" hangingPunct="1"/>
            <a:r>
              <a:rPr lang="en-US" smtClean="0"/>
              <a:t>Interaction of right and left ventricles</a:t>
            </a:r>
          </a:p>
        </p:txBody>
      </p:sp>
      <p:sp>
        <p:nvSpPr>
          <p:cNvPr id="34819" name="Text Box 7"/>
          <p:cNvSpPr txBox="1">
            <a:spLocks noChangeArrowheads="1"/>
          </p:cNvSpPr>
          <p:nvPr/>
        </p:nvSpPr>
        <p:spPr bwMode="auto">
          <a:xfrm>
            <a:off x="304800" y="2819400"/>
            <a:ext cx="4876800" cy="1774825"/>
          </a:xfrm>
          <a:prstGeom prst="rect">
            <a:avLst/>
          </a:prstGeom>
          <a:solidFill>
            <a:schemeClr val="bg1"/>
          </a:solidFill>
          <a:ln w="15875">
            <a:solidFill>
              <a:srgbClr val="000000"/>
            </a:solidFill>
            <a:miter lim="800000"/>
            <a:headEnd/>
            <a:tailEnd type="none" w="lg" len="lg"/>
          </a:ln>
        </p:spPr>
        <p:txBody>
          <a:bodyPr lIns="45720" rIns="45720">
            <a:spAutoFit/>
          </a:bodyPr>
          <a:lstStyle/>
          <a:p>
            <a:pPr eaLnBrk="0" hangingPunct="0">
              <a:spcAft>
                <a:spcPct val="15000"/>
              </a:spcAft>
            </a:pPr>
            <a:r>
              <a:rPr lang="en-US" sz="1700" u="sng">
                <a:latin typeface="Arial" charset="0"/>
              </a:rPr>
              <a:t>Normal values:</a:t>
            </a:r>
          </a:p>
          <a:p>
            <a:pPr eaLnBrk="0" hangingPunct="0">
              <a:spcAft>
                <a:spcPct val="15000"/>
              </a:spcAft>
            </a:pPr>
            <a:r>
              <a:rPr lang="en-US" sz="1700">
                <a:latin typeface="Arial" charset="0"/>
              </a:rPr>
              <a:t>Right atrial pressure  ~ 2 - 7 mm Hg (recumbent)</a:t>
            </a:r>
          </a:p>
          <a:p>
            <a:pPr eaLnBrk="0" hangingPunct="0">
              <a:spcAft>
                <a:spcPct val="15000"/>
              </a:spcAft>
            </a:pPr>
            <a:r>
              <a:rPr lang="en-US" sz="1700">
                <a:latin typeface="Arial" charset="0"/>
              </a:rPr>
              <a:t>Left atrial pressure	~ 5 – 10 mm Hg</a:t>
            </a:r>
          </a:p>
          <a:p>
            <a:pPr eaLnBrk="0" hangingPunct="0">
              <a:spcAft>
                <a:spcPct val="15000"/>
              </a:spcAft>
            </a:pPr>
            <a:r>
              <a:rPr lang="en-US" sz="1700">
                <a:latin typeface="Arial" charset="0"/>
              </a:rPr>
              <a:t>Higher left atrial pressure provides the necessary preload to pump the CO against the systemic arterial pressure (afterload).</a:t>
            </a:r>
          </a:p>
        </p:txBody>
      </p:sp>
      <p:sp>
        <p:nvSpPr>
          <p:cNvPr id="34820" name="Text Box 8"/>
          <p:cNvSpPr txBox="1">
            <a:spLocks noChangeArrowheads="1"/>
          </p:cNvSpPr>
          <p:nvPr/>
        </p:nvSpPr>
        <p:spPr bwMode="auto">
          <a:xfrm>
            <a:off x="304800" y="685800"/>
            <a:ext cx="5105400" cy="2049463"/>
          </a:xfrm>
          <a:prstGeom prst="rect">
            <a:avLst/>
          </a:prstGeom>
          <a:solidFill>
            <a:schemeClr val="bg1"/>
          </a:solidFill>
          <a:ln w="15875">
            <a:solidFill>
              <a:srgbClr val="000000"/>
            </a:solidFill>
            <a:miter lim="800000"/>
            <a:headEnd/>
            <a:tailEnd type="none" w="lg" len="lg"/>
          </a:ln>
        </p:spPr>
        <p:txBody>
          <a:bodyPr lIns="45720" rIns="45720">
            <a:spAutoFit/>
          </a:bodyPr>
          <a:lstStyle/>
          <a:p>
            <a:pPr eaLnBrk="0" hangingPunct="0">
              <a:spcAft>
                <a:spcPct val="25000"/>
              </a:spcAft>
            </a:pPr>
            <a:r>
              <a:rPr lang="en-US" sz="1700" u="sng">
                <a:latin typeface="Arial" charset="0"/>
              </a:rPr>
              <a:t>The right ventricle:</a:t>
            </a:r>
          </a:p>
          <a:p>
            <a:pPr eaLnBrk="0" hangingPunct="0">
              <a:spcAft>
                <a:spcPct val="25000"/>
              </a:spcAft>
            </a:pPr>
            <a:r>
              <a:rPr lang="en-US" sz="1700">
                <a:latin typeface="Arial" charset="0"/>
              </a:rPr>
              <a:t>Drives blood through the pulmonary circulation at the same rate that blood is delivered from the systemic veins &amp;</a:t>
            </a:r>
          </a:p>
          <a:p>
            <a:pPr eaLnBrk="0" hangingPunct="0">
              <a:spcAft>
                <a:spcPct val="25000"/>
              </a:spcAft>
            </a:pPr>
            <a:r>
              <a:rPr lang="en-US" sz="1700">
                <a:latin typeface="Arial" charset="0"/>
              </a:rPr>
              <a:t>Provides sufficient pulmonary venous &amp; left atrial pressure to allow an equal rate of pumping from the left ventricle.</a:t>
            </a:r>
          </a:p>
        </p:txBody>
      </p:sp>
      <p:grpSp>
        <p:nvGrpSpPr>
          <p:cNvPr id="34821" name="Group 9"/>
          <p:cNvGrpSpPr>
            <a:grpSpLocks/>
          </p:cNvGrpSpPr>
          <p:nvPr/>
        </p:nvGrpSpPr>
        <p:grpSpPr bwMode="auto">
          <a:xfrm>
            <a:off x="5638800" y="1447800"/>
            <a:ext cx="3333750" cy="3898900"/>
            <a:chOff x="1137" y="909"/>
            <a:chExt cx="2100" cy="2456"/>
          </a:xfrm>
        </p:grpSpPr>
        <p:sp>
          <p:nvSpPr>
            <p:cNvPr id="34823" name="Rectangle 10"/>
            <p:cNvSpPr>
              <a:spLocks noChangeArrowheads="1"/>
            </p:cNvSpPr>
            <p:nvPr/>
          </p:nvSpPr>
          <p:spPr bwMode="auto">
            <a:xfrm>
              <a:off x="2388" y="1344"/>
              <a:ext cx="849" cy="23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rgbClr val="FF0000"/>
              </a:solidFill>
              <a:miter lim="800000"/>
              <a:headEnd/>
              <a:tailEnd/>
            </a:ln>
          </p:spPr>
          <p:txBody>
            <a:bodyPr lIns="45720" rIns="45720" anchor="ctr">
              <a:spAutoFit/>
            </a:bodyPr>
            <a:lstStyle/>
            <a:p>
              <a:pPr algn="ctr"/>
              <a:r>
                <a:rPr lang="en-US" sz="1700">
                  <a:solidFill>
                    <a:schemeClr val="tx2"/>
                  </a:solidFill>
                  <a:latin typeface="Arial" charset="0"/>
                </a:rPr>
                <a:t>Lft ventricle</a:t>
              </a:r>
            </a:p>
          </p:txBody>
        </p:sp>
        <p:sp>
          <p:nvSpPr>
            <p:cNvPr id="34824" name="Rectangle 11"/>
            <p:cNvSpPr>
              <a:spLocks noChangeArrowheads="1"/>
            </p:cNvSpPr>
            <p:nvPr/>
          </p:nvSpPr>
          <p:spPr bwMode="auto">
            <a:xfrm>
              <a:off x="2467" y="914"/>
              <a:ext cx="691" cy="23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rgbClr val="FF0000"/>
              </a:solidFill>
              <a:miter lim="800000"/>
              <a:headEnd/>
              <a:tailEnd/>
            </a:ln>
          </p:spPr>
          <p:txBody>
            <a:bodyPr lIns="45720" rIns="45720" anchor="ctr">
              <a:spAutoFit/>
            </a:bodyPr>
            <a:lstStyle/>
            <a:p>
              <a:pPr algn="ctr"/>
              <a:r>
                <a:rPr lang="en-US" sz="1700">
                  <a:solidFill>
                    <a:schemeClr val="tx2"/>
                  </a:solidFill>
                  <a:latin typeface="Arial" charset="0"/>
                </a:rPr>
                <a:t>Lft atrium</a:t>
              </a:r>
            </a:p>
          </p:txBody>
        </p:sp>
        <p:sp>
          <p:nvSpPr>
            <p:cNvPr id="34825" name="Rectangle 12"/>
            <p:cNvSpPr>
              <a:spLocks noChangeArrowheads="1"/>
            </p:cNvSpPr>
            <p:nvPr/>
          </p:nvSpPr>
          <p:spPr bwMode="auto">
            <a:xfrm>
              <a:off x="2450" y="1774"/>
              <a:ext cx="725" cy="394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rgbClr val="FF0000"/>
              </a:solidFill>
              <a:miter lim="800000"/>
              <a:headEnd/>
              <a:tailEnd/>
            </a:ln>
          </p:spPr>
          <p:txBody>
            <a:bodyPr lIns="45720" rIns="45720" anchor="ctr">
              <a:spAutoFit/>
            </a:bodyPr>
            <a:lstStyle/>
            <a:p>
              <a:pPr algn="ctr"/>
              <a:r>
                <a:rPr lang="en-US" sz="1700">
                  <a:solidFill>
                    <a:schemeClr val="tx2"/>
                  </a:solidFill>
                  <a:latin typeface="Arial" charset="0"/>
                </a:rPr>
                <a:t>systemic circulation</a:t>
              </a:r>
            </a:p>
          </p:txBody>
        </p:sp>
        <p:sp>
          <p:nvSpPr>
            <p:cNvPr id="34826" name="Rectangle 13"/>
            <p:cNvSpPr>
              <a:spLocks noChangeArrowheads="1"/>
            </p:cNvSpPr>
            <p:nvPr/>
          </p:nvSpPr>
          <p:spPr bwMode="auto">
            <a:xfrm>
              <a:off x="2505" y="2367"/>
              <a:ext cx="615" cy="394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rgbClr val="3366FF"/>
              </a:solidFill>
              <a:miter lim="800000"/>
              <a:headEnd/>
              <a:tailEnd/>
            </a:ln>
          </p:spPr>
          <p:txBody>
            <a:bodyPr lIns="45720" rIns="45720" anchor="ctr">
              <a:spAutoFit/>
            </a:bodyPr>
            <a:lstStyle/>
            <a:p>
              <a:pPr algn="ctr"/>
              <a:r>
                <a:rPr lang="en-US" sz="1700">
                  <a:solidFill>
                    <a:schemeClr val="tx2"/>
                  </a:solidFill>
                  <a:latin typeface="Arial" charset="0"/>
                </a:rPr>
                <a:t>systemic veins</a:t>
              </a:r>
            </a:p>
          </p:txBody>
        </p:sp>
        <p:sp>
          <p:nvSpPr>
            <p:cNvPr id="34827" name="Rectangle 14"/>
            <p:cNvSpPr>
              <a:spLocks noChangeArrowheads="1"/>
            </p:cNvSpPr>
            <p:nvPr/>
          </p:nvSpPr>
          <p:spPr bwMode="auto">
            <a:xfrm>
              <a:off x="1231" y="913"/>
              <a:ext cx="669" cy="23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rgbClr val="3366FF"/>
              </a:solidFill>
              <a:miter lim="800000"/>
              <a:headEnd/>
              <a:tailEnd/>
            </a:ln>
          </p:spPr>
          <p:txBody>
            <a:bodyPr lIns="45720" rIns="45720" anchor="ctr">
              <a:spAutoFit/>
            </a:bodyPr>
            <a:lstStyle/>
            <a:p>
              <a:pPr algn="ctr"/>
              <a:r>
                <a:rPr lang="en-US" sz="1700">
                  <a:solidFill>
                    <a:schemeClr val="tx2"/>
                  </a:solidFill>
                  <a:latin typeface="Arial" charset="0"/>
                </a:rPr>
                <a:t>Rt atrium</a:t>
              </a:r>
            </a:p>
          </p:txBody>
        </p:sp>
        <p:sp>
          <p:nvSpPr>
            <p:cNvPr id="34828" name="Rectangle 15"/>
            <p:cNvSpPr>
              <a:spLocks noChangeArrowheads="1"/>
            </p:cNvSpPr>
            <p:nvPr/>
          </p:nvSpPr>
          <p:spPr bwMode="auto">
            <a:xfrm>
              <a:off x="1137" y="1346"/>
              <a:ext cx="856" cy="23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rgbClr val="3366FF"/>
              </a:solidFill>
              <a:miter lim="800000"/>
              <a:headEnd/>
              <a:tailEnd/>
            </a:ln>
          </p:spPr>
          <p:txBody>
            <a:bodyPr lIns="45720" rIns="45720" anchor="ctr">
              <a:spAutoFit/>
            </a:bodyPr>
            <a:lstStyle/>
            <a:p>
              <a:pPr algn="ctr"/>
              <a:r>
                <a:rPr lang="en-US" sz="1700">
                  <a:solidFill>
                    <a:schemeClr val="tx2"/>
                  </a:solidFill>
                  <a:latin typeface="Arial" charset="0"/>
                </a:rPr>
                <a:t>Rt ventricle</a:t>
              </a:r>
            </a:p>
          </p:txBody>
        </p:sp>
        <p:sp>
          <p:nvSpPr>
            <p:cNvPr id="34829" name="Rectangle 16"/>
            <p:cNvSpPr>
              <a:spLocks noChangeArrowheads="1"/>
            </p:cNvSpPr>
            <p:nvPr/>
          </p:nvSpPr>
          <p:spPr bwMode="auto">
            <a:xfrm>
              <a:off x="1207" y="1779"/>
              <a:ext cx="717" cy="394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rgbClr val="3366FF"/>
              </a:solidFill>
              <a:miter lim="800000"/>
              <a:headEnd/>
              <a:tailEnd/>
            </a:ln>
          </p:spPr>
          <p:txBody>
            <a:bodyPr lIns="45720" rIns="45720" anchor="ctr">
              <a:spAutoFit/>
            </a:bodyPr>
            <a:lstStyle/>
            <a:p>
              <a:pPr algn="ctr"/>
              <a:r>
                <a:rPr lang="en-US" sz="1700">
                  <a:solidFill>
                    <a:schemeClr val="tx2"/>
                  </a:solidFill>
                  <a:latin typeface="Arial" charset="0"/>
                </a:rPr>
                <a:t>pulmonary arteries</a:t>
              </a:r>
            </a:p>
          </p:txBody>
        </p:sp>
        <p:sp>
          <p:nvSpPr>
            <p:cNvPr id="34830" name="Rectangle 17"/>
            <p:cNvSpPr>
              <a:spLocks noChangeArrowheads="1"/>
            </p:cNvSpPr>
            <p:nvPr/>
          </p:nvSpPr>
          <p:spPr bwMode="auto">
            <a:xfrm>
              <a:off x="1184" y="2375"/>
              <a:ext cx="763" cy="394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45720" rIns="45720" anchor="ctr">
              <a:spAutoFit/>
            </a:bodyPr>
            <a:lstStyle/>
            <a:p>
              <a:pPr algn="ctr"/>
              <a:r>
                <a:rPr lang="en-US" sz="1700">
                  <a:solidFill>
                    <a:schemeClr val="tx2"/>
                  </a:solidFill>
                  <a:latin typeface="Arial" charset="0"/>
                </a:rPr>
                <a:t>pulmonary capillaries</a:t>
              </a:r>
            </a:p>
          </p:txBody>
        </p:sp>
        <p:sp>
          <p:nvSpPr>
            <p:cNvPr id="34831" name="Rectangle 18"/>
            <p:cNvSpPr>
              <a:spLocks noChangeArrowheads="1"/>
            </p:cNvSpPr>
            <p:nvPr/>
          </p:nvSpPr>
          <p:spPr bwMode="auto">
            <a:xfrm>
              <a:off x="1202" y="2971"/>
              <a:ext cx="726" cy="394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rgbClr val="FF0000"/>
              </a:solidFill>
              <a:miter lim="800000"/>
              <a:headEnd/>
              <a:tailEnd/>
            </a:ln>
          </p:spPr>
          <p:txBody>
            <a:bodyPr lIns="45720" rIns="45720" anchor="ctr">
              <a:spAutoFit/>
            </a:bodyPr>
            <a:lstStyle/>
            <a:p>
              <a:pPr algn="ctr"/>
              <a:r>
                <a:rPr lang="en-US" sz="1700">
                  <a:solidFill>
                    <a:schemeClr val="tx2"/>
                  </a:solidFill>
                  <a:latin typeface="Arial" charset="0"/>
                </a:rPr>
                <a:t>pulmonary veins</a:t>
              </a:r>
            </a:p>
          </p:txBody>
        </p:sp>
        <p:cxnSp>
          <p:nvCxnSpPr>
            <p:cNvPr id="34832" name="AutoShape 19"/>
            <p:cNvCxnSpPr>
              <a:cxnSpLocks noChangeShapeType="1"/>
              <a:stCxn id="34824" idx="2"/>
              <a:endCxn id="34823" idx="0"/>
            </p:cNvCxnSpPr>
            <p:nvPr/>
          </p:nvCxnSpPr>
          <p:spPr bwMode="auto">
            <a:xfrm>
              <a:off x="2813" y="1150"/>
              <a:ext cx="0" cy="189"/>
            </a:xfrm>
            <a:prstGeom prst="straightConnector1">
              <a:avLst/>
            </a:prstGeom>
            <a:noFill/>
            <a:ln w="15875">
              <a:solidFill>
                <a:srgbClr val="FF0000"/>
              </a:solidFill>
              <a:round/>
              <a:headEnd/>
              <a:tailEnd type="stealth" w="med" len="lg"/>
            </a:ln>
          </p:spPr>
        </p:cxnSp>
        <p:cxnSp>
          <p:nvCxnSpPr>
            <p:cNvPr id="34833" name="AutoShape 20"/>
            <p:cNvCxnSpPr>
              <a:cxnSpLocks noChangeShapeType="1"/>
              <a:stCxn id="34823" idx="2"/>
              <a:endCxn id="34825" idx="0"/>
            </p:cNvCxnSpPr>
            <p:nvPr/>
          </p:nvCxnSpPr>
          <p:spPr bwMode="auto">
            <a:xfrm>
              <a:off x="2813" y="1580"/>
              <a:ext cx="0" cy="189"/>
            </a:xfrm>
            <a:prstGeom prst="straightConnector1">
              <a:avLst/>
            </a:prstGeom>
            <a:noFill/>
            <a:ln w="15875">
              <a:solidFill>
                <a:srgbClr val="FF0000"/>
              </a:solidFill>
              <a:round/>
              <a:headEnd/>
              <a:tailEnd type="stealth" w="med" len="lg"/>
            </a:ln>
          </p:spPr>
        </p:cxnSp>
        <p:cxnSp>
          <p:nvCxnSpPr>
            <p:cNvPr id="34834" name="AutoShape 21"/>
            <p:cNvCxnSpPr>
              <a:cxnSpLocks noChangeShapeType="1"/>
              <a:stCxn id="34825" idx="2"/>
              <a:endCxn id="34826" idx="0"/>
            </p:cNvCxnSpPr>
            <p:nvPr/>
          </p:nvCxnSpPr>
          <p:spPr bwMode="auto">
            <a:xfrm>
              <a:off x="2813" y="2173"/>
              <a:ext cx="0" cy="189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stealth" w="med" len="lg"/>
            </a:ln>
          </p:spPr>
        </p:cxnSp>
        <p:cxnSp>
          <p:nvCxnSpPr>
            <p:cNvPr id="34835" name="AutoShape 22"/>
            <p:cNvCxnSpPr>
              <a:cxnSpLocks noChangeShapeType="1"/>
              <a:stCxn id="34826" idx="1"/>
              <a:endCxn id="34827" idx="3"/>
            </p:cNvCxnSpPr>
            <p:nvPr/>
          </p:nvCxnSpPr>
          <p:spPr bwMode="auto">
            <a:xfrm rot="10800000">
              <a:off x="1905" y="1029"/>
              <a:ext cx="595" cy="1535"/>
            </a:xfrm>
            <a:prstGeom prst="bentConnector3">
              <a:avLst>
                <a:gd name="adj1" fmla="val 70755"/>
              </a:avLst>
            </a:prstGeom>
            <a:noFill/>
            <a:ln w="19050">
              <a:solidFill>
                <a:srgbClr val="3366FF"/>
              </a:solidFill>
              <a:miter lim="800000"/>
              <a:headEnd/>
              <a:tailEnd type="stealth" w="med" len="lg"/>
            </a:ln>
          </p:spPr>
        </p:cxnSp>
        <p:cxnSp>
          <p:nvCxnSpPr>
            <p:cNvPr id="34836" name="AutoShape 23"/>
            <p:cNvCxnSpPr>
              <a:cxnSpLocks noChangeShapeType="1"/>
              <a:stCxn id="34831" idx="3"/>
              <a:endCxn id="34824" idx="0"/>
            </p:cNvCxnSpPr>
            <p:nvPr/>
          </p:nvCxnSpPr>
          <p:spPr bwMode="auto">
            <a:xfrm flipV="1">
              <a:off x="1933" y="909"/>
              <a:ext cx="880" cy="2259"/>
            </a:xfrm>
            <a:prstGeom prst="bentConnector4">
              <a:avLst>
                <a:gd name="adj1" fmla="val 30000"/>
                <a:gd name="adj2" fmla="val 106153"/>
              </a:avLst>
            </a:prstGeom>
            <a:noFill/>
            <a:ln w="19050">
              <a:solidFill>
                <a:schemeClr val="tx1"/>
              </a:solidFill>
              <a:miter lim="800000"/>
              <a:headEnd/>
              <a:tailEnd type="stealth" w="med" len="lg"/>
            </a:ln>
          </p:spPr>
        </p:cxnSp>
        <p:cxnSp>
          <p:nvCxnSpPr>
            <p:cNvPr id="34837" name="AutoShape 24"/>
            <p:cNvCxnSpPr>
              <a:cxnSpLocks noChangeShapeType="1"/>
              <a:stCxn id="34827" idx="2"/>
              <a:endCxn id="34828" idx="0"/>
            </p:cNvCxnSpPr>
            <p:nvPr/>
          </p:nvCxnSpPr>
          <p:spPr bwMode="auto">
            <a:xfrm flipH="1">
              <a:off x="1565" y="1149"/>
              <a:ext cx="1" cy="192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stealth" w="med" len="lg"/>
            </a:ln>
          </p:spPr>
        </p:cxnSp>
        <p:cxnSp>
          <p:nvCxnSpPr>
            <p:cNvPr id="34838" name="AutoShape 25"/>
            <p:cNvCxnSpPr>
              <a:cxnSpLocks noChangeShapeType="1"/>
              <a:stCxn id="34828" idx="2"/>
              <a:endCxn id="34829" idx="0"/>
            </p:cNvCxnSpPr>
            <p:nvPr/>
          </p:nvCxnSpPr>
          <p:spPr bwMode="auto">
            <a:xfrm>
              <a:off x="1565" y="1582"/>
              <a:ext cx="1" cy="192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stealth" w="med" len="lg"/>
            </a:ln>
          </p:spPr>
        </p:cxnSp>
        <p:cxnSp>
          <p:nvCxnSpPr>
            <p:cNvPr id="34839" name="AutoShape 26"/>
            <p:cNvCxnSpPr>
              <a:cxnSpLocks noChangeShapeType="1"/>
              <a:stCxn id="34829" idx="2"/>
              <a:endCxn id="34830" idx="0"/>
            </p:cNvCxnSpPr>
            <p:nvPr/>
          </p:nvCxnSpPr>
          <p:spPr bwMode="auto">
            <a:xfrm>
              <a:off x="1566" y="2178"/>
              <a:ext cx="0" cy="192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stealth" w="med" len="lg"/>
            </a:ln>
          </p:spPr>
        </p:cxnSp>
        <p:cxnSp>
          <p:nvCxnSpPr>
            <p:cNvPr id="34840" name="AutoShape 27"/>
            <p:cNvCxnSpPr>
              <a:cxnSpLocks noChangeShapeType="1"/>
              <a:stCxn id="34830" idx="2"/>
              <a:endCxn id="34831" idx="0"/>
            </p:cNvCxnSpPr>
            <p:nvPr/>
          </p:nvCxnSpPr>
          <p:spPr bwMode="auto">
            <a:xfrm flipH="1">
              <a:off x="1565" y="2774"/>
              <a:ext cx="1" cy="192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stealth" w="med" len="lg"/>
            </a:ln>
          </p:spPr>
        </p:cxnSp>
      </p:grpSp>
      <p:sp>
        <p:nvSpPr>
          <p:cNvPr id="34822" name="Text Box 28"/>
          <p:cNvSpPr txBox="1">
            <a:spLocks noChangeArrowheads="1"/>
          </p:cNvSpPr>
          <p:nvPr/>
        </p:nvSpPr>
        <p:spPr bwMode="auto">
          <a:xfrm>
            <a:off x="304800" y="4751388"/>
            <a:ext cx="4465638" cy="1878012"/>
          </a:xfrm>
          <a:prstGeom prst="rect">
            <a:avLst/>
          </a:prstGeom>
          <a:solidFill>
            <a:schemeClr val="bg1"/>
          </a:solidFill>
          <a:ln w="15875">
            <a:solidFill>
              <a:srgbClr val="000000"/>
            </a:solidFill>
            <a:miter lim="800000"/>
            <a:headEnd/>
            <a:tailEnd type="none" w="lg" len="lg"/>
          </a:ln>
        </p:spPr>
        <p:txBody>
          <a:bodyPr lIns="45720" rIns="45720">
            <a:spAutoFit/>
          </a:bodyPr>
          <a:lstStyle/>
          <a:p>
            <a:pPr eaLnBrk="0" hangingPunct="0">
              <a:lnSpc>
                <a:spcPct val="110000"/>
              </a:lnSpc>
              <a:spcAft>
                <a:spcPct val="25000"/>
              </a:spcAft>
            </a:pPr>
            <a:r>
              <a:rPr lang="en-US" sz="1700" dirty="0">
                <a:latin typeface="Arial" charset="0"/>
              </a:rPr>
              <a:t>Left ventricular failure produces symptoms related to increased pulmonary venous volume &amp; pressure</a:t>
            </a:r>
          </a:p>
          <a:p>
            <a:pPr eaLnBrk="0" hangingPunct="0">
              <a:lnSpc>
                <a:spcPct val="110000"/>
              </a:lnSpc>
              <a:spcAft>
                <a:spcPct val="25000"/>
              </a:spcAft>
            </a:pPr>
            <a:r>
              <a:rPr lang="en-US" sz="1700" dirty="0">
                <a:latin typeface="Arial" charset="0"/>
              </a:rPr>
              <a:t>Right ventricular failure produces symptoms related to increased systemic venous volume and pressure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1752600" y="152400"/>
            <a:ext cx="5638800" cy="382588"/>
          </a:xfrm>
        </p:spPr>
        <p:txBody>
          <a:bodyPr anchorCtr="0"/>
          <a:lstStyle/>
          <a:p>
            <a:pPr eaLnBrk="1" hangingPunct="1"/>
            <a:r>
              <a:rPr lang="en-US" smtClean="0"/>
              <a:t>Effect of moderate heart failure on equilibrium point</a:t>
            </a:r>
          </a:p>
        </p:txBody>
      </p:sp>
      <p:sp>
        <p:nvSpPr>
          <p:cNvPr id="35843" name="Text Box 107"/>
          <p:cNvSpPr txBox="1">
            <a:spLocks noChangeArrowheads="1"/>
          </p:cNvSpPr>
          <p:nvPr/>
        </p:nvSpPr>
        <p:spPr bwMode="auto">
          <a:xfrm>
            <a:off x="2667000" y="5165725"/>
            <a:ext cx="4495800" cy="625475"/>
          </a:xfrm>
          <a:prstGeom prst="rect">
            <a:avLst/>
          </a:prstGeom>
          <a:solidFill>
            <a:schemeClr val="bg1"/>
          </a:solidFill>
          <a:ln w="15875">
            <a:solidFill>
              <a:schemeClr val="tx1"/>
            </a:solidFill>
            <a:miter lim="800000"/>
            <a:headEnd/>
            <a:tailEnd type="none" w="lg" len="lg"/>
          </a:ln>
        </p:spPr>
        <p:txBody>
          <a:bodyPr>
            <a:spAutoFit/>
          </a:bodyPr>
          <a:lstStyle/>
          <a:p>
            <a:pPr eaLnBrk="0" hangingPunct="0">
              <a:spcAft>
                <a:spcPct val="25000"/>
              </a:spcAft>
            </a:pPr>
            <a:r>
              <a:rPr lang="en-US" sz="1700" b="1">
                <a:solidFill>
                  <a:schemeClr val="tx2"/>
                </a:solidFill>
                <a:latin typeface="Arial" charset="0"/>
              </a:rPr>
              <a:t>The combination of decreased CO and increased CVP is a sign of heart failure</a:t>
            </a:r>
          </a:p>
        </p:txBody>
      </p:sp>
      <p:sp>
        <p:nvSpPr>
          <p:cNvPr id="35844" name="Text Box 110"/>
          <p:cNvSpPr txBox="1">
            <a:spLocks noChangeArrowheads="1"/>
          </p:cNvSpPr>
          <p:nvPr/>
        </p:nvSpPr>
        <p:spPr bwMode="auto">
          <a:xfrm>
            <a:off x="381000" y="5867400"/>
            <a:ext cx="8534400" cy="625475"/>
          </a:xfrm>
          <a:prstGeom prst="rect">
            <a:avLst/>
          </a:prstGeom>
          <a:solidFill>
            <a:schemeClr val="bg1"/>
          </a:solidFill>
          <a:ln w="15875" algn="ctr">
            <a:solidFill>
              <a:schemeClr val="tx1"/>
            </a:solidFill>
            <a:miter lim="800000"/>
            <a:headEnd/>
            <a:tailEnd type="none" w="lg" len="lg"/>
          </a:ln>
        </p:spPr>
        <p:txBody>
          <a:bodyPr>
            <a:spAutoFit/>
          </a:bodyPr>
          <a:lstStyle/>
          <a:p>
            <a:pPr eaLnBrk="0" hangingPunct="0">
              <a:spcAft>
                <a:spcPct val="25000"/>
              </a:spcAft>
            </a:pPr>
            <a:r>
              <a:rPr lang="en-US" sz="1700" i="1">
                <a:solidFill>
                  <a:schemeClr val="tx2"/>
                </a:solidFill>
                <a:latin typeface="Arial" charset="0"/>
              </a:rPr>
              <a:t>Heart failure is the inability of the heart to pump blood sufficient to meet the metabolic demands of the body or to do so only with abnormally high filling pressures.</a:t>
            </a:r>
          </a:p>
        </p:txBody>
      </p:sp>
      <p:grpSp>
        <p:nvGrpSpPr>
          <p:cNvPr id="35845" name="Group 119"/>
          <p:cNvGrpSpPr>
            <a:grpSpLocks/>
          </p:cNvGrpSpPr>
          <p:nvPr/>
        </p:nvGrpSpPr>
        <p:grpSpPr bwMode="auto">
          <a:xfrm>
            <a:off x="457200" y="1143000"/>
            <a:ext cx="3200400" cy="3795713"/>
            <a:chOff x="288" y="720"/>
            <a:chExt cx="2016" cy="2391"/>
          </a:xfrm>
        </p:grpSpPr>
        <p:sp>
          <p:nvSpPr>
            <p:cNvPr id="35890" name="Text Box 6"/>
            <p:cNvSpPr txBox="1">
              <a:spLocks noChangeArrowheads="1"/>
            </p:cNvSpPr>
            <p:nvPr/>
          </p:nvSpPr>
          <p:spPr bwMode="auto">
            <a:xfrm>
              <a:off x="488" y="1219"/>
              <a:ext cx="1376" cy="23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>
              <a:spAutoFit/>
            </a:bodyPr>
            <a:lstStyle/>
            <a:p>
              <a:pPr eaLnBrk="0" hangingPunct="0">
                <a:spcAft>
                  <a:spcPct val="25000"/>
                </a:spcAft>
              </a:pPr>
              <a:r>
                <a:rPr lang="en-US" sz="1700" b="1">
                  <a:solidFill>
                    <a:schemeClr val="tx2"/>
                  </a:solidFill>
                  <a:latin typeface="Arial" charset="0"/>
                  <a:sym typeface="Symbol" pitchFamily="18" charset="2"/>
                </a:rPr>
                <a:t>B</a:t>
              </a:r>
              <a:r>
                <a:rPr lang="en-US" sz="1700">
                  <a:solidFill>
                    <a:schemeClr val="tx2"/>
                  </a:solidFill>
                  <a:latin typeface="Arial" charset="0"/>
                  <a:sym typeface="Symbol" pitchFamily="18" charset="2"/>
                </a:rPr>
                <a:t>:  Cardiac output</a:t>
              </a:r>
              <a:endParaRPr lang="en-US" sz="1700">
                <a:solidFill>
                  <a:schemeClr val="tx2"/>
                </a:solidFill>
                <a:latin typeface="Arial" charset="0"/>
              </a:endParaRPr>
            </a:p>
          </p:txBody>
        </p:sp>
        <p:sp>
          <p:nvSpPr>
            <p:cNvPr id="35891" name="Text Box 8"/>
            <p:cNvSpPr txBox="1">
              <a:spLocks noChangeArrowheads="1"/>
            </p:cNvSpPr>
            <p:nvPr/>
          </p:nvSpPr>
          <p:spPr bwMode="auto">
            <a:xfrm>
              <a:off x="1584" y="2217"/>
              <a:ext cx="720" cy="394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>
              <a:spAutoFit/>
            </a:bodyPr>
            <a:lstStyle/>
            <a:p>
              <a:pPr eaLnBrk="0" hangingPunct="0">
                <a:spcAft>
                  <a:spcPct val="25000"/>
                </a:spcAft>
              </a:pPr>
              <a:r>
                <a:rPr lang="en-US" sz="1700">
                  <a:solidFill>
                    <a:schemeClr val="tx2"/>
                  </a:solidFill>
                  <a:latin typeface="Arial" charset="0"/>
                  <a:sym typeface="Symbol" pitchFamily="18" charset="2"/>
                </a:rPr>
                <a:t> Arterial pressure</a:t>
              </a:r>
              <a:endParaRPr lang="en-US" sz="1700">
                <a:solidFill>
                  <a:schemeClr val="tx2"/>
                </a:solidFill>
                <a:latin typeface="Arial" charset="0"/>
              </a:endParaRPr>
            </a:p>
          </p:txBody>
        </p:sp>
        <p:sp>
          <p:nvSpPr>
            <p:cNvPr id="35892" name="Text Box 9"/>
            <p:cNvSpPr txBox="1">
              <a:spLocks noChangeArrowheads="1"/>
            </p:cNvSpPr>
            <p:nvPr/>
          </p:nvSpPr>
          <p:spPr bwMode="auto">
            <a:xfrm>
              <a:off x="408" y="1718"/>
              <a:ext cx="1536" cy="23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>
              <a:spAutoFit/>
            </a:bodyPr>
            <a:lstStyle/>
            <a:p>
              <a:pPr eaLnBrk="0" hangingPunct="0">
                <a:spcAft>
                  <a:spcPct val="25000"/>
                </a:spcAft>
              </a:pPr>
              <a:r>
                <a:rPr lang="en-US" sz="1700">
                  <a:solidFill>
                    <a:schemeClr val="tx2"/>
                  </a:solidFill>
                  <a:latin typeface="Arial" charset="0"/>
                  <a:sym typeface="Symbol" pitchFamily="18" charset="2"/>
                </a:rPr>
                <a:t> Arterial blood volume</a:t>
              </a:r>
            </a:p>
          </p:txBody>
        </p:sp>
        <p:sp>
          <p:nvSpPr>
            <p:cNvPr id="35893" name="Text Box 10"/>
            <p:cNvSpPr txBox="1">
              <a:spLocks noChangeArrowheads="1"/>
            </p:cNvSpPr>
            <p:nvPr/>
          </p:nvSpPr>
          <p:spPr bwMode="auto">
            <a:xfrm>
              <a:off x="451" y="2217"/>
              <a:ext cx="989" cy="394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>
              <a:spAutoFit/>
            </a:bodyPr>
            <a:lstStyle/>
            <a:p>
              <a:pPr eaLnBrk="0" hangingPunct="0">
                <a:spcAft>
                  <a:spcPct val="25000"/>
                </a:spcAft>
              </a:pPr>
              <a:r>
                <a:rPr lang="en-US" sz="1700">
                  <a:solidFill>
                    <a:schemeClr val="tx2"/>
                  </a:solidFill>
                  <a:latin typeface="Arial" charset="0"/>
                  <a:sym typeface="Symbol" pitchFamily="18" charset="2"/>
                </a:rPr>
                <a:t> venous blood volume</a:t>
              </a:r>
            </a:p>
          </p:txBody>
        </p:sp>
        <p:sp>
          <p:nvSpPr>
            <p:cNvPr id="35894" name="Text Box 11"/>
            <p:cNvSpPr txBox="1">
              <a:spLocks noChangeArrowheads="1"/>
            </p:cNvSpPr>
            <p:nvPr/>
          </p:nvSpPr>
          <p:spPr bwMode="auto">
            <a:xfrm>
              <a:off x="538" y="2880"/>
              <a:ext cx="816" cy="23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>
              <a:spAutoFit/>
            </a:bodyPr>
            <a:lstStyle/>
            <a:p>
              <a:pPr eaLnBrk="0" hangingPunct="0">
                <a:spcAft>
                  <a:spcPct val="25000"/>
                </a:spcAft>
              </a:pPr>
              <a:r>
                <a:rPr lang="en-US" sz="1700" b="1">
                  <a:solidFill>
                    <a:schemeClr val="tx2"/>
                  </a:solidFill>
                  <a:latin typeface="Arial" charset="0"/>
                  <a:sym typeface="Symbol" pitchFamily="18" charset="2"/>
                </a:rPr>
                <a:t>C</a:t>
              </a:r>
              <a:r>
                <a:rPr lang="en-US" sz="1700">
                  <a:solidFill>
                    <a:schemeClr val="tx2"/>
                  </a:solidFill>
                  <a:latin typeface="Arial" charset="0"/>
                  <a:sym typeface="Symbol" pitchFamily="18" charset="2"/>
                </a:rPr>
                <a:t>:  CVP</a:t>
              </a:r>
            </a:p>
          </p:txBody>
        </p:sp>
        <p:cxnSp>
          <p:nvCxnSpPr>
            <p:cNvPr id="35895" name="AutoShape 13"/>
            <p:cNvCxnSpPr>
              <a:cxnSpLocks noChangeShapeType="1"/>
              <a:stCxn id="35890" idx="2"/>
              <a:endCxn id="35892" idx="0"/>
            </p:cNvCxnSpPr>
            <p:nvPr/>
          </p:nvCxnSpPr>
          <p:spPr bwMode="auto">
            <a:xfrm>
              <a:off x="1176" y="1455"/>
              <a:ext cx="0" cy="258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stealth" w="lg" len="lg"/>
            </a:ln>
          </p:spPr>
        </p:cxnSp>
        <p:cxnSp>
          <p:nvCxnSpPr>
            <p:cNvPr id="35896" name="AutoShape 16"/>
            <p:cNvCxnSpPr>
              <a:cxnSpLocks noChangeShapeType="1"/>
              <a:stCxn id="35893" idx="2"/>
              <a:endCxn id="35894" idx="0"/>
            </p:cNvCxnSpPr>
            <p:nvPr/>
          </p:nvCxnSpPr>
          <p:spPr bwMode="auto">
            <a:xfrm>
              <a:off x="946" y="2616"/>
              <a:ext cx="0" cy="259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stealth" w="lg" len="lg"/>
            </a:ln>
          </p:spPr>
        </p:cxnSp>
        <p:sp>
          <p:nvSpPr>
            <p:cNvPr id="35897" name="Text Box 105"/>
            <p:cNvSpPr txBox="1">
              <a:spLocks noChangeArrowheads="1"/>
            </p:cNvSpPr>
            <p:nvPr/>
          </p:nvSpPr>
          <p:spPr bwMode="auto">
            <a:xfrm>
              <a:off x="288" y="720"/>
              <a:ext cx="1776" cy="23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>
              <a:spAutoFit/>
            </a:bodyPr>
            <a:lstStyle/>
            <a:p>
              <a:pPr eaLnBrk="0" hangingPunct="0">
                <a:spcAft>
                  <a:spcPct val="25000"/>
                </a:spcAft>
              </a:pPr>
              <a:r>
                <a:rPr lang="en-US" sz="1700" b="1">
                  <a:solidFill>
                    <a:schemeClr val="tx2"/>
                  </a:solidFill>
                  <a:latin typeface="Arial" charset="0"/>
                  <a:sym typeface="Symbol" pitchFamily="18" charset="2"/>
                </a:rPr>
                <a:t>A:</a:t>
              </a:r>
              <a:r>
                <a:rPr lang="en-US" sz="1700">
                  <a:solidFill>
                    <a:schemeClr val="tx2"/>
                  </a:solidFill>
                  <a:latin typeface="Arial" charset="0"/>
                  <a:sym typeface="Symbol" pitchFamily="18" charset="2"/>
                </a:rPr>
                <a:t> normal equilibrium point</a:t>
              </a:r>
              <a:endParaRPr lang="en-US" sz="1700">
                <a:solidFill>
                  <a:schemeClr val="tx2"/>
                </a:solidFill>
                <a:latin typeface="Arial" charset="0"/>
              </a:endParaRPr>
            </a:p>
          </p:txBody>
        </p:sp>
        <p:cxnSp>
          <p:nvCxnSpPr>
            <p:cNvPr id="35898" name="AutoShape 106"/>
            <p:cNvCxnSpPr>
              <a:cxnSpLocks noChangeShapeType="1"/>
              <a:stCxn id="35897" idx="2"/>
              <a:endCxn id="35890" idx="0"/>
            </p:cNvCxnSpPr>
            <p:nvPr/>
          </p:nvCxnSpPr>
          <p:spPr bwMode="auto">
            <a:xfrm>
              <a:off x="1176" y="956"/>
              <a:ext cx="0" cy="258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stealth" w="lg" len="lg"/>
            </a:ln>
          </p:spPr>
        </p:cxnSp>
        <p:cxnSp>
          <p:nvCxnSpPr>
            <p:cNvPr id="35899" name="AutoShape 114"/>
            <p:cNvCxnSpPr>
              <a:cxnSpLocks noChangeShapeType="1"/>
              <a:stCxn id="35892" idx="2"/>
              <a:endCxn id="35891" idx="0"/>
            </p:cNvCxnSpPr>
            <p:nvPr/>
          </p:nvCxnSpPr>
          <p:spPr bwMode="auto">
            <a:xfrm rot="16200000" flipH="1">
              <a:off x="1431" y="1699"/>
              <a:ext cx="258" cy="768"/>
            </a:xfrm>
            <a:prstGeom prst="bentConnector3">
              <a:avLst>
                <a:gd name="adj1" fmla="val 50000"/>
              </a:avLst>
            </a:prstGeom>
            <a:noFill/>
            <a:ln w="15875">
              <a:solidFill>
                <a:srgbClr val="000000"/>
              </a:solidFill>
              <a:miter lim="800000"/>
              <a:headEnd/>
              <a:tailEnd type="stealth" w="lg" len="lg"/>
            </a:ln>
          </p:spPr>
        </p:cxnSp>
        <p:cxnSp>
          <p:nvCxnSpPr>
            <p:cNvPr id="35900" name="AutoShape 115"/>
            <p:cNvCxnSpPr>
              <a:cxnSpLocks noChangeShapeType="1"/>
              <a:stCxn id="35892" idx="2"/>
              <a:endCxn id="35893" idx="0"/>
            </p:cNvCxnSpPr>
            <p:nvPr/>
          </p:nvCxnSpPr>
          <p:spPr bwMode="auto">
            <a:xfrm rot="5400000">
              <a:off x="932" y="1968"/>
              <a:ext cx="258" cy="230"/>
            </a:xfrm>
            <a:prstGeom prst="bentConnector3">
              <a:avLst>
                <a:gd name="adj1" fmla="val 50000"/>
              </a:avLst>
            </a:prstGeom>
            <a:noFill/>
            <a:ln w="15875">
              <a:solidFill>
                <a:srgbClr val="000000"/>
              </a:solidFill>
              <a:miter lim="800000"/>
              <a:headEnd/>
              <a:tailEnd type="stealth" w="lg" len="lg"/>
            </a:ln>
          </p:spPr>
        </p:cxnSp>
      </p:grpSp>
      <p:grpSp>
        <p:nvGrpSpPr>
          <p:cNvPr id="61" name="Group 60"/>
          <p:cNvGrpSpPr/>
          <p:nvPr/>
        </p:nvGrpSpPr>
        <p:grpSpPr>
          <a:xfrm>
            <a:off x="3725863" y="685800"/>
            <a:ext cx="5051425" cy="4402138"/>
            <a:chOff x="3725863" y="685800"/>
            <a:chExt cx="5051425" cy="4402138"/>
          </a:xfrm>
        </p:grpSpPr>
        <p:sp>
          <p:nvSpPr>
            <p:cNvPr id="35846" name="Text Box 3"/>
            <p:cNvSpPr txBox="1">
              <a:spLocks noChangeArrowheads="1"/>
            </p:cNvSpPr>
            <p:nvPr/>
          </p:nvSpPr>
          <p:spPr bwMode="auto">
            <a:xfrm>
              <a:off x="6858000" y="2590800"/>
              <a:ext cx="1447800" cy="366713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>
              <a:spAutoFit/>
            </a:bodyPr>
            <a:lstStyle/>
            <a:p>
              <a:pPr algn="ctr" eaLnBrk="0" hangingPunct="0">
                <a:spcAft>
                  <a:spcPct val="25000"/>
                </a:spcAft>
              </a:pPr>
              <a:r>
                <a:rPr lang="en-US" sz="1700">
                  <a:solidFill>
                    <a:schemeClr val="tx2"/>
                  </a:solidFill>
                  <a:latin typeface="Arial" charset="0"/>
                </a:rPr>
                <a:t>Heart failure</a:t>
              </a:r>
              <a:endParaRPr lang="en-US" sz="1700">
                <a:solidFill>
                  <a:schemeClr val="tx2"/>
                </a:solidFill>
                <a:latin typeface="Arial" charset="0"/>
                <a:sym typeface="Symbol" pitchFamily="18" charset="2"/>
              </a:endParaRPr>
            </a:p>
          </p:txBody>
        </p:sp>
        <p:sp>
          <p:nvSpPr>
            <p:cNvPr id="35847" name="Line 42"/>
            <p:cNvSpPr>
              <a:spLocks noChangeShapeType="1"/>
            </p:cNvSpPr>
            <p:nvPr/>
          </p:nvSpPr>
          <p:spPr bwMode="auto">
            <a:xfrm>
              <a:off x="4376738" y="4332288"/>
              <a:ext cx="4400550" cy="158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endParaRPr lang="en-US"/>
            </a:p>
          </p:txBody>
        </p:sp>
        <p:sp>
          <p:nvSpPr>
            <p:cNvPr id="35848" name="Rectangle 26"/>
            <p:cNvSpPr>
              <a:spLocks noChangeArrowheads="1"/>
            </p:cNvSpPr>
            <p:nvPr/>
          </p:nvSpPr>
          <p:spPr bwMode="auto">
            <a:xfrm>
              <a:off x="5281613" y="4433888"/>
              <a:ext cx="284162" cy="222250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/>
              <a:r>
                <a:rPr lang="en-US" sz="1400">
                  <a:solidFill>
                    <a:srgbClr val="000000"/>
                  </a:solidFill>
                  <a:latin typeface="Arial" charset="0"/>
                </a:rPr>
                <a:t>2</a:t>
              </a:r>
            </a:p>
          </p:txBody>
        </p:sp>
        <p:sp>
          <p:nvSpPr>
            <p:cNvPr id="35849" name="Rectangle 28"/>
            <p:cNvSpPr>
              <a:spLocks noChangeArrowheads="1"/>
            </p:cNvSpPr>
            <p:nvPr/>
          </p:nvSpPr>
          <p:spPr bwMode="auto">
            <a:xfrm>
              <a:off x="6299200" y="4433888"/>
              <a:ext cx="284163" cy="222250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/>
              <a:r>
                <a:rPr lang="en-US" sz="1400">
                  <a:solidFill>
                    <a:srgbClr val="000000"/>
                  </a:solidFill>
                  <a:latin typeface="Arial" charset="0"/>
                </a:rPr>
                <a:t>4</a:t>
              </a:r>
            </a:p>
          </p:txBody>
        </p:sp>
        <p:sp>
          <p:nvSpPr>
            <p:cNvPr id="35850" name="Rectangle 30"/>
            <p:cNvSpPr>
              <a:spLocks noChangeArrowheads="1"/>
            </p:cNvSpPr>
            <p:nvPr/>
          </p:nvSpPr>
          <p:spPr bwMode="auto">
            <a:xfrm>
              <a:off x="7358063" y="4433888"/>
              <a:ext cx="284162" cy="222250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/>
              <a:r>
                <a:rPr lang="en-US" sz="1400">
                  <a:solidFill>
                    <a:srgbClr val="000000"/>
                  </a:solidFill>
                  <a:latin typeface="Arial" charset="0"/>
                </a:rPr>
                <a:t>6</a:t>
              </a:r>
            </a:p>
          </p:txBody>
        </p:sp>
        <p:sp>
          <p:nvSpPr>
            <p:cNvPr id="35851" name="Rectangle 32"/>
            <p:cNvSpPr>
              <a:spLocks noChangeArrowheads="1"/>
            </p:cNvSpPr>
            <p:nvPr/>
          </p:nvSpPr>
          <p:spPr bwMode="auto">
            <a:xfrm>
              <a:off x="4267200" y="4433888"/>
              <a:ext cx="284163" cy="222250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/>
              <a:r>
                <a:rPr lang="en-US" sz="1400">
                  <a:solidFill>
                    <a:srgbClr val="000000"/>
                  </a:solidFill>
                  <a:latin typeface="Arial" charset="0"/>
                </a:rPr>
                <a:t>0</a:t>
              </a:r>
            </a:p>
          </p:txBody>
        </p:sp>
        <p:sp>
          <p:nvSpPr>
            <p:cNvPr id="35852" name="Line 33"/>
            <p:cNvSpPr>
              <a:spLocks noChangeShapeType="1"/>
            </p:cNvSpPr>
            <p:nvPr/>
          </p:nvSpPr>
          <p:spPr bwMode="auto">
            <a:xfrm flipV="1">
              <a:off x="4883150" y="4346575"/>
              <a:ext cx="0" cy="4286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endParaRPr lang="en-US"/>
            </a:p>
          </p:txBody>
        </p:sp>
        <p:sp>
          <p:nvSpPr>
            <p:cNvPr id="35853" name="Line 34"/>
            <p:cNvSpPr>
              <a:spLocks noChangeShapeType="1"/>
            </p:cNvSpPr>
            <p:nvPr/>
          </p:nvSpPr>
          <p:spPr bwMode="auto">
            <a:xfrm flipV="1">
              <a:off x="5402263" y="4346575"/>
              <a:ext cx="0" cy="4286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endParaRPr lang="en-US"/>
            </a:p>
          </p:txBody>
        </p:sp>
        <p:sp>
          <p:nvSpPr>
            <p:cNvPr id="35854" name="Line 35"/>
            <p:cNvSpPr>
              <a:spLocks noChangeShapeType="1"/>
            </p:cNvSpPr>
            <p:nvPr/>
          </p:nvSpPr>
          <p:spPr bwMode="auto">
            <a:xfrm flipV="1">
              <a:off x="5918200" y="4346575"/>
              <a:ext cx="0" cy="4286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endParaRPr lang="en-US"/>
            </a:p>
          </p:txBody>
        </p:sp>
        <p:sp>
          <p:nvSpPr>
            <p:cNvPr id="35855" name="Line 36"/>
            <p:cNvSpPr>
              <a:spLocks noChangeShapeType="1"/>
            </p:cNvSpPr>
            <p:nvPr/>
          </p:nvSpPr>
          <p:spPr bwMode="auto">
            <a:xfrm flipV="1">
              <a:off x="6437313" y="4346575"/>
              <a:ext cx="0" cy="4286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endParaRPr lang="en-US"/>
            </a:p>
          </p:txBody>
        </p:sp>
        <p:sp>
          <p:nvSpPr>
            <p:cNvPr id="35856" name="Line 37"/>
            <p:cNvSpPr>
              <a:spLocks noChangeShapeType="1"/>
            </p:cNvSpPr>
            <p:nvPr/>
          </p:nvSpPr>
          <p:spPr bwMode="auto">
            <a:xfrm flipV="1">
              <a:off x="6956425" y="4346575"/>
              <a:ext cx="0" cy="4286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endParaRPr lang="en-US"/>
            </a:p>
          </p:txBody>
        </p:sp>
        <p:sp>
          <p:nvSpPr>
            <p:cNvPr id="35857" name="Line 38"/>
            <p:cNvSpPr>
              <a:spLocks noChangeShapeType="1"/>
            </p:cNvSpPr>
            <p:nvPr/>
          </p:nvSpPr>
          <p:spPr bwMode="auto">
            <a:xfrm flipV="1">
              <a:off x="7472363" y="4346575"/>
              <a:ext cx="3175" cy="4286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endParaRPr lang="en-US"/>
            </a:p>
          </p:txBody>
        </p:sp>
        <p:sp>
          <p:nvSpPr>
            <p:cNvPr id="35858" name="Line 39"/>
            <p:cNvSpPr>
              <a:spLocks noChangeShapeType="1"/>
            </p:cNvSpPr>
            <p:nvPr/>
          </p:nvSpPr>
          <p:spPr bwMode="auto">
            <a:xfrm flipV="1">
              <a:off x="7991475" y="4346575"/>
              <a:ext cx="0" cy="4286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endParaRPr lang="en-US"/>
            </a:p>
          </p:txBody>
        </p:sp>
        <p:sp>
          <p:nvSpPr>
            <p:cNvPr id="35859" name="Line 40"/>
            <p:cNvSpPr>
              <a:spLocks noChangeShapeType="1"/>
            </p:cNvSpPr>
            <p:nvPr/>
          </p:nvSpPr>
          <p:spPr bwMode="auto">
            <a:xfrm flipV="1">
              <a:off x="4365625" y="4346575"/>
              <a:ext cx="1588" cy="4286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endParaRPr lang="en-US"/>
            </a:p>
          </p:txBody>
        </p:sp>
        <p:sp>
          <p:nvSpPr>
            <p:cNvPr id="35860" name="Text Box 43"/>
            <p:cNvSpPr txBox="1">
              <a:spLocks noChangeArrowheads="1"/>
            </p:cNvSpPr>
            <p:nvPr/>
          </p:nvSpPr>
          <p:spPr bwMode="auto">
            <a:xfrm>
              <a:off x="8407400" y="4433888"/>
              <a:ext cx="279400" cy="222250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 lIns="0" tIns="0" rIns="0" bIns="0">
              <a:spAutoFit/>
            </a:bodyPr>
            <a:lstStyle/>
            <a:p>
              <a:pPr algn="ctr"/>
              <a:r>
                <a:rPr lang="en-US" sz="1400">
                  <a:solidFill>
                    <a:srgbClr val="000000"/>
                  </a:solidFill>
                  <a:latin typeface="Arial" charset="0"/>
                </a:rPr>
                <a:t>8</a:t>
              </a:r>
            </a:p>
          </p:txBody>
        </p:sp>
        <p:sp>
          <p:nvSpPr>
            <p:cNvPr id="35861" name="Line 46"/>
            <p:cNvSpPr>
              <a:spLocks noChangeShapeType="1"/>
            </p:cNvSpPr>
            <p:nvPr/>
          </p:nvSpPr>
          <p:spPr bwMode="auto">
            <a:xfrm flipV="1">
              <a:off x="8510588" y="4346575"/>
              <a:ext cx="0" cy="4286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endParaRPr lang="en-US"/>
            </a:p>
          </p:txBody>
        </p:sp>
        <p:sp>
          <p:nvSpPr>
            <p:cNvPr id="35862" name="Line 52"/>
            <p:cNvSpPr>
              <a:spLocks noChangeShapeType="1"/>
            </p:cNvSpPr>
            <p:nvPr/>
          </p:nvSpPr>
          <p:spPr bwMode="auto">
            <a:xfrm rot="16200000" flipH="1">
              <a:off x="5649119" y="2345531"/>
              <a:ext cx="0" cy="33813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 type="none" w="lg" len="lg"/>
              <a:tailEnd type="stealth" w="lg" len="med"/>
            </a:ln>
          </p:spPr>
          <p:txBody>
            <a:bodyPr lIns="45720" rIns="45720" anchorCtr="1">
              <a:spAutoFit/>
            </a:bodyPr>
            <a:lstStyle/>
            <a:p>
              <a:endParaRPr lang="en-US"/>
            </a:p>
          </p:txBody>
        </p:sp>
        <p:sp>
          <p:nvSpPr>
            <p:cNvPr id="35863" name="Text Box 53"/>
            <p:cNvSpPr txBox="1">
              <a:spLocks noChangeAspect="1" noChangeArrowheads="1"/>
            </p:cNvSpPr>
            <p:nvPr/>
          </p:nvSpPr>
          <p:spPr bwMode="auto">
            <a:xfrm flipH="1">
              <a:off x="4876800" y="4800600"/>
              <a:ext cx="3513138" cy="287338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 lIns="9144" tIns="9144" rIns="9144" bIns="9144" anchor="ctr">
              <a:spAutoFit/>
            </a:bodyPr>
            <a:lstStyle/>
            <a:p>
              <a:pPr algn="ctr"/>
              <a:r>
                <a:rPr lang="en-US" sz="1700">
                  <a:solidFill>
                    <a:srgbClr val="000000"/>
                  </a:solidFill>
                  <a:latin typeface="Arial" charset="0"/>
                </a:rPr>
                <a:t>Central venous pressure, mm Hg</a:t>
              </a:r>
            </a:p>
          </p:txBody>
        </p:sp>
        <p:sp>
          <p:nvSpPr>
            <p:cNvPr id="35864" name="Line 56"/>
            <p:cNvSpPr>
              <a:spLocks noChangeShapeType="1"/>
            </p:cNvSpPr>
            <p:nvPr/>
          </p:nvSpPr>
          <p:spPr bwMode="auto">
            <a:xfrm rot="5400000" flipH="1">
              <a:off x="4928394" y="869156"/>
              <a:ext cx="2987675" cy="3941763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865" name="Freeform 59"/>
            <p:cNvSpPr>
              <a:spLocks/>
            </p:cNvSpPr>
            <p:nvPr/>
          </p:nvSpPr>
          <p:spPr bwMode="auto">
            <a:xfrm>
              <a:off x="4452938" y="1370013"/>
              <a:ext cx="3235325" cy="2951162"/>
            </a:xfrm>
            <a:custGeom>
              <a:avLst/>
              <a:gdLst>
                <a:gd name="T0" fmla="*/ 0 w 2393"/>
                <a:gd name="T1" fmla="*/ 2147483647 h 2157"/>
                <a:gd name="T2" fmla="*/ 2147483647 w 2393"/>
                <a:gd name="T3" fmla="*/ 2147483647 h 2157"/>
                <a:gd name="T4" fmla="*/ 2147483647 w 2393"/>
                <a:gd name="T5" fmla="*/ 2147483647 h 2157"/>
                <a:gd name="T6" fmla="*/ 2147483647 w 2393"/>
                <a:gd name="T7" fmla="*/ 2147483647 h 2157"/>
                <a:gd name="T8" fmla="*/ 2147483647 w 2393"/>
                <a:gd name="T9" fmla="*/ 2147483647 h 2157"/>
                <a:gd name="T10" fmla="*/ 2147483647 w 2393"/>
                <a:gd name="T11" fmla="*/ 2147483647 h 2157"/>
                <a:gd name="T12" fmla="*/ 2147483647 w 2393"/>
                <a:gd name="T13" fmla="*/ 2147483647 h 2157"/>
                <a:gd name="T14" fmla="*/ 2147483647 w 2393"/>
                <a:gd name="T15" fmla="*/ 2147483647 h 2157"/>
                <a:gd name="T16" fmla="*/ 2147483647 w 2393"/>
                <a:gd name="T17" fmla="*/ 2147483647 h 2157"/>
                <a:gd name="T18" fmla="*/ 2147483647 w 2393"/>
                <a:gd name="T19" fmla="*/ 2147483647 h 2157"/>
                <a:gd name="T20" fmla="*/ 2147483647 w 2393"/>
                <a:gd name="T21" fmla="*/ 0 h 2157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393"/>
                <a:gd name="T34" fmla="*/ 0 h 2157"/>
                <a:gd name="T35" fmla="*/ 2393 w 2393"/>
                <a:gd name="T36" fmla="*/ 2157 h 2157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393" h="2157">
                  <a:moveTo>
                    <a:pt x="0" y="2157"/>
                  </a:moveTo>
                  <a:cubicBezTo>
                    <a:pt x="39" y="2077"/>
                    <a:pt x="162" y="1826"/>
                    <a:pt x="236" y="1674"/>
                  </a:cubicBezTo>
                  <a:cubicBezTo>
                    <a:pt x="309" y="1521"/>
                    <a:pt x="387" y="1356"/>
                    <a:pt x="440" y="1245"/>
                  </a:cubicBezTo>
                  <a:cubicBezTo>
                    <a:pt x="493" y="1134"/>
                    <a:pt x="520" y="1076"/>
                    <a:pt x="553" y="1008"/>
                  </a:cubicBezTo>
                  <a:cubicBezTo>
                    <a:pt x="586" y="940"/>
                    <a:pt x="614" y="886"/>
                    <a:pt x="639" y="834"/>
                  </a:cubicBezTo>
                  <a:cubicBezTo>
                    <a:pt x="664" y="782"/>
                    <a:pt x="661" y="758"/>
                    <a:pt x="704" y="693"/>
                  </a:cubicBezTo>
                  <a:cubicBezTo>
                    <a:pt x="747" y="628"/>
                    <a:pt x="804" y="524"/>
                    <a:pt x="895" y="441"/>
                  </a:cubicBezTo>
                  <a:cubicBezTo>
                    <a:pt x="986" y="359"/>
                    <a:pt x="1146" y="254"/>
                    <a:pt x="1249" y="200"/>
                  </a:cubicBezTo>
                  <a:cubicBezTo>
                    <a:pt x="1351" y="146"/>
                    <a:pt x="1405" y="143"/>
                    <a:pt x="1510" y="121"/>
                  </a:cubicBezTo>
                  <a:cubicBezTo>
                    <a:pt x="1614" y="98"/>
                    <a:pt x="1731" y="84"/>
                    <a:pt x="1878" y="64"/>
                  </a:cubicBezTo>
                  <a:cubicBezTo>
                    <a:pt x="2024" y="44"/>
                    <a:pt x="2286" y="13"/>
                    <a:pt x="2393" y="0"/>
                  </a:cubicBezTo>
                </a:path>
              </a:pathLst>
            </a:custGeom>
            <a:noFill/>
            <a:ln w="1587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lg"/>
            </a:ln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35866" name="Oval 60"/>
            <p:cNvSpPr>
              <a:spLocks noChangeArrowheads="1"/>
            </p:cNvSpPr>
            <p:nvPr/>
          </p:nvSpPr>
          <p:spPr bwMode="auto">
            <a:xfrm>
              <a:off x="5449888" y="2070100"/>
              <a:ext cx="100012" cy="115888"/>
            </a:xfrm>
            <a:prstGeom prst="ellipse">
              <a:avLst/>
            </a:prstGeom>
            <a:solidFill>
              <a:srgbClr val="000000"/>
            </a:solidFill>
            <a:ln w="15875">
              <a:solidFill>
                <a:srgbClr val="000000"/>
              </a:solidFill>
              <a:round/>
              <a:headEnd/>
              <a:tailEnd type="none" w="lg" len="lg"/>
            </a:ln>
          </p:spPr>
          <p:txBody>
            <a:bodyPr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35867" name="Text Box 61"/>
            <p:cNvSpPr txBox="1">
              <a:spLocks noChangeArrowheads="1"/>
            </p:cNvSpPr>
            <p:nvPr/>
          </p:nvSpPr>
          <p:spPr bwMode="auto">
            <a:xfrm>
              <a:off x="5124450" y="2005013"/>
              <a:ext cx="258763" cy="382587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 lIns="45720" rIns="45720">
              <a:spAutoFit/>
            </a:bodyPr>
            <a:lstStyle/>
            <a:p>
              <a:r>
                <a:rPr lang="en-US" sz="1800" b="1">
                  <a:latin typeface="Arial" charset="0"/>
                </a:rPr>
                <a:t>A</a:t>
              </a:r>
            </a:p>
          </p:txBody>
        </p:sp>
        <p:sp>
          <p:nvSpPr>
            <p:cNvPr id="35868" name="Rectangle 54"/>
            <p:cNvSpPr>
              <a:spLocks noChangeArrowheads="1"/>
            </p:cNvSpPr>
            <p:nvPr/>
          </p:nvSpPr>
          <p:spPr bwMode="auto">
            <a:xfrm rot="16200000">
              <a:off x="2767807" y="2101056"/>
              <a:ext cx="2228850" cy="312737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9144" tIns="9144" rIns="9144" bIns="9144" anchor="ctr"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en-US" sz="1700">
                  <a:solidFill>
                    <a:srgbClr val="000000"/>
                  </a:solidFill>
                  <a:latin typeface="Arial" charset="0"/>
                </a:rPr>
                <a:t>Cardiac output, L/min</a:t>
              </a:r>
              <a:endParaRPr lang="en-US" sz="1700"/>
            </a:p>
          </p:txBody>
        </p:sp>
        <p:sp>
          <p:nvSpPr>
            <p:cNvPr id="35869" name="Line 63"/>
            <p:cNvSpPr>
              <a:spLocks noChangeShapeType="1"/>
            </p:cNvSpPr>
            <p:nvPr/>
          </p:nvSpPr>
          <p:spPr bwMode="auto">
            <a:xfrm>
              <a:off x="4411663" y="765175"/>
              <a:ext cx="0" cy="3556000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870" name="Line 65"/>
            <p:cNvSpPr>
              <a:spLocks noChangeShapeType="1"/>
            </p:cNvSpPr>
            <p:nvPr/>
          </p:nvSpPr>
          <p:spPr bwMode="auto">
            <a:xfrm>
              <a:off x="4365625" y="3822700"/>
              <a:ext cx="39688" cy="1588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871" name="Line 66"/>
            <p:cNvSpPr>
              <a:spLocks noChangeShapeType="1"/>
            </p:cNvSpPr>
            <p:nvPr/>
          </p:nvSpPr>
          <p:spPr bwMode="auto">
            <a:xfrm>
              <a:off x="4365625" y="3416300"/>
              <a:ext cx="39688" cy="1588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872" name="Line 67"/>
            <p:cNvSpPr>
              <a:spLocks noChangeShapeType="1"/>
            </p:cNvSpPr>
            <p:nvPr/>
          </p:nvSpPr>
          <p:spPr bwMode="auto">
            <a:xfrm>
              <a:off x="4365625" y="3008313"/>
              <a:ext cx="39688" cy="0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873" name="Line 68"/>
            <p:cNvSpPr>
              <a:spLocks noChangeShapeType="1"/>
            </p:cNvSpPr>
            <p:nvPr/>
          </p:nvSpPr>
          <p:spPr bwMode="auto">
            <a:xfrm>
              <a:off x="4365625" y="2603500"/>
              <a:ext cx="39688" cy="1588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874" name="Line 69"/>
            <p:cNvSpPr>
              <a:spLocks noChangeShapeType="1"/>
            </p:cNvSpPr>
            <p:nvPr/>
          </p:nvSpPr>
          <p:spPr bwMode="auto">
            <a:xfrm>
              <a:off x="4365625" y="2195513"/>
              <a:ext cx="39688" cy="0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875" name="Line 70"/>
            <p:cNvSpPr>
              <a:spLocks noChangeShapeType="1"/>
            </p:cNvSpPr>
            <p:nvPr/>
          </p:nvSpPr>
          <p:spPr bwMode="auto">
            <a:xfrm>
              <a:off x="4365625" y="1790700"/>
              <a:ext cx="39688" cy="0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876" name="Line 71"/>
            <p:cNvSpPr>
              <a:spLocks noChangeShapeType="1"/>
            </p:cNvSpPr>
            <p:nvPr/>
          </p:nvSpPr>
          <p:spPr bwMode="auto">
            <a:xfrm>
              <a:off x="4365625" y="1382713"/>
              <a:ext cx="39688" cy="0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877" name="Rectangle 73"/>
            <p:cNvSpPr>
              <a:spLocks noChangeArrowheads="1"/>
            </p:cNvSpPr>
            <p:nvPr/>
          </p:nvSpPr>
          <p:spPr bwMode="auto">
            <a:xfrm>
              <a:off x="4114800" y="3344863"/>
              <a:ext cx="230188" cy="22225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/>
              <a:r>
                <a:rPr lang="en-US" sz="1400">
                  <a:solidFill>
                    <a:srgbClr val="000000"/>
                  </a:solidFill>
                  <a:latin typeface="Arial" charset="0"/>
                </a:rPr>
                <a:t>2</a:t>
              </a:r>
              <a:endParaRPr lang="en-US" sz="1400">
                <a:latin typeface="Arial" charset="0"/>
              </a:endParaRPr>
            </a:p>
          </p:txBody>
        </p:sp>
        <p:sp>
          <p:nvSpPr>
            <p:cNvPr id="35878" name="Rectangle 75"/>
            <p:cNvSpPr>
              <a:spLocks noChangeArrowheads="1"/>
            </p:cNvSpPr>
            <p:nvPr/>
          </p:nvSpPr>
          <p:spPr bwMode="auto">
            <a:xfrm>
              <a:off x="4114800" y="2535238"/>
              <a:ext cx="230188" cy="22225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/>
              <a:r>
                <a:rPr lang="en-US" sz="1400">
                  <a:solidFill>
                    <a:srgbClr val="000000"/>
                  </a:solidFill>
                  <a:latin typeface="Arial" charset="0"/>
                </a:rPr>
                <a:t>4</a:t>
              </a:r>
              <a:endParaRPr lang="en-US" sz="1400">
                <a:latin typeface="Arial" charset="0"/>
              </a:endParaRPr>
            </a:p>
          </p:txBody>
        </p:sp>
        <p:sp>
          <p:nvSpPr>
            <p:cNvPr id="35879" name="Rectangle 77"/>
            <p:cNvSpPr>
              <a:spLocks noChangeArrowheads="1"/>
            </p:cNvSpPr>
            <p:nvPr/>
          </p:nvSpPr>
          <p:spPr bwMode="auto">
            <a:xfrm>
              <a:off x="4114800" y="1722438"/>
              <a:ext cx="230188" cy="22225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/>
              <a:r>
                <a:rPr lang="en-US" sz="1400">
                  <a:solidFill>
                    <a:srgbClr val="000000"/>
                  </a:solidFill>
                  <a:latin typeface="Arial" charset="0"/>
                </a:rPr>
                <a:t>6</a:t>
              </a:r>
              <a:endParaRPr lang="en-US" sz="1400">
                <a:latin typeface="Arial" charset="0"/>
              </a:endParaRPr>
            </a:p>
          </p:txBody>
        </p:sp>
        <p:sp>
          <p:nvSpPr>
            <p:cNvPr id="35880" name="Rectangle 79"/>
            <p:cNvSpPr>
              <a:spLocks noChangeArrowheads="1"/>
            </p:cNvSpPr>
            <p:nvPr/>
          </p:nvSpPr>
          <p:spPr bwMode="auto">
            <a:xfrm>
              <a:off x="4113213" y="911225"/>
              <a:ext cx="230187" cy="22225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/>
              <a:r>
                <a:rPr lang="en-US" sz="1400">
                  <a:solidFill>
                    <a:srgbClr val="000000"/>
                  </a:solidFill>
                  <a:latin typeface="Arial" charset="0"/>
                </a:rPr>
                <a:t>8</a:t>
              </a:r>
              <a:endParaRPr lang="en-US" sz="1400">
                <a:latin typeface="Arial" charset="0"/>
              </a:endParaRPr>
            </a:p>
          </p:txBody>
        </p:sp>
        <p:sp>
          <p:nvSpPr>
            <p:cNvPr id="35881" name="Line 82"/>
            <p:cNvSpPr>
              <a:spLocks noChangeShapeType="1"/>
            </p:cNvSpPr>
            <p:nvPr/>
          </p:nvSpPr>
          <p:spPr bwMode="auto">
            <a:xfrm>
              <a:off x="4365625" y="977900"/>
              <a:ext cx="39688" cy="0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882" name="Freeform 88"/>
            <p:cNvSpPr>
              <a:spLocks/>
            </p:cNvSpPr>
            <p:nvPr/>
          </p:nvSpPr>
          <p:spPr bwMode="auto">
            <a:xfrm>
              <a:off x="4473575" y="2136775"/>
              <a:ext cx="3249613" cy="2181225"/>
            </a:xfrm>
            <a:custGeom>
              <a:avLst/>
              <a:gdLst>
                <a:gd name="T0" fmla="*/ 0 w 2397"/>
                <a:gd name="T1" fmla="*/ 2147483647 h 1952"/>
                <a:gd name="T2" fmla="*/ 2147483647 w 2397"/>
                <a:gd name="T3" fmla="*/ 2147483647 h 1952"/>
                <a:gd name="T4" fmla="*/ 2147483647 w 2397"/>
                <a:gd name="T5" fmla="*/ 2147483647 h 1952"/>
                <a:gd name="T6" fmla="*/ 2147483647 w 2397"/>
                <a:gd name="T7" fmla="*/ 2147483647 h 1952"/>
                <a:gd name="T8" fmla="*/ 2147483647 w 2397"/>
                <a:gd name="T9" fmla="*/ 2147483647 h 1952"/>
                <a:gd name="T10" fmla="*/ 2147483647 w 2397"/>
                <a:gd name="T11" fmla="*/ 2147483647 h 1952"/>
                <a:gd name="T12" fmla="*/ 2147483647 w 2397"/>
                <a:gd name="T13" fmla="*/ 2147483647 h 1952"/>
                <a:gd name="T14" fmla="*/ 2147483647 w 2397"/>
                <a:gd name="T15" fmla="*/ 2147483647 h 1952"/>
                <a:gd name="T16" fmla="*/ 2147483647 w 2397"/>
                <a:gd name="T17" fmla="*/ 2147483647 h 1952"/>
                <a:gd name="T18" fmla="*/ 2147483647 w 2397"/>
                <a:gd name="T19" fmla="*/ 2147483647 h 1952"/>
                <a:gd name="T20" fmla="*/ 2147483647 w 2397"/>
                <a:gd name="T21" fmla="*/ 0 h 195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397"/>
                <a:gd name="T34" fmla="*/ 0 h 1952"/>
                <a:gd name="T35" fmla="*/ 2397 w 2397"/>
                <a:gd name="T36" fmla="*/ 1952 h 1952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397" h="1952">
                  <a:moveTo>
                    <a:pt x="0" y="1952"/>
                  </a:moveTo>
                  <a:cubicBezTo>
                    <a:pt x="45" y="1876"/>
                    <a:pt x="187" y="1635"/>
                    <a:pt x="273" y="1489"/>
                  </a:cubicBezTo>
                  <a:cubicBezTo>
                    <a:pt x="358" y="1343"/>
                    <a:pt x="448" y="1184"/>
                    <a:pt x="510" y="1078"/>
                  </a:cubicBezTo>
                  <a:cubicBezTo>
                    <a:pt x="571" y="971"/>
                    <a:pt x="603" y="915"/>
                    <a:pt x="641" y="850"/>
                  </a:cubicBezTo>
                  <a:cubicBezTo>
                    <a:pt x="679" y="785"/>
                    <a:pt x="711" y="733"/>
                    <a:pt x="740" y="684"/>
                  </a:cubicBezTo>
                  <a:cubicBezTo>
                    <a:pt x="769" y="634"/>
                    <a:pt x="768" y="609"/>
                    <a:pt x="816" y="548"/>
                  </a:cubicBezTo>
                  <a:cubicBezTo>
                    <a:pt x="864" y="487"/>
                    <a:pt x="929" y="387"/>
                    <a:pt x="1026" y="312"/>
                  </a:cubicBezTo>
                  <a:cubicBezTo>
                    <a:pt x="1124" y="237"/>
                    <a:pt x="1291" y="145"/>
                    <a:pt x="1398" y="99"/>
                  </a:cubicBezTo>
                  <a:cubicBezTo>
                    <a:pt x="1504" y="53"/>
                    <a:pt x="1558" y="55"/>
                    <a:pt x="1665" y="41"/>
                  </a:cubicBezTo>
                  <a:cubicBezTo>
                    <a:pt x="1770" y="26"/>
                    <a:pt x="1914" y="20"/>
                    <a:pt x="2036" y="13"/>
                  </a:cubicBezTo>
                  <a:cubicBezTo>
                    <a:pt x="2158" y="6"/>
                    <a:pt x="2322" y="3"/>
                    <a:pt x="2397" y="0"/>
                  </a:cubicBezTo>
                </a:path>
              </a:pathLst>
            </a:custGeom>
            <a:noFill/>
            <a:ln w="25400" cap="flat" cmpd="sng">
              <a:solidFill>
                <a:srgbClr val="000000"/>
              </a:solidFill>
              <a:prstDash val="dash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883" name="AutoShape 90"/>
            <p:cNvSpPr>
              <a:spLocks noChangeArrowheads="1"/>
            </p:cNvSpPr>
            <p:nvPr/>
          </p:nvSpPr>
          <p:spPr bwMode="auto">
            <a:xfrm rot="10800000">
              <a:off x="5797550" y="2384425"/>
              <a:ext cx="195263" cy="196850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 wrap="none" lIns="4572000" rIns="4572000" anchor="ctr">
              <a:spAutoFit/>
            </a:bodyPr>
            <a:lstStyle/>
            <a:p>
              <a:endParaRPr lang="en-US"/>
            </a:p>
          </p:txBody>
        </p:sp>
        <p:sp>
          <p:nvSpPr>
            <p:cNvPr id="35884" name="Line 91"/>
            <p:cNvSpPr>
              <a:spLocks noChangeShapeType="1"/>
            </p:cNvSpPr>
            <p:nvPr/>
          </p:nvSpPr>
          <p:spPr bwMode="auto">
            <a:xfrm flipH="1">
              <a:off x="5502275" y="2179638"/>
              <a:ext cx="3175" cy="306387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 type="none" w="lg" len="lg"/>
              <a:tailEnd type="stealth" w="lg" len="med"/>
            </a:ln>
          </p:spPr>
          <p:txBody>
            <a:bodyPr lIns="45720" rIns="45720" anchorCtr="1">
              <a:spAutoFit/>
            </a:bodyPr>
            <a:lstStyle/>
            <a:p>
              <a:endParaRPr lang="en-US"/>
            </a:p>
          </p:txBody>
        </p:sp>
        <p:sp>
          <p:nvSpPr>
            <p:cNvPr id="35885" name="Text Box 99"/>
            <p:cNvSpPr txBox="1">
              <a:spLocks noChangeArrowheads="1"/>
            </p:cNvSpPr>
            <p:nvPr/>
          </p:nvSpPr>
          <p:spPr bwMode="auto">
            <a:xfrm>
              <a:off x="5943600" y="685800"/>
              <a:ext cx="923925" cy="366713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>
              <a:spAutoFit/>
            </a:bodyPr>
            <a:lstStyle/>
            <a:p>
              <a:pPr algn="ctr" eaLnBrk="0" hangingPunct="0">
                <a:spcAft>
                  <a:spcPct val="25000"/>
                </a:spcAft>
              </a:pPr>
              <a:r>
                <a:rPr lang="en-US" sz="1700">
                  <a:solidFill>
                    <a:schemeClr val="tx2"/>
                  </a:solidFill>
                  <a:latin typeface="Arial" charset="0"/>
                </a:rPr>
                <a:t>Normal</a:t>
              </a:r>
              <a:endParaRPr lang="en-US" sz="1700">
                <a:solidFill>
                  <a:schemeClr val="tx2"/>
                </a:solidFill>
                <a:latin typeface="Arial" charset="0"/>
                <a:sym typeface="Symbol" pitchFamily="18" charset="2"/>
              </a:endParaRPr>
            </a:p>
          </p:txBody>
        </p:sp>
        <p:cxnSp>
          <p:nvCxnSpPr>
            <p:cNvPr id="35886" name="AutoShape 100"/>
            <p:cNvCxnSpPr>
              <a:cxnSpLocks noChangeShapeType="1"/>
              <a:stCxn id="35885" idx="2"/>
              <a:endCxn id="35865" idx="8"/>
            </p:cNvCxnSpPr>
            <p:nvPr/>
          </p:nvCxnSpPr>
          <p:spPr bwMode="auto">
            <a:xfrm>
              <a:off x="6405563" y="1060450"/>
              <a:ext cx="88900" cy="466725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stealth" w="lg" len="lg"/>
            </a:ln>
          </p:spPr>
        </p:cxnSp>
        <p:cxnSp>
          <p:nvCxnSpPr>
            <p:cNvPr id="35887" name="AutoShape 112"/>
            <p:cNvCxnSpPr>
              <a:cxnSpLocks noChangeShapeType="1"/>
              <a:stCxn id="35846" idx="0"/>
              <a:endCxn id="35882" idx="9"/>
            </p:cNvCxnSpPr>
            <p:nvPr/>
          </p:nvCxnSpPr>
          <p:spPr bwMode="auto">
            <a:xfrm flipH="1" flipV="1">
              <a:off x="7234238" y="2138363"/>
              <a:ext cx="347662" cy="444500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 type="stealth" w="lg" len="lg"/>
            </a:ln>
          </p:spPr>
        </p:cxnSp>
        <p:sp>
          <p:nvSpPr>
            <p:cNvPr id="35888" name="Text Box 120"/>
            <p:cNvSpPr txBox="1">
              <a:spLocks noChangeArrowheads="1"/>
            </p:cNvSpPr>
            <p:nvPr/>
          </p:nvSpPr>
          <p:spPr bwMode="auto">
            <a:xfrm>
              <a:off x="6064250" y="2438400"/>
              <a:ext cx="260350" cy="382588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 lIns="45720" rIns="45720">
              <a:spAutoFit/>
            </a:bodyPr>
            <a:lstStyle/>
            <a:p>
              <a:r>
                <a:rPr lang="en-US" sz="1800" b="1">
                  <a:latin typeface="Arial" charset="0"/>
                </a:rPr>
                <a:t>C</a:t>
              </a:r>
            </a:p>
          </p:txBody>
        </p:sp>
        <p:sp>
          <p:nvSpPr>
            <p:cNvPr id="35889" name="Text Box 51"/>
            <p:cNvSpPr txBox="1">
              <a:spLocks noChangeArrowheads="1"/>
            </p:cNvSpPr>
            <p:nvPr/>
          </p:nvSpPr>
          <p:spPr bwMode="auto">
            <a:xfrm>
              <a:off x="5257800" y="2590800"/>
              <a:ext cx="260350" cy="382588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 lIns="45720" rIns="45720">
              <a:spAutoFit/>
            </a:bodyPr>
            <a:lstStyle/>
            <a:p>
              <a:r>
                <a:rPr lang="en-US" sz="1800" b="1">
                  <a:latin typeface="Arial" charset="0"/>
                </a:rPr>
                <a:t>B</a:t>
              </a:r>
            </a:p>
          </p:txBody>
        </p:sp>
      </p:grp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2971800" y="150813"/>
            <a:ext cx="3140075" cy="382587"/>
          </a:xfrm>
        </p:spPr>
        <p:txBody>
          <a:bodyPr/>
          <a:lstStyle/>
          <a:p>
            <a:pPr eaLnBrk="1" hangingPunct="1"/>
            <a:r>
              <a:rPr lang="en-US" smtClean="0"/>
              <a:t>Effect of severe heart failure</a:t>
            </a:r>
          </a:p>
        </p:txBody>
      </p:sp>
      <p:sp>
        <p:nvSpPr>
          <p:cNvPr id="36867" name="Text Box 124"/>
          <p:cNvSpPr txBox="1">
            <a:spLocks noChangeArrowheads="1"/>
          </p:cNvSpPr>
          <p:nvPr/>
        </p:nvSpPr>
        <p:spPr bwMode="auto">
          <a:xfrm>
            <a:off x="4191000" y="762000"/>
            <a:ext cx="2111375" cy="366713"/>
          </a:xfrm>
          <a:prstGeom prst="rect">
            <a:avLst/>
          </a:prstGeom>
          <a:solidFill>
            <a:schemeClr val="bg1"/>
          </a:solidFill>
          <a:ln w="15875">
            <a:solidFill>
              <a:schemeClr val="tx1"/>
            </a:solidFill>
            <a:miter lim="800000"/>
            <a:headEnd/>
            <a:tailEnd type="none" w="lg" len="lg"/>
          </a:ln>
        </p:spPr>
        <p:txBody>
          <a:bodyPr>
            <a:spAutoFit/>
          </a:bodyPr>
          <a:lstStyle/>
          <a:p>
            <a:pPr eaLnBrk="0" hangingPunct="0">
              <a:spcAft>
                <a:spcPct val="25000"/>
              </a:spcAft>
            </a:pPr>
            <a:r>
              <a:rPr lang="en-US" sz="1700">
                <a:solidFill>
                  <a:schemeClr val="tx2"/>
                </a:solidFill>
                <a:latin typeface="Arial" charset="0"/>
              </a:rPr>
              <a:t>Severe heart failure</a:t>
            </a:r>
            <a:endParaRPr lang="en-US" sz="1700">
              <a:solidFill>
                <a:schemeClr val="tx2"/>
              </a:solidFill>
              <a:latin typeface="Arial" charset="0"/>
              <a:sym typeface="Symbol" pitchFamily="18" charset="2"/>
            </a:endParaRPr>
          </a:p>
        </p:txBody>
      </p:sp>
      <p:sp>
        <p:nvSpPr>
          <p:cNvPr id="36868" name="Text Box 134"/>
          <p:cNvSpPr txBox="1">
            <a:spLocks noChangeArrowheads="1"/>
          </p:cNvSpPr>
          <p:nvPr/>
        </p:nvSpPr>
        <p:spPr bwMode="auto">
          <a:xfrm>
            <a:off x="1066800" y="5715000"/>
            <a:ext cx="7391400" cy="690563"/>
          </a:xfrm>
          <a:prstGeom prst="rect">
            <a:avLst/>
          </a:prstGeom>
          <a:solidFill>
            <a:schemeClr val="bg1"/>
          </a:solidFill>
          <a:ln w="15875">
            <a:solidFill>
              <a:schemeClr val="tx1"/>
            </a:solidFill>
            <a:miter lim="800000"/>
            <a:headEnd/>
            <a:tailEnd type="none" w="lg" len="lg"/>
          </a:ln>
        </p:spPr>
        <p:txBody>
          <a:bodyPr>
            <a:spAutoFit/>
          </a:bodyPr>
          <a:lstStyle/>
          <a:p>
            <a:pPr eaLnBrk="0" hangingPunct="0">
              <a:spcAft>
                <a:spcPct val="25000"/>
              </a:spcAft>
            </a:pPr>
            <a:r>
              <a:rPr lang="en-US" sz="1700">
                <a:solidFill>
                  <a:schemeClr val="tx2"/>
                </a:solidFill>
                <a:latin typeface="Arial" charset="0"/>
                <a:sym typeface="Symbol" pitchFamily="18" charset="2"/>
              </a:rPr>
              <a:t>The increase in blood volume shifts the vascular function curve upward.</a:t>
            </a:r>
          </a:p>
          <a:p>
            <a:pPr eaLnBrk="0" hangingPunct="0">
              <a:spcAft>
                <a:spcPct val="25000"/>
              </a:spcAft>
            </a:pPr>
            <a:r>
              <a:rPr lang="en-US" sz="1700" b="1" i="1">
                <a:solidFill>
                  <a:schemeClr val="tx2"/>
                </a:solidFill>
                <a:latin typeface="Arial" charset="0"/>
                <a:sym typeface="Symbol" pitchFamily="18" charset="2"/>
              </a:rPr>
              <a:t>This increase is a compensation that ameliorates the decrease in CO.</a:t>
            </a:r>
          </a:p>
        </p:txBody>
      </p:sp>
      <p:grpSp>
        <p:nvGrpSpPr>
          <p:cNvPr id="36869" name="Group 144"/>
          <p:cNvGrpSpPr>
            <a:grpSpLocks/>
          </p:cNvGrpSpPr>
          <p:nvPr/>
        </p:nvGrpSpPr>
        <p:grpSpPr bwMode="auto">
          <a:xfrm>
            <a:off x="1322388" y="1447800"/>
            <a:ext cx="5992812" cy="4038600"/>
            <a:chOff x="833" y="912"/>
            <a:chExt cx="3775" cy="2544"/>
          </a:xfrm>
        </p:grpSpPr>
        <p:sp>
          <p:nvSpPr>
            <p:cNvPr id="36870" name="Text Box 115"/>
            <p:cNvSpPr txBox="1">
              <a:spLocks noChangeArrowheads="1"/>
            </p:cNvSpPr>
            <p:nvPr/>
          </p:nvSpPr>
          <p:spPr bwMode="auto">
            <a:xfrm>
              <a:off x="2621" y="945"/>
              <a:ext cx="1376" cy="23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>
              <a:spAutoFit/>
            </a:bodyPr>
            <a:lstStyle/>
            <a:p>
              <a:pPr eaLnBrk="0" hangingPunct="0">
                <a:spcAft>
                  <a:spcPct val="25000"/>
                </a:spcAft>
              </a:pPr>
              <a:r>
                <a:rPr lang="en-US" sz="1700" b="1">
                  <a:solidFill>
                    <a:schemeClr val="tx2"/>
                  </a:solidFill>
                  <a:latin typeface="Arial" charset="0"/>
                  <a:sym typeface="Symbol" pitchFamily="18" charset="2"/>
                </a:rPr>
                <a:t>A</a:t>
              </a:r>
              <a:r>
                <a:rPr lang="en-US" sz="1700">
                  <a:solidFill>
                    <a:schemeClr val="tx2"/>
                  </a:solidFill>
                  <a:latin typeface="Arial" charset="0"/>
                  <a:sym typeface="Symbol" pitchFamily="18" charset="2"/>
                </a:rPr>
                <a:t>:  Cardiac output</a:t>
              </a:r>
              <a:endParaRPr lang="en-US" sz="1700">
                <a:solidFill>
                  <a:schemeClr val="tx2"/>
                </a:solidFill>
                <a:latin typeface="Arial" charset="0"/>
              </a:endParaRPr>
            </a:p>
          </p:txBody>
        </p:sp>
        <p:sp>
          <p:nvSpPr>
            <p:cNvPr id="36871" name="Text Box 116"/>
            <p:cNvSpPr txBox="1">
              <a:spLocks noChangeArrowheads="1"/>
            </p:cNvSpPr>
            <p:nvPr/>
          </p:nvSpPr>
          <p:spPr bwMode="auto">
            <a:xfrm>
              <a:off x="1124" y="1296"/>
              <a:ext cx="768" cy="394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>
              <a:spAutoFit/>
            </a:bodyPr>
            <a:lstStyle/>
            <a:p>
              <a:pPr algn="ctr" eaLnBrk="0" hangingPunct="0">
                <a:spcAft>
                  <a:spcPct val="25000"/>
                </a:spcAft>
              </a:pPr>
              <a:r>
                <a:rPr lang="en-US" sz="1700">
                  <a:solidFill>
                    <a:schemeClr val="tx2"/>
                  </a:solidFill>
                  <a:latin typeface="Arial" charset="0"/>
                  <a:sym typeface="Symbol" pitchFamily="18" charset="2"/>
                </a:rPr>
                <a:t> Arterial pressure</a:t>
              </a:r>
              <a:endParaRPr lang="en-US" sz="1700">
                <a:solidFill>
                  <a:schemeClr val="tx2"/>
                </a:solidFill>
                <a:latin typeface="Arial" charset="0"/>
              </a:endParaRPr>
            </a:p>
          </p:txBody>
        </p:sp>
        <p:sp>
          <p:nvSpPr>
            <p:cNvPr id="36872" name="Text Box 117"/>
            <p:cNvSpPr txBox="1">
              <a:spLocks noChangeArrowheads="1"/>
            </p:cNvSpPr>
            <p:nvPr/>
          </p:nvSpPr>
          <p:spPr bwMode="auto">
            <a:xfrm>
              <a:off x="2542" y="1377"/>
              <a:ext cx="1536" cy="23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>
              <a:spAutoFit/>
            </a:bodyPr>
            <a:lstStyle/>
            <a:p>
              <a:pPr eaLnBrk="0" hangingPunct="0">
                <a:spcAft>
                  <a:spcPct val="25000"/>
                </a:spcAft>
              </a:pPr>
              <a:r>
                <a:rPr lang="en-US" sz="1700">
                  <a:solidFill>
                    <a:schemeClr val="tx2"/>
                  </a:solidFill>
                  <a:latin typeface="Arial" charset="0"/>
                  <a:sym typeface="Symbol" pitchFamily="18" charset="2"/>
                </a:rPr>
                <a:t> Arterial blood volume</a:t>
              </a:r>
            </a:p>
          </p:txBody>
        </p:sp>
        <p:sp>
          <p:nvSpPr>
            <p:cNvPr id="36873" name="Text Box 118"/>
            <p:cNvSpPr txBox="1">
              <a:spLocks noChangeArrowheads="1"/>
            </p:cNvSpPr>
            <p:nvPr/>
          </p:nvSpPr>
          <p:spPr bwMode="auto">
            <a:xfrm>
              <a:off x="2541" y="2784"/>
              <a:ext cx="1536" cy="23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>
              <a:spAutoFit/>
            </a:bodyPr>
            <a:lstStyle/>
            <a:p>
              <a:pPr eaLnBrk="0" hangingPunct="0">
                <a:spcAft>
                  <a:spcPct val="25000"/>
                </a:spcAft>
              </a:pPr>
              <a:r>
                <a:rPr lang="en-US" sz="1700">
                  <a:solidFill>
                    <a:schemeClr val="tx2"/>
                  </a:solidFill>
                  <a:latin typeface="Arial" charset="0"/>
                  <a:sym typeface="Symbol" pitchFamily="18" charset="2"/>
                </a:rPr>
                <a:t> venous blood volume</a:t>
              </a:r>
            </a:p>
          </p:txBody>
        </p:sp>
        <p:sp>
          <p:nvSpPr>
            <p:cNvPr id="36874" name="Text Box 119"/>
            <p:cNvSpPr txBox="1">
              <a:spLocks noChangeArrowheads="1"/>
            </p:cNvSpPr>
            <p:nvPr/>
          </p:nvSpPr>
          <p:spPr bwMode="auto">
            <a:xfrm>
              <a:off x="2872" y="3225"/>
              <a:ext cx="874" cy="23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>
              <a:spAutoFit/>
            </a:bodyPr>
            <a:lstStyle/>
            <a:p>
              <a:pPr eaLnBrk="0" hangingPunct="0">
                <a:spcAft>
                  <a:spcPct val="25000"/>
                </a:spcAft>
              </a:pPr>
              <a:r>
                <a:rPr lang="en-US" sz="1700" b="1">
                  <a:solidFill>
                    <a:schemeClr val="tx2"/>
                  </a:solidFill>
                  <a:latin typeface="Arial" charset="0"/>
                  <a:sym typeface="Symbol" pitchFamily="18" charset="2"/>
                </a:rPr>
                <a:t>B</a:t>
              </a:r>
              <a:r>
                <a:rPr lang="en-US" sz="1700">
                  <a:solidFill>
                    <a:schemeClr val="tx2"/>
                  </a:solidFill>
                  <a:latin typeface="Arial" charset="0"/>
                  <a:sym typeface="Symbol" pitchFamily="18" charset="2"/>
                </a:rPr>
                <a:t>:  CVP</a:t>
              </a:r>
            </a:p>
          </p:txBody>
        </p:sp>
        <p:cxnSp>
          <p:nvCxnSpPr>
            <p:cNvPr id="36875" name="AutoShape 120"/>
            <p:cNvCxnSpPr>
              <a:cxnSpLocks noChangeShapeType="1"/>
              <a:stCxn id="36870" idx="2"/>
              <a:endCxn id="36872" idx="0"/>
            </p:cNvCxnSpPr>
            <p:nvPr/>
          </p:nvCxnSpPr>
          <p:spPr bwMode="auto">
            <a:xfrm>
              <a:off x="3309" y="1181"/>
              <a:ext cx="1" cy="191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stealth" w="lg" len="lg"/>
            </a:ln>
          </p:spPr>
        </p:cxnSp>
        <p:cxnSp>
          <p:nvCxnSpPr>
            <p:cNvPr id="36876" name="AutoShape 122"/>
            <p:cNvCxnSpPr>
              <a:cxnSpLocks noChangeShapeType="1"/>
              <a:stCxn id="36872" idx="1"/>
              <a:endCxn id="36871" idx="3"/>
            </p:cNvCxnSpPr>
            <p:nvPr/>
          </p:nvCxnSpPr>
          <p:spPr bwMode="auto">
            <a:xfrm flipH="1">
              <a:off x="1897" y="1493"/>
              <a:ext cx="640" cy="0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stealth" w="lg" len="lg"/>
            </a:ln>
          </p:spPr>
        </p:cxnSp>
        <p:cxnSp>
          <p:nvCxnSpPr>
            <p:cNvPr id="36877" name="AutoShape 123"/>
            <p:cNvCxnSpPr>
              <a:cxnSpLocks noChangeShapeType="1"/>
              <a:stCxn id="36873" idx="2"/>
              <a:endCxn id="36874" idx="0"/>
            </p:cNvCxnSpPr>
            <p:nvPr/>
          </p:nvCxnSpPr>
          <p:spPr bwMode="auto">
            <a:xfrm>
              <a:off x="3309" y="3020"/>
              <a:ext cx="0" cy="200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stealth" w="lg" len="lg"/>
            </a:ln>
          </p:spPr>
        </p:cxnSp>
        <p:sp>
          <p:nvSpPr>
            <p:cNvPr id="36878" name="Text Box 126"/>
            <p:cNvSpPr txBox="1">
              <a:spLocks noChangeArrowheads="1"/>
            </p:cNvSpPr>
            <p:nvPr/>
          </p:nvSpPr>
          <p:spPr bwMode="auto">
            <a:xfrm>
              <a:off x="1062" y="1900"/>
              <a:ext cx="891" cy="23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>
              <a:spAutoFit/>
            </a:bodyPr>
            <a:lstStyle/>
            <a:p>
              <a:pPr algn="ctr" eaLnBrk="0" hangingPunct="0">
                <a:spcAft>
                  <a:spcPct val="25000"/>
                </a:spcAft>
              </a:pPr>
              <a:r>
                <a:rPr lang="en-US" sz="1700">
                  <a:solidFill>
                    <a:schemeClr val="tx2"/>
                  </a:solidFill>
                  <a:latin typeface="Arial" charset="0"/>
                  <a:sym typeface="Symbol" pitchFamily="18" charset="2"/>
                </a:rPr>
                <a:t>CV Reflexes</a:t>
              </a:r>
              <a:endParaRPr lang="en-US" sz="1700">
                <a:solidFill>
                  <a:schemeClr val="tx2"/>
                </a:solidFill>
                <a:latin typeface="Arial" charset="0"/>
              </a:endParaRPr>
            </a:p>
          </p:txBody>
        </p:sp>
        <p:sp>
          <p:nvSpPr>
            <p:cNvPr id="36879" name="Text Box 127"/>
            <p:cNvSpPr txBox="1">
              <a:spLocks noChangeArrowheads="1"/>
            </p:cNvSpPr>
            <p:nvPr/>
          </p:nvSpPr>
          <p:spPr bwMode="auto">
            <a:xfrm>
              <a:off x="833" y="2342"/>
              <a:ext cx="1350" cy="23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>
              <a:spAutoFit/>
            </a:bodyPr>
            <a:lstStyle/>
            <a:p>
              <a:pPr eaLnBrk="0" hangingPunct="0">
                <a:spcAft>
                  <a:spcPct val="25000"/>
                </a:spcAft>
              </a:pPr>
              <a:r>
                <a:rPr lang="en-US" sz="1700">
                  <a:solidFill>
                    <a:schemeClr val="tx2"/>
                  </a:solidFill>
                  <a:latin typeface="Arial" charset="0"/>
                  <a:sym typeface="Symbol" pitchFamily="18" charset="2"/>
                </a:rPr>
                <a:t>Retain NaCl &amp;  H</a:t>
              </a:r>
              <a:r>
                <a:rPr lang="en-US" sz="1700" baseline="-25000">
                  <a:solidFill>
                    <a:schemeClr val="tx2"/>
                  </a:solidFill>
                  <a:latin typeface="Arial" charset="0"/>
                  <a:sym typeface="Symbol" pitchFamily="18" charset="2"/>
                </a:rPr>
                <a:t>2</a:t>
              </a:r>
              <a:r>
                <a:rPr lang="en-US" sz="1700">
                  <a:solidFill>
                    <a:schemeClr val="tx2"/>
                  </a:solidFill>
                  <a:latin typeface="Arial" charset="0"/>
                  <a:sym typeface="Symbol" pitchFamily="18" charset="2"/>
                </a:rPr>
                <a:t>O</a:t>
              </a:r>
              <a:endParaRPr lang="en-US" sz="1700">
                <a:solidFill>
                  <a:schemeClr val="tx2"/>
                </a:solidFill>
                <a:latin typeface="Arial" charset="0"/>
              </a:endParaRPr>
            </a:p>
          </p:txBody>
        </p:sp>
        <p:sp>
          <p:nvSpPr>
            <p:cNvPr id="36880" name="Text Box 128"/>
            <p:cNvSpPr txBox="1">
              <a:spLocks noChangeArrowheads="1"/>
            </p:cNvSpPr>
            <p:nvPr/>
          </p:nvSpPr>
          <p:spPr bwMode="auto">
            <a:xfrm>
              <a:off x="955" y="2784"/>
              <a:ext cx="1104" cy="23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>
              <a:spAutoFit/>
            </a:bodyPr>
            <a:lstStyle/>
            <a:p>
              <a:pPr eaLnBrk="0" hangingPunct="0">
                <a:spcAft>
                  <a:spcPct val="25000"/>
                </a:spcAft>
              </a:pPr>
              <a:r>
                <a:rPr lang="en-US" sz="1700">
                  <a:solidFill>
                    <a:schemeClr val="tx2"/>
                  </a:solidFill>
                  <a:latin typeface="Arial" charset="0"/>
                  <a:sym typeface="Symbol" pitchFamily="18" charset="2"/>
                </a:rPr>
                <a:t> blood volume</a:t>
              </a:r>
            </a:p>
          </p:txBody>
        </p:sp>
        <p:cxnSp>
          <p:nvCxnSpPr>
            <p:cNvPr id="36881" name="AutoShape 130"/>
            <p:cNvCxnSpPr>
              <a:cxnSpLocks noChangeShapeType="1"/>
              <a:stCxn id="36878" idx="2"/>
              <a:endCxn id="36879" idx="0"/>
            </p:cNvCxnSpPr>
            <p:nvPr/>
          </p:nvCxnSpPr>
          <p:spPr bwMode="auto">
            <a:xfrm>
              <a:off x="1508" y="2136"/>
              <a:ext cx="0" cy="201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stealth" w="lg" len="lg"/>
            </a:ln>
          </p:spPr>
        </p:cxnSp>
        <p:cxnSp>
          <p:nvCxnSpPr>
            <p:cNvPr id="36882" name="AutoShape 131"/>
            <p:cNvCxnSpPr>
              <a:cxnSpLocks noChangeShapeType="1"/>
              <a:stCxn id="36879" idx="2"/>
              <a:endCxn id="36880" idx="0"/>
            </p:cNvCxnSpPr>
            <p:nvPr/>
          </p:nvCxnSpPr>
          <p:spPr bwMode="auto">
            <a:xfrm flipH="1">
              <a:off x="1507" y="2578"/>
              <a:ext cx="1" cy="201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stealth" w="lg" len="lg"/>
            </a:ln>
          </p:spPr>
        </p:cxnSp>
        <p:cxnSp>
          <p:nvCxnSpPr>
            <p:cNvPr id="36883" name="AutoShape 132"/>
            <p:cNvCxnSpPr>
              <a:cxnSpLocks noChangeShapeType="1"/>
              <a:stCxn id="36880" idx="3"/>
              <a:endCxn id="36873" idx="1"/>
            </p:cNvCxnSpPr>
            <p:nvPr/>
          </p:nvCxnSpPr>
          <p:spPr bwMode="auto">
            <a:xfrm>
              <a:off x="2064" y="2900"/>
              <a:ext cx="472" cy="0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stealth" w="lg" len="lg"/>
            </a:ln>
          </p:spPr>
        </p:cxnSp>
        <p:cxnSp>
          <p:nvCxnSpPr>
            <p:cNvPr id="36884" name="AutoShape 133"/>
            <p:cNvCxnSpPr>
              <a:cxnSpLocks noChangeShapeType="1"/>
              <a:stCxn id="36874" idx="3"/>
              <a:endCxn id="36870" idx="3"/>
            </p:cNvCxnSpPr>
            <p:nvPr/>
          </p:nvCxnSpPr>
          <p:spPr bwMode="auto">
            <a:xfrm flipV="1">
              <a:off x="3751" y="1061"/>
              <a:ext cx="251" cy="2280"/>
            </a:xfrm>
            <a:prstGeom prst="bentConnector3">
              <a:avLst>
                <a:gd name="adj1" fmla="val 304380"/>
              </a:avLst>
            </a:prstGeom>
            <a:noFill/>
            <a:ln w="15875">
              <a:solidFill>
                <a:schemeClr val="tx1"/>
              </a:solidFill>
              <a:miter lim="800000"/>
              <a:headEnd/>
              <a:tailEnd type="stealth" w="lg" len="lg"/>
            </a:ln>
          </p:spPr>
        </p:cxnSp>
        <p:grpSp>
          <p:nvGrpSpPr>
            <p:cNvPr id="36885" name="Group 138"/>
            <p:cNvGrpSpPr>
              <a:grpSpLocks/>
            </p:cNvGrpSpPr>
            <p:nvPr/>
          </p:nvGrpSpPr>
          <p:grpSpPr bwMode="auto">
            <a:xfrm>
              <a:off x="4320" y="912"/>
              <a:ext cx="288" cy="289"/>
              <a:chOff x="4320" y="834"/>
              <a:chExt cx="288" cy="289"/>
            </a:xfrm>
          </p:grpSpPr>
          <p:sp>
            <p:nvSpPr>
              <p:cNvPr id="36887" name="Oval 101"/>
              <p:cNvSpPr>
                <a:spLocks noChangeArrowheads="1"/>
              </p:cNvSpPr>
              <p:nvPr/>
            </p:nvSpPr>
            <p:spPr bwMode="auto">
              <a:xfrm>
                <a:off x="4320" y="835"/>
                <a:ext cx="288" cy="288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wrap="none"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6888" name="Text Box 100"/>
              <p:cNvSpPr txBox="1">
                <a:spLocks noChangeArrowheads="1"/>
              </p:cNvSpPr>
              <p:nvPr/>
            </p:nvSpPr>
            <p:spPr bwMode="auto">
              <a:xfrm>
                <a:off x="4380" y="834"/>
                <a:ext cx="170" cy="288"/>
              </a:xfrm>
              <a:prstGeom prst="rect">
                <a:avLst/>
              </a:prstGeom>
              <a:noFill/>
              <a:ln w="15875">
                <a:noFill/>
                <a:miter lim="800000"/>
                <a:headEnd/>
                <a:tailEnd type="none" w="lg" len="lg"/>
              </a:ln>
            </p:spPr>
            <p:txBody>
              <a:bodyPr wrap="none" lIns="45720" rIns="45720">
                <a:spAutoFit/>
              </a:bodyPr>
              <a:lstStyle/>
              <a:p>
                <a:r>
                  <a:rPr lang="en-US" b="1">
                    <a:latin typeface="Arial" charset="0"/>
                  </a:rPr>
                  <a:t>+</a:t>
                </a:r>
              </a:p>
            </p:txBody>
          </p:sp>
        </p:grpSp>
        <p:cxnSp>
          <p:nvCxnSpPr>
            <p:cNvPr id="36886" name="AutoShape 141"/>
            <p:cNvCxnSpPr>
              <a:cxnSpLocks noChangeShapeType="1"/>
              <a:stCxn id="36871" idx="2"/>
              <a:endCxn id="36878" idx="0"/>
            </p:cNvCxnSpPr>
            <p:nvPr/>
          </p:nvCxnSpPr>
          <p:spPr bwMode="auto">
            <a:xfrm>
              <a:off x="1508" y="1695"/>
              <a:ext cx="0" cy="200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 type="stealth" w="lg" len="lg"/>
            </a:ln>
          </p:spPr>
        </p:cxnSp>
      </p:grp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2971800" y="158750"/>
            <a:ext cx="3124200" cy="382588"/>
          </a:xfrm>
        </p:spPr>
        <p:txBody>
          <a:bodyPr anchorCtr="0"/>
          <a:lstStyle/>
          <a:p>
            <a:pPr algn="l" eaLnBrk="1" hangingPunct="1"/>
            <a:r>
              <a:rPr lang="en-US" smtClean="0"/>
              <a:t>Effect of severe heart failure</a:t>
            </a:r>
          </a:p>
        </p:txBody>
      </p:sp>
      <p:sp>
        <p:nvSpPr>
          <p:cNvPr id="37891" name="Text Box 65"/>
          <p:cNvSpPr txBox="1">
            <a:spLocks noChangeArrowheads="1"/>
          </p:cNvSpPr>
          <p:nvPr/>
        </p:nvSpPr>
        <p:spPr bwMode="auto">
          <a:xfrm>
            <a:off x="6118225" y="3810000"/>
            <a:ext cx="2133600" cy="366713"/>
          </a:xfrm>
          <a:prstGeom prst="rect">
            <a:avLst/>
          </a:prstGeom>
          <a:solidFill>
            <a:schemeClr val="bg1"/>
          </a:solidFill>
          <a:ln w="15875">
            <a:solidFill>
              <a:schemeClr val="tx1"/>
            </a:solidFill>
            <a:miter lim="800000"/>
            <a:headEnd/>
            <a:tailEnd type="none" w="lg" len="lg"/>
          </a:ln>
        </p:spPr>
        <p:txBody>
          <a:bodyPr>
            <a:spAutoFit/>
          </a:bodyPr>
          <a:lstStyle/>
          <a:p>
            <a:pPr eaLnBrk="0" hangingPunct="0"/>
            <a:r>
              <a:rPr lang="en-US" sz="1700">
                <a:solidFill>
                  <a:schemeClr val="tx2"/>
                </a:solidFill>
                <a:latin typeface="Arial" charset="0"/>
              </a:rPr>
              <a:t>Severe heart failure</a:t>
            </a:r>
            <a:endParaRPr lang="en-US" sz="1700">
              <a:solidFill>
                <a:schemeClr val="tx2"/>
              </a:solidFill>
              <a:latin typeface="Arial" charset="0"/>
              <a:sym typeface="Symbol" pitchFamily="18" charset="2"/>
            </a:endParaRPr>
          </a:p>
        </p:txBody>
      </p:sp>
      <p:grpSp>
        <p:nvGrpSpPr>
          <p:cNvPr id="37892" name="Group 81"/>
          <p:cNvGrpSpPr>
            <a:grpSpLocks/>
          </p:cNvGrpSpPr>
          <p:nvPr/>
        </p:nvGrpSpPr>
        <p:grpSpPr bwMode="auto">
          <a:xfrm>
            <a:off x="228600" y="1111250"/>
            <a:ext cx="7335838" cy="4994275"/>
            <a:chOff x="144" y="700"/>
            <a:chExt cx="4621" cy="3146"/>
          </a:xfrm>
        </p:grpSpPr>
        <p:sp>
          <p:nvSpPr>
            <p:cNvPr id="37894" name="Text Box 4"/>
            <p:cNvSpPr txBox="1">
              <a:spLocks noChangeAspect="1" noChangeArrowheads="1"/>
            </p:cNvSpPr>
            <p:nvPr/>
          </p:nvSpPr>
          <p:spPr bwMode="auto">
            <a:xfrm flipH="1">
              <a:off x="1884" y="3649"/>
              <a:ext cx="2149" cy="197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 lIns="9144" tIns="9144" rIns="9144" bIns="9144" anchor="ctr">
              <a:spAutoFit/>
            </a:bodyPr>
            <a:lstStyle/>
            <a:p>
              <a:pPr algn="ctr">
                <a:lnSpc>
                  <a:spcPct val="110000"/>
                </a:lnSpc>
              </a:pPr>
              <a:r>
                <a:rPr lang="en-US" sz="1700">
                  <a:solidFill>
                    <a:srgbClr val="000000"/>
                  </a:solidFill>
                  <a:latin typeface="Arial" charset="0"/>
                </a:rPr>
                <a:t>Central venous pressure, mm Hg</a:t>
              </a:r>
            </a:p>
          </p:txBody>
        </p:sp>
        <p:sp>
          <p:nvSpPr>
            <p:cNvPr id="37895" name="Rectangle 5"/>
            <p:cNvSpPr>
              <a:spLocks noChangeArrowheads="1"/>
            </p:cNvSpPr>
            <p:nvPr/>
          </p:nvSpPr>
          <p:spPr bwMode="auto">
            <a:xfrm rot="-5400000">
              <a:off x="-549" y="1797"/>
              <a:ext cx="1583" cy="197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9144" tIns="9144" rIns="9144" bIns="9144" anchor="ctr">
              <a:spAutoFit/>
            </a:bodyPr>
            <a:lstStyle/>
            <a:p>
              <a:pPr algn="ctr">
                <a:lnSpc>
                  <a:spcPct val="110000"/>
                </a:lnSpc>
              </a:pPr>
              <a:r>
                <a:rPr lang="en-US" sz="1700">
                  <a:solidFill>
                    <a:srgbClr val="000000"/>
                  </a:solidFill>
                  <a:latin typeface="Arial" charset="0"/>
                </a:rPr>
                <a:t>Cardiac output, L/min</a:t>
              </a:r>
            </a:p>
          </p:txBody>
        </p:sp>
        <p:sp>
          <p:nvSpPr>
            <p:cNvPr id="37896" name="Rectangle 9"/>
            <p:cNvSpPr>
              <a:spLocks noChangeArrowheads="1"/>
            </p:cNvSpPr>
            <p:nvPr/>
          </p:nvSpPr>
          <p:spPr bwMode="auto">
            <a:xfrm>
              <a:off x="1452" y="3412"/>
              <a:ext cx="165" cy="14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/>
              <a:r>
                <a:rPr lang="en-US" sz="1400">
                  <a:solidFill>
                    <a:srgbClr val="000000"/>
                  </a:solidFill>
                  <a:latin typeface="Arial" charset="0"/>
                </a:rPr>
                <a:t>2</a:t>
              </a:r>
              <a:endParaRPr lang="en-US" sz="1400">
                <a:latin typeface="Arial" charset="0"/>
              </a:endParaRPr>
            </a:p>
          </p:txBody>
        </p:sp>
        <p:sp>
          <p:nvSpPr>
            <p:cNvPr id="37897" name="Rectangle 11"/>
            <p:cNvSpPr>
              <a:spLocks noChangeArrowheads="1"/>
            </p:cNvSpPr>
            <p:nvPr/>
          </p:nvSpPr>
          <p:spPr bwMode="auto">
            <a:xfrm>
              <a:off x="2218" y="3412"/>
              <a:ext cx="165" cy="14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/>
              <a:r>
                <a:rPr lang="en-US" sz="1400">
                  <a:solidFill>
                    <a:srgbClr val="000000"/>
                  </a:solidFill>
                  <a:latin typeface="Arial" charset="0"/>
                </a:rPr>
                <a:t>4</a:t>
              </a:r>
              <a:endParaRPr lang="en-US" sz="1400">
                <a:latin typeface="Arial" charset="0"/>
              </a:endParaRPr>
            </a:p>
          </p:txBody>
        </p:sp>
        <p:sp>
          <p:nvSpPr>
            <p:cNvPr id="37898" name="Rectangle 13"/>
            <p:cNvSpPr>
              <a:spLocks noChangeArrowheads="1"/>
            </p:cNvSpPr>
            <p:nvPr/>
          </p:nvSpPr>
          <p:spPr bwMode="auto">
            <a:xfrm>
              <a:off x="2985" y="3412"/>
              <a:ext cx="165" cy="14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/>
              <a:r>
                <a:rPr lang="en-US" sz="1400">
                  <a:solidFill>
                    <a:srgbClr val="000000"/>
                  </a:solidFill>
                  <a:latin typeface="Arial" charset="0"/>
                </a:rPr>
                <a:t>6</a:t>
              </a:r>
              <a:endParaRPr lang="en-US" sz="1400">
                <a:latin typeface="Arial" charset="0"/>
              </a:endParaRPr>
            </a:p>
          </p:txBody>
        </p:sp>
        <p:sp>
          <p:nvSpPr>
            <p:cNvPr id="37899" name="Rectangle 15"/>
            <p:cNvSpPr>
              <a:spLocks noChangeArrowheads="1"/>
            </p:cNvSpPr>
            <p:nvPr/>
          </p:nvSpPr>
          <p:spPr bwMode="auto">
            <a:xfrm>
              <a:off x="686" y="3412"/>
              <a:ext cx="165" cy="14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/>
              <a:r>
                <a:rPr lang="en-US" sz="1400">
                  <a:solidFill>
                    <a:srgbClr val="000000"/>
                  </a:solidFill>
                  <a:latin typeface="Arial" charset="0"/>
                </a:rPr>
                <a:t>0</a:t>
              </a:r>
              <a:endParaRPr lang="en-US" sz="1400">
                <a:latin typeface="Arial" charset="0"/>
              </a:endParaRPr>
            </a:p>
          </p:txBody>
        </p:sp>
        <p:sp>
          <p:nvSpPr>
            <p:cNvPr id="37900" name="Line 16"/>
            <p:cNvSpPr>
              <a:spLocks noChangeShapeType="1"/>
            </p:cNvSpPr>
            <p:nvPr/>
          </p:nvSpPr>
          <p:spPr bwMode="auto">
            <a:xfrm flipV="1">
              <a:off x="1128" y="3347"/>
              <a:ext cx="0" cy="27"/>
            </a:xfrm>
            <a:prstGeom prst="line">
              <a:avLst/>
            </a:prstGeom>
            <a:noFill/>
            <a:ln w="17463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901" name="Line 17"/>
            <p:cNvSpPr>
              <a:spLocks noChangeShapeType="1"/>
            </p:cNvSpPr>
            <p:nvPr/>
          </p:nvSpPr>
          <p:spPr bwMode="auto">
            <a:xfrm flipV="1">
              <a:off x="1519" y="3347"/>
              <a:ext cx="1" cy="27"/>
            </a:xfrm>
            <a:prstGeom prst="line">
              <a:avLst/>
            </a:prstGeom>
            <a:noFill/>
            <a:ln w="17463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902" name="Line 18"/>
            <p:cNvSpPr>
              <a:spLocks noChangeShapeType="1"/>
            </p:cNvSpPr>
            <p:nvPr/>
          </p:nvSpPr>
          <p:spPr bwMode="auto">
            <a:xfrm flipV="1">
              <a:off x="1909" y="3347"/>
              <a:ext cx="1" cy="27"/>
            </a:xfrm>
            <a:prstGeom prst="line">
              <a:avLst/>
            </a:prstGeom>
            <a:noFill/>
            <a:ln w="17463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903" name="Line 19"/>
            <p:cNvSpPr>
              <a:spLocks noChangeShapeType="1"/>
            </p:cNvSpPr>
            <p:nvPr/>
          </p:nvSpPr>
          <p:spPr bwMode="auto">
            <a:xfrm flipV="1">
              <a:off x="2301" y="3347"/>
              <a:ext cx="1" cy="27"/>
            </a:xfrm>
            <a:prstGeom prst="line">
              <a:avLst/>
            </a:prstGeom>
            <a:noFill/>
            <a:ln w="17463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904" name="Line 20"/>
            <p:cNvSpPr>
              <a:spLocks noChangeShapeType="1"/>
            </p:cNvSpPr>
            <p:nvPr/>
          </p:nvSpPr>
          <p:spPr bwMode="auto">
            <a:xfrm flipV="1">
              <a:off x="2692" y="3347"/>
              <a:ext cx="1" cy="27"/>
            </a:xfrm>
            <a:prstGeom prst="line">
              <a:avLst/>
            </a:prstGeom>
            <a:noFill/>
            <a:ln w="17463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905" name="Line 21"/>
            <p:cNvSpPr>
              <a:spLocks noChangeShapeType="1"/>
            </p:cNvSpPr>
            <p:nvPr/>
          </p:nvSpPr>
          <p:spPr bwMode="auto">
            <a:xfrm flipV="1">
              <a:off x="3084" y="3347"/>
              <a:ext cx="1" cy="27"/>
            </a:xfrm>
            <a:prstGeom prst="line">
              <a:avLst/>
            </a:prstGeom>
            <a:noFill/>
            <a:ln w="17463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906" name="Line 22"/>
            <p:cNvSpPr>
              <a:spLocks noChangeShapeType="1"/>
            </p:cNvSpPr>
            <p:nvPr/>
          </p:nvSpPr>
          <p:spPr bwMode="auto">
            <a:xfrm flipV="1">
              <a:off x="3475" y="3347"/>
              <a:ext cx="1" cy="27"/>
            </a:xfrm>
            <a:prstGeom prst="line">
              <a:avLst/>
            </a:prstGeom>
            <a:noFill/>
            <a:ln w="17463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907" name="Line 23"/>
            <p:cNvSpPr>
              <a:spLocks noChangeShapeType="1"/>
            </p:cNvSpPr>
            <p:nvPr/>
          </p:nvSpPr>
          <p:spPr bwMode="auto">
            <a:xfrm>
              <a:off x="749" y="3332"/>
              <a:ext cx="4016" cy="1"/>
            </a:xfrm>
            <a:prstGeom prst="line">
              <a:avLst/>
            </a:prstGeom>
            <a:noFill/>
            <a:ln w="17463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908" name="Text Box 24"/>
            <p:cNvSpPr txBox="1">
              <a:spLocks noChangeArrowheads="1"/>
            </p:cNvSpPr>
            <p:nvPr/>
          </p:nvSpPr>
          <p:spPr bwMode="auto">
            <a:xfrm>
              <a:off x="3751" y="3412"/>
              <a:ext cx="165" cy="14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 lIns="0" tIns="0" rIns="0" bIns="0">
              <a:spAutoFit/>
            </a:bodyPr>
            <a:lstStyle/>
            <a:p>
              <a:pPr algn="ctr"/>
              <a:r>
                <a:rPr lang="en-US" sz="1400">
                  <a:solidFill>
                    <a:srgbClr val="000000"/>
                  </a:solidFill>
                  <a:latin typeface="Arial" charset="0"/>
                </a:rPr>
                <a:t>8</a:t>
              </a:r>
            </a:p>
          </p:txBody>
        </p:sp>
        <p:sp>
          <p:nvSpPr>
            <p:cNvPr id="37909" name="Text Box 26"/>
            <p:cNvSpPr txBox="1">
              <a:spLocks noChangeArrowheads="1"/>
            </p:cNvSpPr>
            <p:nvPr/>
          </p:nvSpPr>
          <p:spPr bwMode="auto">
            <a:xfrm>
              <a:off x="4518" y="3412"/>
              <a:ext cx="234" cy="14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 lIns="0" tIns="0" rIns="0" bIns="0">
              <a:spAutoFit/>
            </a:bodyPr>
            <a:lstStyle/>
            <a:p>
              <a:pPr algn="ctr"/>
              <a:r>
                <a:rPr lang="en-US" sz="1400">
                  <a:solidFill>
                    <a:srgbClr val="000000"/>
                  </a:solidFill>
                  <a:latin typeface="Arial" charset="0"/>
                </a:rPr>
                <a:t>10</a:t>
              </a:r>
            </a:p>
          </p:txBody>
        </p:sp>
        <p:sp>
          <p:nvSpPr>
            <p:cNvPr id="37910" name="Line 27"/>
            <p:cNvSpPr>
              <a:spLocks noChangeShapeType="1"/>
            </p:cNvSpPr>
            <p:nvPr/>
          </p:nvSpPr>
          <p:spPr bwMode="auto">
            <a:xfrm flipV="1">
              <a:off x="3866" y="3347"/>
              <a:ext cx="1" cy="27"/>
            </a:xfrm>
            <a:prstGeom prst="line">
              <a:avLst/>
            </a:prstGeom>
            <a:noFill/>
            <a:ln w="17463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911" name="Line 28"/>
            <p:cNvSpPr>
              <a:spLocks noChangeShapeType="1"/>
            </p:cNvSpPr>
            <p:nvPr/>
          </p:nvSpPr>
          <p:spPr bwMode="auto">
            <a:xfrm flipV="1">
              <a:off x="4257" y="3347"/>
              <a:ext cx="1" cy="27"/>
            </a:xfrm>
            <a:prstGeom prst="line">
              <a:avLst/>
            </a:prstGeom>
            <a:noFill/>
            <a:ln w="17463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912" name="Line 29"/>
            <p:cNvSpPr>
              <a:spLocks noChangeShapeType="1"/>
            </p:cNvSpPr>
            <p:nvPr/>
          </p:nvSpPr>
          <p:spPr bwMode="auto">
            <a:xfrm flipV="1">
              <a:off x="4648" y="3347"/>
              <a:ext cx="1" cy="27"/>
            </a:xfrm>
            <a:prstGeom prst="line">
              <a:avLst/>
            </a:prstGeom>
            <a:noFill/>
            <a:ln w="17463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913" name="Line 32"/>
            <p:cNvSpPr>
              <a:spLocks noChangeShapeType="1"/>
            </p:cNvSpPr>
            <p:nvPr/>
          </p:nvSpPr>
          <p:spPr bwMode="auto">
            <a:xfrm rot="5400000" flipH="1">
              <a:off x="1355" y="918"/>
              <a:ext cx="1854" cy="3010"/>
            </a:xfrm>
            <a:prstGeom prst="line">
              <a:avLst/>
            </a:prstGeom>
            <a:noFill/>
            <a:ln w="17463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914" name="Line 35"/>
            <p:cNvSpPr>
              <a:spLocks noChangeShapeType="1"/>
            </p:cNvSpPr>
            <p:nvPr/>
          </p:nvSpPr>
          <p:spPr bwMode="auto">
            <a:xfrm flipH="1">
              <a:off x="745" y="759"/>
              <a:ext cx="1" cy="2584"/>
            </a:xfrm>
            <a:prstGeom prst="line">
              <a:avLst/>
            </a:prstGeom>
            <a:noFill/>
            <a:ln w="17463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915" name="Line 37"/>
            <p:cNvSpPr>
              <a:spLocks noChangeShapeType="1"/>
            </p:cNvSpPr>
            <p:nvPr/>
          </p:nvSpPr>
          <p:spPr bwMode="auto">
            <a:xfrm>
              <a:off x="709" y="3034"/>
              <a:ext cx="30" cy="1"/>
            </a:xfrm>
            <a:prstGeom prst="line">
              <a:avLst/>
            </a:prstGeom>
            <a:noFill/>
            <a:ln w="17463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916" name="Line 38"/>
            <p:cNvSpPr>
              <a:spLocks noChangeShapeType="1"/>
            </p:cNvSpPr>
            <p:nvPr/>
          </p:nvSpPr>
          <p:spPr bwMode="auto">
            <a:xfrm>
              <a:off x="709" y="2780"/>
              <a:ext cx="30" cy="1"/>
            </a:xfrm>
            <a:prstGeom prst="line">
              <a:avLst/>
            </a:prstGeom>
            <a:noFill/>
            <a:ln w="17463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917" name="Line 39"/>
            <p:cNvSpPr>
              <a:spLocks noChangeShapeType="1"/>
            </p:cNvSpPr>
            <p:nvPr/>
          </p:nvSpPr>
          <p:spPr bwMode="auto">
            <a:xfrm>
              <a:off x="709" y="2528"/>
              <a:ext cx="30" cy="0"/>
            </a:xfrm>
            <a:prstGeom prst="line">
              <a:avLst/>
            </a:prstGeom>
            <a:noFill/>
            <a:ln w="17463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918" name="Line 40"/>
            <p:cNvSpPr>
              <a:spLocks noChangeShapeType="1"/>
            </p:cNvSpPr>
            <p:nvPr/>
          </p:nvSpPr>
          <p:spPr bwMode="auto">
            <a:xfrm>
              <a:off x="709" y="2275"/>
              <a:ext cx="30" cy="1"/>
            </a:xfrm>
            <a:prstGeom prst="line">
              <a:avLst/>
            </a:prstGeom>
            <a:noFill/>
            <a:ln w="17463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919" name="Line 41"/>
            <p:cNvSpPr>
              <a:spLocks noChangeShapeType="1"/>
            </p:cNvSpPr>
            <p:nvPr/>
          </p:nvSpPr>
          <p:spPr bwMode="auto">
            <a:xfrm>
              <a:off x="709" y="2022"/>
              <a:ext cx="30" cy="1"/>
            </a:xfrm>
            <a:prstGeom prst="line">
              <a:avLst/>
            </a:prstGeom>
            <a:noFill/>
            <a:ln w="17463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920" name="Line 42"/>
            <p:cNvSpPr>
              <a:spLocks noChangeShapeType="1"/>
            </p:cNvSpPr>
            <p:nvPr/>
          </p:nvSpPr>
          <p:spPr bwMode="auto">
            <a:xfrm>
              <a:off x="709" y="1770"/>
              <a:ext cx="30" cy="0"/>
            </a:xfrm>
            <a:prstGeom prst="line">
              <a:avLst/>
            </a:prstGeom>
            <a:noFill/>
            <a:ln w="17463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921" name="Line 43"/>
            <p:cNvSpPr>
              <a:spLocks noChangeShapeType="1"/>
            </p:cNvSpPr>
            <p:nvPr/>
          </p:nvSpPr>
          <p:spPr bwMode="auto">
            <a:xfrm>
              <a:off x="709" y="1517"/>
              <a:ext cx="30" cy="1"/>
            </a:xfrm>
            <a:prstGeom prst="line">
              <a:avLst/>
            </a:prstGeom>
            <a:noFill/>
            <a:ln w="17463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922" name="Rectangle 45"/>
            <p:cNvSpPr>
              <a:spLocks noChangeArrowheads="1"/>
            </p:cNvSpPr>
            <p:nvPr/>
          </p:nvSpPr>
          <p:spPr bwMode="auto">
            <a:xfrm>
              <a:off x="496" y="2718"/>
              <a:ext cx="124" cy="14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/>
              <a:r>
                <a:rPr lang="en-US" sz="1400">
                  <a:solidFill>
                    <a:srgbClr val="000000"/>
                  </a:solidFill>
                  <a:latin typeface="Arial" charset="0"/>
                </a:rPr>
                <a:t>2</a:t>
              </a:r>
              <a:endParaRPr lang="en-US" sz="1400">
                <a:latin typeface="Arial" charset="0"/>
              </a:endParaRPr>
            </a:p>
          </p:txBody>
        </p:sp>
        <p:sp>
          <p:nvSpPr>
            <p:cNvPr id="37923" name="Rectangle 47"/>
            <p:cNvSpPr>
              <a:spLocks noChangeArrowheads="1"/>
            </p:cNvSpPr>
            <p:nvPr/>
          </p:nvSpPr>
          <p:spPr bwMode="auto">
            <a:xfrm>
              <a:off x="496" y="2213"/>
              <a:ext cx="124" cy="14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/>
              <a:r>
                <a:rPr lang="en-US" sz="1400">
                  <a:solidFill>
                    <a:srgbClr val="000000"/>
                  </a:solidFill>
                  <a:latin typeface="Arial" charset="0"/>
                </a:rPr>
                <a:t>4</a:t>
              </a:r>
              <a:endParaRPr lang="en-US" sz="1400">
                <a:latin typeface="Arial" charset="0"/>
              </a:endParaRPr>
            </a:p>
          </p:txBody>
        </p:sp>
        <p:sp>
          <p:nvSpPr>
            <p:cNvPr id="37924" name="Rectangle 49"/>
            <p:cNvSpPr>
              <a:spLocks noChangeArrowheads="1"/>
            </p:cNvSpPr>
            <p:nvPr/>
          </p:nvSpPr>
          <p:spPr bwMode="auto">
            <a:xfrm>
              <a:off x="496" y="1709"/>
              <a:ext cx="124" cy="14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/>
              <a:r>
                <a:rPr lang="en-US" sz="1400">
                  <a:solidFill>
                    <a:srgbClr val="000000"/>
                  </a:solidFill>
                  <a:latin typeface="Arial" charset="0"/>
                </a:rPr>
                <a:t>6</a:t>
              </a:r>
              <a:endParaRPr lang="en-US" sz="1400">
                <a:latin typeface="Arial" charset="0"/>
              </a:endParaRPr>
            </a:p>
          </p:txBody>
        </p:sp>
        <p:sp>
          <p:nvSpPr>
            <p:cNvPr id="37925" name="Rectangle 51"/>
            <p:cNvSpPr>
              <a:spLocks noChangeArrowheads="1"/>
            </p:cNvSpPr>
            <p:nvPr/>
          </p:nvSpPr>
          <p:spPr bwMode="auto">
            <a:xfrm>
              <a:off x="496" y="1204"/>
              <a:ext cx="124" cy="14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/>
              <a:r>
                <a:rPr lang="en-US" sz="1400">
                  <a:solidFill>
                    <a:srgbClr val="000000"/>
                  </a:solidFill>
                  <a:latin typeface="Arial" charset="0"/>
                </a:rPr>
                <a:t>8</a:t>
              </a:r>
              <a:endParaRPr lang="en-US" sz="1400">
                <a:latin typeface="Arial" charset="0"/>
              </a:endParaRPr>
            </a:p>
          </p:txBody>
        </p:sp>
        <p:sp>
          <p:nvSpPr>
            <p:cNvPr id="37926" name="Rectangle 53"/>
            <p:cNvSpPr>
              <a:spLocks noChangeArrowheads="1"/>
            </p:cNvSpPr>
            <p:nvPr/>
          </p:nvSpPr>
          <p:spPr bwMode="auto">
            <a:xfrm>
              <a:off x="383" y="700"/>
              <a:ext cx="237" cy="14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/>
              <a:r>
                <a:rPr lang="en-US" sz="1400">
                  <a:solidFill>
                    <a:srgbClr val="000000"/>
                  </a:solidFill>
                  <a:latin typeface="Arial" charset="0"/>
                </a:rPr>
                <a:t>10</a:t>
              </a:r>
              <a:endParaRPr lang="en-US" sz="1400">
                <a:latin typeface="Arial" charset="0"/>
              </a:endParaRPr>
            </a:p>
          </p:txBody>
        </p:sp>
        <p:sp>
          <p:nvSpPr>
            <p:cNvPr id="37927" name="Line 54"/>
            <p:cNvSpPr>
              <a:spLocks noChangeShapeType="1"/>
            </p:cNvSpPr>
            <p:nvPr/>
          </p:nvSpPr>
          <p:spPr bwMode="auto">
            <a:xfrm>
              <a:off x="709" y="1265"/>
              <a:ext cx="30" cy="0"/>
            </a:xfrm>
            <a:prstGeom prst="line">
              <a:avLst/>
            </a:prstGeom>
            <a:noFill/>
            <a:ln w="17463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928" name="Line 55"/>
            <p:cNvSpPr>
              <a:spLocks noChangeShapeType="1"/>
            </p:cNvSpPr>
            <p:nvPr/>
          </p:nvSpPr>
          <p:spPr bwMode="auto">
            <a:xfrm>
              <a:off x="709" y="1013"/>
              <a:ext cx="30" cy="0"/>
            </a:xfrm>
            <a:prstGeom prst="line">
              <a:avLst/>
            </a:prstGeom>
            <a:noFill/>
            <a:ln w="17463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929" name="Line 56"/>
            <p:cNvSpPr>
              <a:spLocks noChangeShapeType="1"/>
            </p:cNvSpPr>
            <p:nvPr/>
          </p:nvSpPr>
          <p:spPr bwMode="auto">
            <a:xfrm>
              <a:off x="709" y="761"/>
              <a:ext cx="30" cy="0"/>
            </a:xfrm>
            <a:prstGeom prst="line">
              <a:avLst/>
            </a:prstGeom>
            <a:noFill/>
            <a:ln w="17463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930" name="Freeform 57"/>
            <p:cNvSpPr>
              <a:spLocks/>
            </p:cNvSpPr>
            <p:nvPr/>
          </p:nvSpPr>
          <p:spPr bwMode="auto">
            <a:xfrm>
              <a:off x="779" y="1046"/>
              <a:ext cx="3729" cy="2288"/>
            </a:xfrm>
            <a:custGeom>
              <a:avLst/>
              <a:gdLst>
                <a:gd name="T0" fmla="*/ 3729 w 3729"/>
                <a:gd name="T1" fmla="*/ 2288 h 2288"/>
                <a:gd name="T2" fmla="*/ 2868 w 3729"/>
                <a:gd name="T3" fmla="*/ 1762 h 2288"/>
                <a:gd name="T4" fmla="*/ 0 w 3729"/>
                <a:gd name="T5" fmla="*/ 0 h 2288"/>
                <a:gd name="T6" fmla="*/ 0 60000 65536"/>
                <a:gd name="T7" fmla="*/ 0 60000 65536"/>
                <a:gd name="T8" fmla="*/ 0 60000 65536"/>
                <a:gd name="T9" fmla="*/ 0 w 3729"/>
                <a:gd name="T10" fmla="*/ 0 h 2288"/>
                <a:gd name="T11" fmla="*/ 3729 w 3729"/>
                <a:gd name="T12" fmla="*/ 2288 h 228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729" h="2288">
                  <a:moveTo>
                    <a:pt x="3729" y="2288"/>
                  </a:moveTo>
                  <a:lnTo>
                    <a:pt x="2868" y="1762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25400" cap="flat" cmpd="sng">
              <a:solidFill>
                <a:schemeClr val="tx1"/>
              </a:solidFill>
              <a:prstDash val="dashDot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931" name="Freeform 58"/>
            <p:cNvSpPr>
              <a:spLocks/>
            </p:cNvSpPr>
            <p:nvPr/>
          </p:nvSpPr>
          <p:spPr bwMode="auto">
            <a:xfrm>
              <a:off x="779" y="2092"/>
              <a:ext cx="2643" cy="1224"/>
            </a:xfrm>
            <a:custGeom>
              <a:avLst/>
              <a:gdLst>
                <a:gd name="T0" fmla="*/ 0 w 2643"/>
                <a:gd name="T1" fmla="*/ 1224 h 1224"/>
                <a:gd name="T2" fmla="*/ 438 w 2643"/>
                <a:gd name="T3" fmla="*/ 910 h 1224"/>
                <a:gd name="T4" fmla="*/ 733 w 2643"/>
                <a:gd name="T5" fmla="*/ 680 h 1224"/>
                <a:gd name="T6" fmla="*/ 854 w 2643"/>
                <a:gd name="T7" fmla="*/ 589 h 1224"/>
                <a:gd name="T8" fmla="*/ 951 w 2643"/>
                <a:gd name="T9" fmla="*/ 510 h 1224"/>
                <a:gd name="T10" fmla="*/ 1086 w 2643"/>
                <a:gd name="T11" fmla="*/ 427 h 1224"/>
                <a:gd name="T12" fmla="*/ 1226 w 2643"/>
                <a:gd name="T13" fmla="*/ 335 h 1224"/>
                <a:gd name="T14" fmla="*/ 1410 w 2643"/>
                <a:gd name="T15" fmla="*/ 221 h 1224"/>
                <a:gd name="T16" fmla="*/ 1568 w 2643"/>
                <a:gd name="T17" fmla="*/ 144 h 1224"/>
                <a:gd name="T18" fmla="*/ 1779 w 2643"/>
                <a:gd name="T19" fmla="*/ 86 h 1224"/>
                <a:gd name="T20" fmla="*/ 1977 w 2643"/>
                <a:gd name="T21" fmla="*/ 59 h 1224"/>
                <a:gd name="T22" fmla="*/ 2220 w 2643"/>
                <a:gd name="T23" fmla="*/ 32 h 1224"/>
                <a:gd name="T24" fmla="*/ 2454 w 2643"/>
                <a:gd name="T25" fmla="*/ 5 h 1224"/>
                <a:gd name="T26" fmla="*/ 2643 w 2643"/>
                <a:gd name="T27" fmla="*/ 5 h 122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2643"/>
                <a:gd name="T43" fmla="*/ 0 h 1224"/>
                <a:gd name="T44" fmla="*/ 2643 w 2643"/>
                <a:gd name="T45" fmla="*/ 1224 h 1224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2643" h="1224">
                  <a:moveTo>
                    <a:pt x="0" y="1224"/>
                  </a:moveTo>
                  <a:cubicBezTo>
                    <a:pt x="73" y="1171"/>
                    <a:pt x="316" y="1000"/>
                    <a:pt x="438" y="910"/>
                  </a:cubicBezTo>
                  <a:cubicBezTo>
                    <a:pt x="560" y="819"/>
                    <a:pt x="664" y="734"/>
                    <a:pt x="733" y="680"/>
                  </a:cubicBezTo>
                  <a:cubicBezTo>
                    <a:pt x="801" y="626"/>
                    <a:pt x="817" y="618"/>
                    <a:pt x="854" y="589"/>
                  </a:cubicBezTo>
                  <a:cubicBezTo>
                    <a:pt x="890" y="561"/>
                    <a:pt x="913" y="537"/>
                    <a:pt x="951" y="510"/>
                  </a:cubicBezTo>
                  <a:cubicBezTo>
                    <a:pt x="990" y="484"/>
                    <a:pt x="1040" y="456"/>
                    <a:pt x="1086" y="427"/>
                  </a:cubicBezTo>
                  <a:cubicBezTo>
                    <a:pt x="1131" y="397"/>
                    <a:pt x="1172" y="369"/>
                    <a:pt x="1226" y="335"/>
                  </a:cubicBezTo>
                  <a:cubicBezTo>
                    <a:pt x="1280" y="301"/>
                    <a:pt x="1353" y="253"/>
                    <a:pt x="1410" y="221"/>
                  </a:cubicBezTo>
                  <a:cubicBezTo>
                    <a:pt x="1467" y="189"/>
                    <a:pt x="1507" y="166"/>
                    <a:pt x="1568" y="144"/>
                  </a:cubicBezTo>
                  <a:cubicBezTo>
                    <a:pt x="1629" y="122"/>
                    <a:pt x="1711" y="100"/>
                    <a:pt x="1779" y="86"/>
                  </a:cubicBezTo>
                  <a:cubicBezTo>
                    <a:pt x="1847" y="72"/>
                    <a:pt x="1904" y="68"/>
                    <a:pt x="1977" y="59"/>
                  </a:cubicBezTo>
                  <a:cubicBezTo>
                    <a:pt x="2050" y="50"/>
                    <a:pt x="2141" y="41"/>
                    <a:pt x="2220" y="32"/>
                  </a:cubicBezTo>
                  <a:cubicBezTo>
                    <a:pt x="2299" y="23"/>
                    <a:pt x="2383" y="10"/>
                    <a:pt x="2454" y="5"/>
                  </a:cubicBezTo>
                  <a:cubicBezTo>
                    <a:pt x="2525" y="0"/>
                    <a:pt x="2604" y="5"/>
                    <a:pt x="2643" y="5"/>
                  </a:cubicBezTo>
                </a:path>
              </a:pathLst>
            </a:custGeom>
            <a:noFill/>
            <a:ln w="25400" cap="flat" cmpd="sng">
              <a:solidFill>
                <a:schemeClr val="tx1"/>
              </a:solidFill>
              <a:prstDash val="dashDot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932" name="Text Box 62"/>
            <p:cNvSpPr txBox="1">
              <a:spLocks noChangeArrowheads="1"/>
            </p:cNvSpPr>
            <p:nvPr/>
          </p:nvSpPr>
          <p:spPr bwMode="auto">
            <a:xfrm>
              <a:off x="2313" y="840"/>
              <a:ext cx="581" cy="23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n-US" sz="1700">
                  <a:solidFill>
                    <a:schemeClr val="tx2"/>
                  </a:solidFill>
                  <a:latin typeface="Arial" charset="0"/>
                </a:rPr>
                <a:t>Normal</a:t>
              </a:r>
              <a:endParaRPr lang="en-US" sz="1700">
                <a:solidFill>
                  <a:schemeClr val="tx2"/>
                </a:solidFill>
                <a:latin typeface="Arial" charset="0"/>
                <a:sym typeface="Symbol" pitchFamily="18" charset="2"/>
              </a:endParaRPr>
            </a:p>
          </p:txBody>
        </p:sp>
        <p:sp>
          <p:nvSpPr>
            <p:cNvPr id="37933" name="Freeform 63"/>
            <p:cNvSpPr>
              <a:spLocks/>
            </p:cNvSpPr>
            <p:nvPr/>
          </p:nvSpPr>
          <p:spPr bwMode="auto">
            <a:xfrm>
              <a:off x="773" y="1461"/>
              <a:ext cx="2473" cy="1833"/>
            </a:xfrm>
            <a:custGeom>
              <a:avLst/>
              <a:gdLst>
                <a:gd name="T0" fmla="*/ 0 w 2393"/>
                <a:gd name="T1" fmla="*/ 1324 h 2157"/>
                <a:gd name="T2" fmla="*/ 260 w 2393"/>
                <a:gd name="T3" fmla="*/ 1027 h 2157"/>
                <a:gd name="T4" fmla="*/ 486 w 2393"/>
                <a:gd name="T5" fmla="*/ 764 h 2157"/>
                <a:gd name="T6" fmla="*/ 610 w 2393"/>
                <a:gd name="T7" fmla="*/ 619 h 2157"/>
                <a:gd name="T8" fmla="*/ 705 w 2393"/>
                <a:gd name="T9" fmla="*/ 512 h 2157"/>
                <a:gd name="T10" fmla="*/ 777 w 2393"/>
                <a:gd name="T11" fmla="*/ 426 h 2157"/>
                <a:gd name="T12" fmla="*/ 988 w 2393"/>
                <a:gd name="T13" fmla="*/ 271 h 2157"/>
                <a:gd name="T14" fmla="*/ 1379 w 2393"/>
                <a:gd name="T15" fmla="*/ 122 h 2157"/>
                <a:gd name="T16" fmla="*/ 1666 w 2393"/>
                <a:gd name="T17" fmla="*/ 75 h 2157"/>
                <a:gd name="T18" fmla="*/ 2073 w 2393"/>
                <a:gd name="T19" fmla="*/ 39 h 2157"/>
                <a:gd name="T20" fmla="*/ 2641 w 2393"/>
                <a:gd name="T21" fmla="*/ 0 h 2157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393"/>
                <a:gd name="T34" fmla="*/ 0 h 2157"/>
                <a:gd name="T35" fmla="*/ 2393 w 2393"/>
                <a:gd name="T36" fmla="*/ 2157 h 2157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393" h="2157">
                  <a:moveTo>
                    <a:pt x="0" y="2157"/>
                  </a:moveTo>
                  <a:cubicBezTo>
                    <a:pt x="39" y="2077"/>
                    <a:pt x="162" y="1826"/>
                    <a:pt x="236" y="1674"/>
                  </a:cubicBezTo>
                  <a:cubicBezTo>
                    <a:pt x="309" y="1521"/>
                    <a:pt x="387" y="1356"/>
                    <a:pt x="440" y="1245"/>
                  </a:cubicBezTo>
                  <a:cubicBezTo>
                    <a:pt x="493" y="1134"/>
                    <a:pt x="520" y="1076"/>
                    <a:pt x="553" y="1008"/>
                  </a:cubicBezTo>
                  <a:cubicBezTo>
                    <a:pt x="586" y="940"/>
                    <a:pt x="614" y="886"/>
                    <a:pt x="639" y="834"/>
                  </a:cubicBezTo>
                  <a:cubicBezTo>
                    <a:pt x="664" y="782"/>
                    <a:pt x="661" y="758"/>
                    <a:pt x="704" y="693"/>
                  </a:cubicBezTo>
                  <a:cubicBezTo>
                    <a:pt x="747" y="628"/>
                    <a:pt x="804" y="524"/>
                    <a:pt x="895" y="441"/>
                  </a:cubicBezTo>
                  <a:cubicBezTo>
                    <a:pt x="986" y="359"/>
                    <a:pt x="1146" y="254"/>
                    <a:pt x="1249" y="200"/>
                  </a:cubicBezTo>
                  <a:cubicBezTo>
                    <a:pt x="1351" y="146"/>
                    <a:pt x="1405" y="143"/>
                    <a:pt x="1510" y="121"/>
                  </a:cubicBezTo>
                  <a:cubicBezTo>
                    <a:pt x="1614" y="98"/>
                    <a:pt x="1731" y="84"/>
                    <a:pt x="1878" y="64"/>
                  </a:cubicBezTo>
                  <a:cubicBezTo>
                    <a:pt x="2024" y="44"/>
                    <a:pt x="2286" y="13"/>
                    <a:pt x="2393" y="0"/>
                  </a:cubicBezTo>
                </a:path>
              </a:pathLst>
            </a:custGeom>
            <a:noFill/>
            <a:ln w="1587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lg"/>
            </a:ln>
          </p:spPr>
          <p:txBody>
            <a:bodyPr>
              <a:spAutoFit/>
            </a:bodyPr>
            <a:lstStyle/>
            <a:p>
              <a:endParaRPr lang="en-US"/>
            </a:p>
          </p:txBody>
        </p:sp>
        <p:cxnSp>
          <p:nvCxnSpPr>
            <p:cNvPr id="37934" name="AutoShape 64"/>
            <p:cNvCxnSpPr>
              <a:cxnSpLocks noChangeShapeType="1"/>
              <a:stCxn id="37932" idx="2"/>
              <a:endCxn id="37933" idx="9"/>
            </p:cNvCxnSpPr>
            <p:nvPr/>
          </p:nvCxnSpPr>
          <p:spPr bwMode="auto">
            <a:xfrm>
              <a:off x="2604" y="1076"/>
              <a:ext cx="110" cy="434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stealth" w="lg" len="lg"/>
            </a:ln>
          </p:spPr>
        </p:cxnSp>
        <p:cxnSp>
          <p:nvCxnSpPr>
            <p:cNvPr id="37935" name="AutoShape 66"/>
            <p:cNvCxnSpPr>
              <a:cxnSpLocks noChangeShapeType="1"/>
              <a:stCxn id="37891" idx="1"/>
              <a:endCxn id="37931" idx="13"/>
            </p:cNvCxnSpPr>
            <p:nvPr/>
          </p:nvCxnSpPr>
          <p:spPr bwMode="auto">
            <a:xfrm flipH="1" flipV="1">
              <a:off x="3430" y="2097"/>
              <a:ext cx="419" cy="419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prstDash val="dashDot"/>
              <a:round/>
              <a:headEnd/>
              <a:tailEnd type="stealth" w="lg" len="lg"/>
            </a:ln>
          </p:spPr>
        </p:cxnSp>
        <p:cxnSp>
          <p:nvCxnSpPr>
            <p:cNvPr id="37936" name="AutoShape 67"/>
            <p:cNvCxnSpPr>
              <a:cxnSpLocks noChangeShapeType="1"/>
              <a:stCxn id="37891" idx="1"/>
              <a:endCxn id="37930" idx="1"/>
            </p:cNvCxnSpPr>
            <p:nvPr/>
          </p:nvCxnSpPr>
          <p:spPr bwMode="auto">
            <a:xfrm flipH="1">
              <a:off x="3655" y="2516"/>
              <a:ext cx="194" cy="292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prstDash val="dashDot"/>
              <a:round/>
              <a:headEnd/>
              <a:tailEnd type="stealth" w="lg" len="lg"/>
            </a:ln>
          </p:spPr>
        </p:cxnSp>
        <p:sp>
          <p:nvSpPr>
            <p:cNvPr id="37937" name="Text Box 30"/>
            <p:cNvSpPr txBox="1">
              <a:spLocks noChangeArrowheads="1"/>
            </p:cNvSpPr>
            <p:nvPr/>
          </p:nvSpPr>
          <p:spPr bwMode="auto">
            <a:xfrm>
              <a:off x="2076" y="2352"/>
              <a:ext cx="199" cy="24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 lIns="45720" rIns="45720">
              <a:spAutoFit/>
            </a:bodyPr>
            <a:lstStyle/>
            <a:p>
              <a:r>
                <a:rPr lang="en-US" sz="1800" b="1">
                  <a:latin typeface="Arial" charset="0"/>
                </a:rPr>
                <a:t>B</a:t>
              </a:r>
            </a:p>
          </p:txBody>
        </p:sp>
        <p:sp>
          <p:nvSpPr>
            <p:cNvPr id="37938" name="Line 31"/>
            <p:cNvSpPr>
              <a:spLocks noChangeShapeType="1"/>
            </p:cNvSpPr>
            <p:nvPr/>
          </p:nvSpPr>
          <p:spPr bwMode="auto">
            <a:xfrm rot="16200000" flipH="1">
              <a:off x="1649" y="1970"/>
              <a:ext cx="284" cy="472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 type="none" w="lg" len="lg"/>
              <a:tailEnd type="stealth" w="lg" len="lg"/>
            </a:ln>
          </p:spPr>
          <p:txBody>
            <a:bodyPr lIns="45720" rIns="45720" anchorCtr="1">
              <a:spAutoFit/>
            </a:bodyPr>
            <a:lstStyle/>
            <a:p>
              <a:endParaRPr lang="en-US"/>
            </a:p>
          </p:txBody>
        </p:sp>
        <p:sp>
          <p:nvSpPr>
            <p:cNvPr id="37939" name="Oval 33"/>
            <p:cNvSpPr>
              <a:spLocks noChangeArrowheads="1"/>
            </p:cNvSpPr>
            <p:nvPr/>
          </p:nvSpPr>
          <p:spPr bwMode="auto">
            <a:xfrm>
              <a:off x="1525" y="1947"/>
              <a:ext cx="76" cy="71"/>
            </a:xfrm>
            <a:prstGeom prst="ellipse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37940" name="Text Box 34"/>
            <p:cNvSpPr txBox="1">
              <a:spLocks noChangeArrowheads="1"/>
            </p:cNvSpPr>
            <p:nvPr/>
          </p:nvSpPr>
          <p:spPr bwMode="auto">
            <a:xfrm>
              <a:off x="1315" y="1872"/>
              <a:ext cx="199" cy="24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 lIns="45720" rIns="45720">
              <a:spAutoFit/>
            </a:bodyPr>
            <a:lstStyle/>
            <a:p>
              <a:r>
                <a:rPr lang="en-US" sz="1800" b="1">
                  <a:latin typeface="Arial" charset="0"/>
                </a:rPr>
                <a:t>A</a:t>
              </a:r>
            </a:p>
          </p:txBody>
        </p:sp>
        <p:sp>
          <p:nvSpPr>
            <p:cNvPr id="37941" name="Line 72"/>
            <p:cNvSpPr>
              <a:spLocks noChangeShapeType="1"/>
            </p:cNvSpPr>
            <p:nvPr/>
          </p:nvSpPr>
          <p:spPr bwMode="auto">
            <a:xfrm flipV="1">
              <a:off x="2255" y="2222"/>
              <a:ext cx="337" cy="13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 type="none" w="lg" len="lg"/>
              <a:tailEnd type="stealth" w="lg" len="lg"/>
            </a:ln>
          </p:spPr>
          <p:txBody>
            <a:bodyPr lIns="45720" rIns="45720" anchorCtr="1">
              <a:spAutoFit/>
            </a:bodyPr>
            <a:lstStyle/>
            <a:p>
              <a:endParaRPr lang="en-US"/>
            </a:p>
          </p:txBody>
        </p:sp>
        <p:sp>
          <p:nvSpPr>
            <p:cNvPr id="37942" name="Text Box 73"/>
            <p:cNvSpPr txBox="1">
              <a:spLocks noChangeArrowheads="1"/>
            </p:cNvSpPr>
            <p:nvPr/>
          </p:nvSpPr>
          <p:spPr bwMode="auto">
            <a:xfrm>
              <a:off x="2563" y="1824"/>
              <a:ext cx="199" cy="24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 lIns="45720" rIns="45720">
              <a:spAutoFit/>
            </a:bodyPr>
            <a:lstStyle/>
            <a:p>
              <a:r>
                <a:rPr lang="en-US" sz="1800" b="1">
                  <a:latin typeface="Arial" charset="0"/>
                </a:rPr>
                <a:t>C</a:t>
              </a:r>
            </a:p>
          </p:txBody>
        </p:sp>
        <p:sp>
          <p:nvSpPr>
            <p:cNvPr id="37943" name="AutoShape 59"/>
            <p:cNvSpPr>
              <a:spLocks noChangeArrowheads="1"/>
            </p:cNvSpPr>
            <p:nvPr/>
          </p:nvSpPr>
          <p:spPr bwMode="auto">
            <a:xfrm rot="10800000">
              <a:off x="2558" y="2112"/>
              <a:ext cx="149" cy="123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 wrap="none" lIns="4572000" rIns="4572000" anchor="ctr">
              <a:spAutoFit/>
            </a:bodyPr>
            <a:lstStyle/>
            <a:p>
              <a:endParaRPr lang="en-US"/>
            </a:p>
          </p:txBody>
        </p:sp>
      </p:grpSp>
      <p:sp>
        <p:nvSpPr>
          <p:cNvPr id="37893" name="Text Box 77"/>
          <p:cNvSpPr txBox="1">
            <a:spLocks noChangeArrowheads="1"/>
          </p:cNvSpPr>
          <p:nvPr/>
        </p:nvSpPr>
        <p:spPr bwMode="auto">
          <a:xfrm>
            <a:off x="5562600" y="762000"/>
            <a:ext cx="3352800" cy="1984375"/>
          </a:xfrm>
          <a:prstGeom prst="rect">
            <a:avLst/>
          </a:prstGeom>
          <a:solidFill>
            <a:schemeClr val="bg1"/>
          </a:solidFill>
          <a:ln w="15875">
            <a:solidFill>
              <a:schemeClr val="tx1"/>
            </a:solidFill>
            <a:miter lim="800000"/>
            <a:headEnd/>
            <a:tailEnd type="none" w="lg" len="lg"/>
          </a:ln>
        </p:spPr>
        <p:txBody>
          <a:bodyPr>
            <a:spAutoFit/>
          </a:bodyPr>
          <a:lstStyle/>
          <a:p>
            <a:pPr eaLnBrk="0" hangingPunct="0">
              <a:spcAft>
                <a:spcPct val="25000"/>
              </a:spcAft>
            </a:pPr>
            <a:r>
              <a:rPr lang="en-US" sz="1700" b="1" dirty="0">
                <a:solidFill>
                  <a:schemeClr val="tx2"/>
                </a:solidFill>
                <a:latin typeface="Arial" charset="0"/>
              </a:rPr>
              <a:t>A</a:t>
            </a:r>
            <a:r>
              <a:rPr lang="en-US" sz="1700" dirty="0">
                <a:solidFill>
                  <a:schemeClr val="tx2"/>
                </a:solidFill>
                <a:latin typeface="Arial" charset="0"/>
              </a:rPr>
              <a:t> </a:t>
            </a:r>
            <a:r>
              <a:rPr lang="en-US" sz="1700" b="1" dirty="0">
                <a:solidFill>
                  <a:schemeClr val="tx2"/>
                </a:solidFill>
                <a:latin typeface="Arial" charset="0"/>
                <a:sym typeface="Symbol" pitchFamily="18" charset="2"/>
              </a:rPr>
              <a:t></a:t>
            </a:r>
            <a:r>
              <a:rPr lang="en-US" sz="1700" dirty="0">
                <a:solidFill>
                  <a:schemeClr val="tx2"/>
                </a:solidFill>
                <a:latin typeface="Arial" charset="0"/>
                <a:sym typeface="Symbol" pitchFamily="18" charset="2"/>
              </a:rPr>
              <a:t> </a:t>
            </a:r>
            <a:r>
              <a:rPr lang="en-US" sz="1700" b="1" dirty="0">
                <a:solidFill>
                  <a:schemeClr val="tx2"/>
                </a:solidFill>
                <a:latin typeface="Arial" charset="0"/>
              </a:rPr>
              <a:t>B </a:t>
            </a:r>
            <a:r>
              <a:rPr lang="en-US" sz="1700" dirty="0">
                <a:solidFill>
                  <a:schemeClr val="tx2"/>
                </a:solidFill>
                <a:latin typeface="Arial" charset="0"/>
              </a:rPr>
              <a:t>represents the decrease in CO due to myocardial failure</a:t>
            </a:r>
          </a:p>
          <a:p>
            <a:pPr eaLnBrk="0" hangingPunct="0">
              <a:spcAft>
                <a:spcPct val="25000"/>
              </a:spcAft>
            </a:pPr>
            <a:r>
              <a:rPr lang="en-US" sz="1700" b="1" dirty="0">
                <a:solidFill>
                  <a:schemeClr val="tx2"/>
                </a:solidFill>
                <a:latin typeface="Arial" charset="0"/>
              </a:rPr>
              <a:t>B</a:t>
            </a:r>
            <a:r>
              <a:rPr lang="en-US" sz="1700" dirty="0">
                <a:solidFill>
                  <a:schemeClr val="tx2"/>
                </a:solidFill>
                <a:latin typeface="Arial" charset="0"/>
              </a:rPr>
              <a:t> </a:t>
            </a:r>
            <a:r>
              <a:rPr lang="en-US" sz="1700" b="1" dirty="0">
                <a:solidFill>
                  <a:schemeClr val="tx2"/>
                </a:solidFill>
                <a:latin typeface="Arial" charset="0"/>
                <a:sym typeface="Symbol" pitchFamily="18" charset="2"/>
              </a:rPr>
              <a:t></a:t>
            </a:r>
            <a:r>
              <a:rPr lang="en-US" sz="1700" dirty="0">
                <a:solidFill>
                  <a:schemeClr val="tx2"/>
                </a:solidFill>
                <a:latin typeface="Arial" charset="0"/>
                <a:sym typeface="Symbol" pitchFamily="18" charset="2"/>
              </a:rPr>
              <a:t> </a:t>
            </a:r>
            <a:r>
              <a:rPr lang="en-US" sz="1700" b="1" dirty="0">
                <a:solidFill>
                  <a:schemeClr val="tx2"/>
                </a:solidFill>
                <a:latin typeface="Arial" charset="0"/>
              </a:rPr>
              <a:t>C </a:t>
            </a:r>
            <a:r>
              <a:rPr lang="en-US" sz="1700" b="1" i="1" dirty="0">
                <a:solidFill>
                  <a:schemeClr val="tx2"/>
                </a:solidFill>
                <a:latin typeface="Arial" charset="0"/>
              </a:rPr>
              <a:t>represents the increase in CVP due to the increase in total blood volume &amp; the compensatory increase in CO (Frank - Starling mechanism)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>
          <a:xfrm>
            <a:off x="2743200" y="150813"/>
            <a:ext cx="3581400" cy="382587"/>
          </a:xfrm>
          <a:ln cap="flat" algn="ctr"/>
        </p:spPr>
        <p:txBody>
          <a:bodyPr lIns="45720" rIns="45720" anchorCtr="0"/>
          <a:lstStyle/>
          <a:p>
            <a:pPr eaLnBrk="1" hangingPunct="1"/>
            <a:r>
              <a:rPr lang="en-US" smtClean="0"/>
              <a:t>Venous pressure in heart failure</a:t>
            </a:r>
          </a:p>
        </p:txBody>
      </p:sp>
      <p:sp>
        <p:nvSpPr>
          <p:cNvPr id="38915" name="Text Box 3"/>
          <p:cNvSpPr txBox="1">
            <a:spLocks noChangeArrowheads="1"/>
          </p:cNvSpPr>
          <p:nvPr/>
        </p:nvSpPr>
        <p:spPr bwMode="auto">
          <a:xfrm>
            <a:off x="1600200" y="5867400"/>
            <a:ext cx="6089650" cy="625475"/>
          </a:xfrm>
          <a:prstGeom prst="rect">
            <a:avLst/>
          </a:prstGeom>
          <a:solidFill>
            <a:schemeClr val="bg1"/>
          </a:solidFill>
          <a:ln w="15875">
            <a:solidFill>
              <a:srgbClr val="000000"/>
            </a:solidFill>
            <a:miter lim="800000"/>
            <a:headEnd/>
            <a:tailEnd type="none" w="lg" len="lg"/>
          </a:ln>
        </p:spPr>
        <p:txBody>
          <a:bodyPr anchor="ctr">
            <a:spAutoFit/>
          </a:bodyPr>
          <a:lstStyle/>
          <a:p>
            <a:r>
              <a:rPr lang="en-US" sz="1700">
                <a:latin typeface="Arial" charset="0"/>
              </a:rPr>
              <a:t>In right heart failure superficial neck veins are distended &amp; venous pressure waves may be visible.</a:t>
            </a:r>
          </a:p>
        </p:txBody>
      </p:sp>
      <p:grpSp>
        <p:nvGrpSpPr>
          <p:cNvPr id="38916" name="Group 14"/>
          <p:cNvGrpSpPr>
            <a:grpSpLocks/>
          </p:cNvGrpSpPr>
          <p:nvPr/>
        </p:nvGrpSpPr>
        <p:grpSpPr bwMode="auto">
          <a:xfrm>
            <a:off x="5334000" y="2889250"/>
            <a:ext cx="3352800" cy="1738313"/>
            <a:chOff x="3360" y="1820"/>
            <a:chExt cx="2112" cy="1095"/>
          </a:xfrm>
        </p:grpSpPr>
        <p:sp>
          <p:nvSpPr>
            <p:cNvPr id="38934" name="Text Box 15"/>
            <p:cNvSpPr txBox="1">
              <a:spLocks noChangeArrowheads="1"/>
            </p:cNvSpPr>
            <p:nvPr/>
          </p:nvSpPr>
          <p:spPr bwMode="auto">
            <a:xfrm>
              <a:off x="3360" y="1820"/>
              <a:ext cx="2112" cy="231"/>
            </a:xfrm>
            <a:prstGeom prst="rect">
              <a:avLst/>
            </a:prstGeom>
            <a:solidFill>
              <a:schemeClr val="bg1"/>
            </a:solidFill>
            <a:ln w="15875" algn="ctr">
              <a:solidFill>
                <a:srgbClr val="000000"/>
              </a:solidFill>
              <a:miter lim="800000"/>
              <a:headEnd/>
              <a:tailEnd type="none" w="lg" len="lg"/>
            </a:ln>
          </p:spPr>
          <p:txBody>
            <a:bodyPr anchor="ctr">
              <a:spAutoFit/>
            </a:bodyPr>
            <a:lstStyle/>
            <a:p>
              <a:r>
                <a:rPr lang="en-US" sz="1700">
                  <a:latin typeface="Arial" charset="0"/>
                  <a:sym typeface="Symbol" pitchFamily="18" charset="2"/>
                </a:rPr>
                <a:t></a:t>
              </a:r>
              <a:r>
                <a:rPr lang="en-US" sz="1700">
                  <a:latin typeface="Arial" charset="0"/>
                </a:rPr>
                <a:t> Pulmonary capillary pressure</a:t>
              </a:r>
            </a:p>
          </p:txBody>
        </p:sp>
        <p:sp>
          <p:nvSpPr>
            <p:cNvPr id="38935" name="Text Box 16"/>
            <p:cNvSpPr txBox="1">
              <a:spLocks noChangeArrowheads="1"/>
            </p:cNvSpPr>
            <p:nvPr/>
          </p:nvSpPr>
          <p:spPr bwMode="auto">
            <a:xfrm>
              <a:off x="3756" y="2252"/>
              <a:ext cx="1320" cy="231"/>
            </a:xfrm>
            <a:prstGeom prst="rect">
              <a:avLst/>
            </a:prstGeom>
            <a:solidFill>
              <a:schemeClr val="bg1"/>
            </a:solidFill>
            <a:ln w="15875" algn="ctr">
              <a:solidFill>
                <a:srgbClr val="000000"/>
              </a:solidFill>
              <a:miter lim="800000"/>
              <a:headEnd/>
              <a:tailEnd type="none" w="lg" len="lg"/>
            </a:ln>
          </p:spPr>
          <p:txBody>
            <a:bodyPr anchor="ctr">
              <a:spAutoFit/>
            </a:bodyPr>
            <a:lstStyle/>
            <a:p>
              <a:r>
                <a:rPr lang="en-US" sz="1700">
                  <a:latin typeface="Arial" charset="0"/>
                </a:rPr>
                <a:t>Pulmonary edema</a:t>
              </a:r>
            </a:p>
          </p:txBody>
        </p:sp>
        <p:sp>
          <p:nvSpPr>
            <p:cNvPr id="38936" name="Text Box 17"/>
            <p:cNvSpPr txBox="1">
              <a:spLocks noChangeArrowheads="1"/>
            </p:cNvSpPr>
            <p:nvPr/>
          </p:nvSpPr>
          <p:spPr bwMode="auto">
            <a:xfrm>
              <a:off x="4045" y="2684"/>
              <a:ext cx="742" cy="231"/>
            </a:xfrm>
            <a:prstGeom prst="rect">
              <a:avLst/>
            </a:prstGeom>
            <a:solidFill>
              <a:schemeClr val="bg1"/>
            </a:solidFill>
            <a:ln w="15875" algn="ctr">
              <a:solidFill>
                <a:srgbClr val="000000"/>
              </a:solidFill>
              <a:miter lim="800000"/>
              <a:headEnd/>
              <a:tailEnd type="none" w="lg" len="lg"/>
            </a:ln>
          </p:spPr>
          <p:txBody>
            <a:bodyPr anchor="ctr">
              <a:spAutoFit/>
            </a:bodyPr>
            <a:lstStyle/>
            <a:p>
              <a:r>
                <a:rPr lang="en-US" sz="1700">
                  <a:latin typeface="Arial" charset="0"/>
                </a:rPr>
                <a:t>dyspnea</a:t>
              </a:r>
            </a:p>
          </p:txBody>
        </p:sp>
        <p:cxnSp>
          <p:nvCxnSpPr>
            <p:cNvPr id="38937" name="AutoShape 18"/>
            <p:cNvCxnSpPr>
              <a:cxnSpLocks noChangeShapeType="1"/>
              <a:stCxn id="38934" idx="2"/>
              <a:endCxn id="38935" idx="0"/>
            </p:cNvCxnSpPr>
            <p:nvPr/>
          </p:nvCxnSpPr>
          <p:spPr bwMode="auto">
            <a:xfrm>
              <a:off x="4416" y="2056"/>
              <a:ext cx="0" cy="191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 type="stealth" w="lg" len="lg"/>
            </a:ln>
          </p:spPr>
        </p:cxnSp>
        <p:cxnSp>
          <p:nvCxnSpPr>
            <p:cNvPr id="38938" name="AutoShape 19"/>
            <p:cNvCxnSpPr>
              <a:cxnSpLocks noChangeShapeType="1"/>
              <a:stCxn id="38935" idx="2"/>
              <a:endCxn id="38936" idx="0"/>
            </p:cNvCxnSpPr>
            <p:nvPr/>
          </p:nvCxnSpPr>
          <p:spPr bwMode="auto">
            <a:xfrm>
              <a:off x="4416" y="2488"/>
              <a:ext cx="0" cy="191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 type="stealth" w="lg" len="lg"/>
            </a:ln>
          </p:spPr>
        </p:cxnSp>
      </p:grpSp>
      <p:sp>
        <p:nvSpPr>
          <p:cNvPr id="38917" name="Text Box 22"/>
          <p:cNvSpPr txBox="1">
            <a:spLocks noChangeArrowheads="1"/>
          </p:cNvSpPr>
          <p:nvPr/>
        </p:nvSpPr>
        <p:spPr bwMode="auto">
          <a:xfrm>
            <a:off x="5486400" y="5091113"/>
            <a:ext cx="2203450" cy="366712"/>
          </a:xfrm>
          <a:prstGeom prst="rect">
            <a:avLst/>
          </a:prstGeom>
          <a:solidFill>
            <a:schemeClr val="bg1"/>
          </a:solidFill>
          <a:ln w="15875" algn="ctr">
            <a:solidFill>
              <a:srgbClr val="000000"/>
            </a:solidFill>
            <a:miter lim="800000"/>
            <a:headEnd/>
            <a:tailEnd type="none" w="lg" len="lg"/>
          </a:ln>
        </p:spPr>
        <p:txBody>
          <a:bodyPr anchor="ctr">
            <a:spAutoFit/>
          </a:bodyPr>
          <a:lstStyle/>
          <a:p>
            <a:r>
              <a:rPr lang="en-US" sz="1700">
                <a:latin typeface="Arial" charset="0"/>
              </a:rPr>
              <a:t>Dependent edema</a:t>
            </a:r>
          </a:p>
        </p:txBody>
      </p:sp>
      <p:cxnSp>
        <p:nvCxnSpPr>
          <p:cNvPr id="38918" name="AutoShape 23"/>
          <p:cNvCxnSpPr>
            <a:cxnSpLocks noChangeShapeType="1"/>
            <a:stCxn id="38925" idx="3"/>
            <a:endCxn id="38917" idx="1"/>
          </p:cNvCxnSpPr>
          <p:nvPr/>
        </p:nvCxnSpPr>
        <p:spPr bwMode="auto">
          <a:xfrm>
            <a:off x="4640263" y="5275263"/>
            <a:ext cx="838200" cy="0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 type="stealth" w="lg" len="lg"/>
          </a:ln>
        </p:spPr>
      </p:cxnSp>
      <p:grpSp>
        <p:nvGrpSpPr>
          <p:cNvPr id="38919" name="Group 27"/>
          <p:cNvGrpSpPr>
            <a:grpSpLocks/>
          </p:cNvGrpSpPr>
          <p:nvPr/>
        </p:nvGrpSpPr>
        <p:grpSpPr bwMode="auto">
          <a:xfrm>
            <a:off x="1562100" y="685800"/>
            <a:ext cx="3070225" cy="4772025"/>
            <a:chOff x="984" y="432"/>
            <a:chExt cx="1934" cy="3006"/>
          </a:xfrm>
        </p:grpSpPr>
        <p:sp>
          <p:nvSpPr>
            <p:cNvPr id="38921" name="Text Box 5"/>
            <p:cNvSpPr txBox="1">
              <a:spLocks noChangeArrowheads="1"/>
            </p:cNvSpPr>
            <p:nvPr/>
          </p:nvSpPr>
          <p:spPr bwMode="auto">
            <a:xfrm>
              <a:off x="1207" y="432"/>
              <a:ext cx="1488" cy="231"/>
            </a:xfrm>
            <a:prstGeom prst="rect">
              <a:avLst/>
            </a:prstGeom>
            <a:solidFill>
              <a:schemeClr val="bg1"/>
            </a:solidFill>
            <a:ln w="15875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r>
                <a:rPr lang="en-US" sz="1700">
                  <a:latin typeface="Arial" charset="0"/>
                </a:rPr>
                <a:t>Left ventricular failure</a:t>
              </a:r>
            </a:p>
          </p:txBody>
        </p:sp>
        <p:sp>
          <p:nvSpPr>
            <p:cNvPr id="38922" name="Text Box 6"/>
            <p:cNvSpPr txBox="1">
              <a:spLocks noChangeArrowheads="1"/>
            </p:cNvSpPr>
            <p:nvPr/>
          </p:nvSpPr>
          <p:spPr bwMode="auto">
            <a:xfrm>
              <a:off x="1713" y="867"/>
              <a:ext cx="476" cy="231"/>
            </a:xfrm>
            <a:prstGeom prst="rect">
              <a:avLst/>
            </a:prstGeom>
            <a:solidFill>
              <a:schemeClr val="bg1"/>
            </a:solidFill>
            <a:ln w="15875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r>
                <a:rPr lang="en-US" sz="1700">
                  <a:latin typeface="Arial" charset="0"/>
                  <a:sym typeface="Symbol" pitchFamily="18" charset="2"/>
                </a:rPr>
                <a:t></a:t>
              </a:r>
              <a:r>
                <a:rPr lang="en-US" sz="1700">
                  <a:latin typeface="Arial" charset="0"/>
                </a:rPr>
                <a:t> CO</a:t>
              </a:r>
            </a:p>
          </p:txBody>
        </p:sp>
        <p:sp>
          <p:nvSpPr>
            <p:cNvPr id="38923" name="Text Box 7"/>
            <p:cNvSpPr txBox="1">
              <a:spLocks noChangeArrowheads="1"/>
            </p:cNvSpPr>
            <p:nvPr/>
          </p:nvSpPr>
          <p:spPr bwMode="auto">
            <a:xfrm>
              <a:off x="1229" y="1302"/>
              <a:ext cx="1444" cy="231"/>
            </a:xfrm>
            <a:prstGeom prst="rect">
              <a:avLst/>
            </a:prstGeom>
            <a:solidFill>
              <a:schemeClr val="bg1"/>
            </a:solidFill>
            <a:ln w="15875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r>
                <a:rPr lang="en-US" sz="1700">
                  <a:latin typeface="Arial" charset="0"/>
                  <a:sym typeface="Symbol" pitchFamily="18" charset="2"/>
                </a:rPr>
                <a:t> </a:t>
              </a:r>
              <a:r>
                <a:rPr lang="en-US" sz="1700">
                  <a:latin typeface="Arial" charset="0"/>
                </a:rPr>
                <a:t>Left atrial pressure</a:t>
              </a:r>
            </a:p>
          </p:txBody>
        </p:sp>
        <p:sp>
          <p:nvSpPr>
            <p:cNvPr id="38924" name="Text Box 8"/>
            <p:cNvSpPr txBox="1">
              <a:spLocks noChangeArrowheads="1"/>
            </p:cNvSpPr>
            <p:nvPr/>
          </p:nvSpPr>
          <p:spPr bwMode="auto">
            <a:xfrm>
              <a:off x="1013" y="1738"/>
              <a:ext cx="1876" cy="394"/>
            </a:xfrm>
            <a:prstGeom prst="rect">
              <a:avLst/>
            </a:prstGeom>
            <a:solidFill>
              <a:schemeClr val="bg1"/>
            </a:solidFill>
            <a:ln w="15875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r>
                <a:rPr lang="en-US" sz="1700">
                  <a:latin typeface="Arial" charset="0"/>
                  <a:sym typeface="Symbol" pitchFamily="18" charset="2"/>
                </a:rPr>
                <a:t> </a:t>
              </a:r>
              <a:r>
                <a:rPr lang="en-US" sz="1700">
                  <a:latin typeface="Arial" charset="0"/>
                </a:rPr>
                <a:t>Pulmonary venous, capillary, arterial pressure</a:t>
              </a:r>
            </a:p>
          </p:txBody>
        </p:sp>
        <p:sp>
          <p:nvSpPr>
            <p:cNvPr id="38925" name="Text Box 9"/>
            <p:cNvSpPr txBox="1">
              <a:spLocks noChangeArrowheads="1"/>
            </p:cNvSpPr>
            <p:nvPr/>
          </p:nvSpPr>
          <p:spPr bwMode="auto">
            <a:xfrm>
              <a:off x="984" y="3207"/>
              <a:ext cx="1934" cy="231"/>
            </a:xfrm>
            <a:prstGeom prst="rect">
              <a:avLst/>
            </a:prstGeom>
            <a:solidFill>
              <a:schemeClr val="bg1"/>
            </a:solidFill>
            <a:ln w="15875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r>
                <a:rPr lang="en-US" sz="1700">
                  <a:latin typeface="Arial" charset="0"/>
                  <a:sym typeface="Symbol" pitchFamily="18" charset="2"/>
                </a:rPr>
                <a:t> </a:t>
              </a:r>
              <a:r>
                <a:rPr lang="en-US" sz="1700">
                  <a:latin typeface="Arial" charset="0"/>
                </a:rPr>
                <a:t>Systemic venous pressure</a:t>
              </a:r>
            </a:p>
          </p:txBody>
        </p:sp>
        <p:cxnSp>
          <p:nvCxnSpPr>
            <p:cNvPr id="38926" name="AutoShape 10"/>
            <p:cNvCxnSpPr>
              <a:cxnSpLocks noChangeShapeType="1"/>
              <a:stCxn id="38922" idx="2"/>
              <a:endCxn id="38923" idx="0"/>
            </p:cNvCxnSpPr>
            <p:nvPr/>
          </p:nvCxnSpPr>
          <p:spPr bwMode="auto">
            <a:xfrm>
              <a:off x="1951" y="1103"/>
              <a:ext cx="0" cy="194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 type="stealth" w="lg" len="lg"/>
            </a:ln>
          </p:spPr>
        </p:cxnSp>
        <p:cxnSp>
          <p:nvCxnSpPr>
            <p:cNvPr id="38927" name="AutoShape 11"/>
            <p:cNvCxnSpPr>
              <a:cxnSpLocks noChangeShapeType="1"/>
              <a:stCxn id="38923" idx="2"/>
              <a:endCxn id="38924" idx="0"/>
            </p:cNvCxnSpPr>
            <p:nvPr/>
          </p:nvCxnSpPr>
          <p:spPr bwMode="auto">
            <a:xfrm>
              <a:off x="1951" y="1538"/>
              <a:ext cx="0" cy="195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 type="stealth" w="lg" len="lg"/>
            </a:ln>
          </p:spPr>
        </p:cxnSp>
        <p:cxnSp>
          <p:nvCxnSpPr>
            <p:cNvPr id="38928" name="AutoShape 12"/>
            <p:cNvCxnSpPr>
              <a:cxnSpLocks noChangeShapeType="1"/>
              <a:stCxn id="38924" idx="2"/>
              <a:endCxn id="38932" idx="0"/>
            </p:cNvCxnSpPr>
            <p:nvPr/>
          </p:nvCxnSpPr>
          <p:spPr bwMode="auto">
            <a:xfrm>
              <a:off x="1951" y="2137"/>
              <a:ext cx="0" cy="194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 type="stealth" w="lg" len="lg"/>
            </a:ln>
          </p:spPr>
        </p:cxnSp>
        <p:cxnSp>
          <p:nvCxnSpPr>
            <p:cNvPr id="38929" name="AutoShape 13"/>
            <p:cNvCxnSpPr>
              <a:cxnSpLocks noChangeShapeType="1"/>
              <a:stCxn id="38921" idx="2"/>
              <a:endCxn id="38922" idx="0"/>
            </p:cNvCxnSpPr>
            <p:nvPr/>
          </p:nvCxnSpPr>
          <p:spPr bwMode="auto">
            <a:xfrm>
              <a:off x="1951" y="668"/>
              <a:ext cx="0" cy="194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 type="stealth" w="lg" len="lg"/>
            </a:ln>
          </p:spPr>
        </p:cxnSp>
        <p:sp>
          <p:nvSpPr>
            <p:cNvPr id="38930" name="Text Box 20"/>
            <p:cNvSpPr txBox="1">
              <a:spLocks noChangeArrowheads="1"/>
            </p:cNvSpPr>
            <p:nvPr/>
          </p:nvSpPr>
          <p:spPr bwMode="auto">
            <a:xfrm>
              <a:off x="1183" y="2771"/>
              <a:ext cx="1536" cy="231"/>
            </a:xfrm>
            <a:prstGeom prst="rect">
              <a:avLst/>
            </a:prstGeom>
            <a:solidFill>
              <a:schemeClr val="bg1"/>
            </a:solidFill>
            <a:ln w="15875" algn="ctr">
              <a:solidFill>
                <a:srgbClr val="000000"/>
              </a:solidFill>
              <a:miter lim="800000"/>
              <a:headEnd/>
              <a:tailEnd type="none" w="lg" len="lg"/>
            </a:ln>
          </p:spPr>
          <p:txBody>
            <a:bodyPr anchor="ctr">
              <a:spAutoFit/>
            </a:bodyPr>
            <a:lstStyle/>
            <a:p>
              <a:r>
                <a:rPr lang="en-US" sz="1700">
                  <a:latin typeface="Arial" charset="0"/>
                </a:rPr>
                <a:t>Rt. Ventricular failure</a:t>
              </a:r>
            </a:p>
          </p:txBody>
        </p:sp>
        <p:cxnSp>
          <p:nvCxnSpPr>
            <p:cNvPr id="38931" name="AutoShape 21"/>
            <p:cNvCxnSpPr>
              <a:cxnSpLocks noChangeShapeType="1"/>
              <a:stCxn id="38932" idx="2"/>
              <a:endCxn id="38930" idx="0"/>
            </p:cNvCxnSpPr>
            <p:nvPr/>
          </p:nvCxnSpPr>
          <p:spPr bwMode="auto">
            <a:xfrm>
              <a:off x="1951" y="2572"/>
              <a:ext cx="0" cy="194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 type="stealth" w="lg" len="lg"/>
            </a:ln>
          </p:spPr>
        </p:cxnSp>
        <p:sp>
          <p:nvSpPr>
            <p:cNvPr id="38932" name="Text Box 24"/>
            <p:cNvSpPr txBox="1">
              <a:spLocks noChangeArrowheads="1"/>
            </p:cNvSpPr>
            <p:nvPr/>
          </p:nvSpPr>
          <p:spPr bwMode="auto">
            <a:xfrm>
              <a:off x="1063" y="2336"/>
              <a:ext cx="1776" cy="231"/>
            </a:xfrm>
            <a:prstGeom prst="rect">
              <a:avLst/>
            </a:prstGeom>
            <a:solidFill>
              <a:schemeClr val="bg1"/>
            </a:solidFill>
            <a:ln w="15875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/>
              <a:r>
                <a:rPr lang="en-US" sz="1700">
                  <a:latin typeface="Arial" charset="0"/>
                  <a:sym typeface="Symbol" pitchFamily="18" charset="2"/>
                </a:rPr>
                <a:t> </a:t>
              </a:r>
              <a:r>
                <a:rPr lang="en-US" sz="1700">
                  <a:latin typeface="Arial" charset="0"/>
                </a:rPr>
                <a:t>afterload to Rt. ventricle</a:t>
              </a:r>
            </a:p>
          </p:txBody>
        </p:sp>
        <p:cxnSp>
          <p:nvCxnSpPr>
            <p:cNvPr id="38933" name="AutoShape 25"/>
            <p:cNvCxnSpPr>
              <a:cxnSpLocks noChangeShapeType="1"/>
              <a:stCxn id="38930" idx="2"/>
              <a:endCxn id="38925" idx="0"/>
            </p:cNvCxnSpPr>
            <p:nvPr/>
          </p:nvCxnSpPr>
          <p:spPr bwMode="auto">
            <a:xfrm>
              <a:off x="1951" y="3007"/>
              <a:ext cx="0" cy="195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stealth" w="lg" len="lg"/>
            </a:ln>
          </p:spPr>
        </p:cxnSp>
      </p:grpSp>
      <p:cxnSp>
        <p:nvCxnSpPr>
          <p:cNvPr id="38920" name="AutoShape 26"/>
          <p:cNvCxnSpPr>
            <a:cxnSpLocks noChangeShapeType="1"/>
            <a:stCxn id="38924" idx="3"/>
            <a:endCxn id="38934" idx="1"/>
          </p:cNvCxnSpPr>
          <p:nvPr/>
        </p:nvCxnSpPr>
        <p:spPr bwMode="auto">
          <a:xfrm>
            <a:off x="4594225" y="3071813"/>
            <a:ext cx="731838" cy="1587"/>
          </a:xfrm>
          <a:prstGeom prst="straightConnector1">
            <a:avLst/>
          </a:prstGeom>
          <a:noFill/>
          <a:ln w="15875">
            <a:solidFill>
              <a:schemeClr val="tx1"/>
            </a:solidFill>
            <a:round/>
            <a:headEnd/>
            <a:tailEnd type="stealth" w="lg" len="lg"/>
          </a:ln>
        </p:spPr>
      </p:cxn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2740025" y="177800"/>
            <a:ext cx="3584575" cy="355600"/>
          </a:xfrm>
        </p:spPr>
        <p:txBody>
          <a:bodyPr/>
          <a:lstStyle/>
          <a:p>
            <a:pPr eaLnBrk="1" hangingPunct="1"/>
            <a:r>
              <a:rPr lang="en-US" sz="1600" smtClean="0"/>
              <a:t>Cardiac output &amp; vascular function</a:t>
            </a:r>
          </a:p>
        </p:txBody>
      </p:sp>
      <p:sp>
        <p:nvSpPr>
          <p:cNvPr id="39939" name="Text Box 39"/>
          <p:cNvSpPr txBox="1">
            <a:spLocks noChangeArrowheads="1"/>
          </p:cNvSpPr>
          <p:nvPr/>
        </p:nvSpPr>
        <p:spPr bwMode="auto">
          <a:xfrm>
            <a:off x="334963" y="5827713"/>
            <a:ext cx="4889500" cy="657225"/>
          </a:xfrm>
          <a:prstGeom prst="rect">
            <a:avLst/>
          </a:prstGeom>
          <a:solidFill>
            <a:schemeClr val="bg1"/>
          </a:solidFill>
          <a:ln w="15875">
            <a:solidFill>
              <a:schemeClr val="tx1"/>
            </a:solidFill>
            <a:miter lim="800000"/>
            <a:headEnd/>
            <a:tailEnd type="none" w="lg" len="lg"/>
          </a:ln>
        </p:spPr>
        <p:txBody>
          <a:bodyPr wrap="none" lIns="45720" rIns="45720">
            <a:spAutoFit/>
          </a:bodyPr>
          <a:lstStyle/>
          <a:p>
            <a:pPr eaLnBrk="0" hangingPunct="0"/>
            <a:r>
              <a:rPr lang="en-US" sz="1800">
                <a:latin typeface="Arial" charset="0"/>
              </a:rPr>
              <a:t>SERCA = sarcoplasmic reticulum Ca</a:t>
            </a:r>
            <a:r>
              <a:rPr lang="en-US" sz="1800" baseline="30000">
                <a:latin typeface="Arial" charset="0"/>
              </a:rPr>
              <a:t>++</a:t>
            </a:r>
            <a:r>
              <a:rPr lang="en-US" sz="1800">
                <a:latin typeface="Arial" charset="0"/>
              </a:rPr>
              <a:t> ATPase</a:t>
            </a:r>
          </a:p>
          <a:p>
            <a:pPr eaLnBrk="0" hangingPunct="0"/>
            <a:r>
              <a:rPr lang="en-US" sz="1800">
                <a:latin typeface="Arial" charset="0"/>
              </a:rPr>
              <a:t>ANS = autonomic nervous system</a:t>
            </a:r>
            <a:endParaRPr lang="en-US"/>
          </a:p>
        </p:txBody>
      </p:sp>
      <p:grpSp>
        <p:nvGrpSpPr>
          <p:cNvPr id="39940" name="Group 46"/>
          <p:cNvGrpSpPr>
            <a:grpSpLocks/>
          </p:cNvGrpSpPr>
          <p:nvPr/>
        </p:nvGrpSpPr>
        <p:grpSpPr bwMode="auto">
          <a:xfrm>
            <a:off x="304800" y="762000"/>
            <a:ext cx="8183563" cy="4740275"/>
            <a:chOff x="192" y="480"/>
            <a:chExt cx="5155" cy="2986"/>
          </a:xfrm>
        </p:grpSpPr>
        <p:sp>
          <p:nvSpPr>
            <p:cNvPr id="39941" name="Text Box 6"/>
            <p:cNvSpPr txBox="1">
              <a:spLocks noChangeArrowheads="1"/>
            </p:cNvSpPr>
            <p:nvPr/>
          </p:nvSpPr>
          <p:spPr bwMode="auto">
            <a:xfrm>
              <a:off x="192" y="1622"/>
              <a:ext cx="816" cy="394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/>
            </a:ln>
          </p:spPr>
          <p:txBody>
            <a:bodyPr rIns="45720">
              <a:spAutoFit/>
            </a:bodyPr>
            <a:lstStyle/>
            <a:p>
              <a:r>
                <a:rPr lang="en-US" sz="1700">
                  <a:latin typeface="Arial" charset="0"/>
                </a:rPr>
                <a:t>Ventricular compliance</a:t>
              </a:r>
            </a:p>
          </p:txBody>
        </p:sp>
        <p:sp>
          <p:nvSpPr>
            <p:cNvPr id="39942" name="Text Box 7"/>
            <p:cNvSpPr txBox="1">
              <a:spLocks noChangeArrowheads="1"/>
            </p:cNvSpPr>
            <p:nvPr/>
          </p:nvSpPr>
          <p:spPr bwMode="auto">
            <a:xfrm>
              <a:off x="1224" y="1622"/>
              <a:ext cx="816" cy="394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/>
            </a:ln>
          </p:spPr>
          <p:txBody>
            <a:bodyPr rIns="45720">
              <a:spAutoFit/>
            </a:bodyPr>
            <a:lstStyle/>
            <a:p>
              <a:r>
                <a:rPr lang="en-US" sz="1700">
                  <a:latin typeface="Arial" charset="0"/>
                </a:rPr>
                <a:t>Filling time (heart rate)</a:t>
              </a:r>
            </a:p>
          </p:txBody>
        </p:sp>
        <p:sp>
          <p:nvSpPr>
            <p:cNvPr id="39943" name="Text Box 8"/>
            <p:cNvSpPr txBox="1">
              <a:spLocks noChangeArrowheads="1"/>
            </p:cNvSpPr>
            <p:nvPr/>
          </p:nvSpPr>
          <p:spPr bwMode="auto">
            <a:xfrm>
              <a:off x="2278" y="1704"/>
              <a:ext cx="624" cy="23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/>
            </a:ln>
          </p:spPr>
          <p:txBody>
            <a:bodyPr rIns="45720">
              <a:spAutoFit/>
            </a:bodyPr>
            <a:lstStyle/>
            <a:p>
              <a:r>
                <a:rPr lang="en-US" sz="1700">
                  <a:latin typeface="Arial" charset="0"/>
                </a:rPr>
                <a:t>Preload</a:t>
              </a:r>
            </a:p>
          </p:txBody>
        </p:sp>
        <p:sp>
          <p:nvSpPr>
            <p:cNvPr id="39944" name="Text Box 11"/>
            <p:cNvSpPr txBox="1">
              <a:spLocks noChangeArrowheads="1"/>
            </p:cNvSpPr>
            <p:nvPr/>
          </p:nvSpPr>
          <p:spPr bwMode="auto">
            <a:xfrm>
              <a:off x="1056" y="705"/>
              <a:ext cx="697" cy="394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/>
            </a:ln>
          </p:spPr>
          <p:txBody>
            <a:bodyPr rIns="45720">
              <a:spAutoFit/>
            </a:bodyPr>
            <a:lstStyle/>
            <a:p>
              <a:r>
                <a:rPr lang="en-US" sz="1700">
                  <a:latin typeface="Arial" charset="0"/>
                </a:rPr>
                <a:t>Passive relaxation</a:t>
              </a:r>
            </a:p>
          </p:txBody>
        </p:sp>
        <p:sp>
          <p:nvSpPr>
            <p:cNvPr id="39945" name="Text Box 12"/>
            <p:cNvSpPr txBox="1">
              <a:spLocks noChangeArrowheads="1"/>
            </p:cNvSpPr>
            <p:nvPr/>
          </p:nvSpPr>
          <p:spPr bwMode="auto">
            <a:xfrm>
              <a:off x="216" y="624"/>
              <a:ext cx="768" cy="557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/>
            </a:ln>
          </p:spPr>
          <p:txBody>
            <a:bodyPr rIns="45720">
              <a:spAutoFit/>
            </a:bodyPr>
            <a:lstStyle/>
            <a:p>
              <a:r>
                <a:rPr lang="en-US" sz="1700">
                  <a:latin typeface="Arial" charset="0"/>
                </a:rPr>
                <a:t>Active relaxation (SERCA)</a:t>
              </a:r>
            </a:p>
          </p:txBody>
        </p:sp>
        <p:cxnSp>
          <p:nvCxnSpPr>
            <p:cNvPr id="39946" name="AutoShape 18"/>
            <p:cNvCxnSpPr>
              <a:cxnSpLocks noChangeShapeType="1"/>
              <a:stCxn id="39942" idx="2"/>
              <a:endCxn id="39969" idx="0"/>
            </p:cNvCxnSpPr>
            <p:nvPr/>
          </p:nvCxnSpPr>
          <p:spPr bwMode="auto">
            <a:xfrm>
              <a:off x="1632" y="2021"/>
              <a:ext cx="0" cy="326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stealth" w="lg" len="lg"/>
            </a:ln>
          </p:spPr>
        </p:cxnSp>
        <p:cxnSp>
          <p:nvCxnSpPr>
            <p:cNvPr id="39947" name="AutoShape 19"/>
            <p:cNvCxnSpPr>
              <a:cxnSpLocks noChangeShapeType="1"/>
              <a:stCxn id="39941" idx="2"/>
              <a:endCxn id="39969" idx="1"/>
            </p:cNvCxnSpPr>
            <p:nvPr/>
          </p:nvCxnSpPr>
          <p:spPr bwMode="auto">
            <a:xfrm rot="16200000" flipH="1">
              <a:off x="538" y="2083"/>
              <a:ext cx="528" cy="403"/>
            </a:xfrm>
            <a:prstGeom prst="bentConnector2">
              <a:avLst/>
            </a:prstGeom>
            <a:noFill/>
            <a:ln w="15875">
              <a:solidFill>
                <a:schemeClr val="tx1"/>
              </a:solidFill>
              <a:miter lim="800000"/>
              <a:headEnd/>
              <a:tailEnd type="stealth" w="lg" len="lg"/>
            </a:ln>
          </p:spPr>
        </p:cxnSp>
        <p:cxnSp>
          <p:nvCxnSpPr>
            <p:cNvPr id="39948" name="AutoShape 20"/>
            <p:cNvCxnSpPr>
              <a:cxnSpLocks noChangeShapeType="1"/>
              <a:stCxn id="39943" idx="2"/>
              <a:endCxn id="39969" idx="3"/>
            </p:cNvCxnSpPr>
            <p:nvPr/>
          </p:nvCxnSpPr>
          <p:spPr bwMode="auto">
            <a:xfrm rot="5400000">
              <a:off x="2121" y="2080"/>
              <a:ext cx="609" cy="329"/>
            </a:xfrm>
            <a:prstGeom prst="bentConnector2">
              <a:avLst/>
            </a:prstGeom>
            <a:noFill/>
            <a:ln w="15875">
              <a:solidFill>
                <a:schemeClr val="tx1"/>
              </a:solidFill>
              <a:miter lim="800000"/>
              <a:headEnd/>
              <a:tailEnd type="stealth" w="lg" len="lg"/>
            </a:ln>
          </p:spPr>
        </p:cxnSp>
        <p:cxnSp>
          <p:nvCxnSpPr>
            <p:cNvPr id="39949" name="AutoShape 22"/>
            <p:cNvCxnSpPr>
              <a:cxnSpLocks noChangeShapeType="1"/>
              <a:stCxn id="39945" idx="2"/>
              <a:endCxn id="39941" idx="0"/>
            </p:cNvCxnSpPr>
            <p:nvPr/>
          </p:nvCxnSpPr>
          <p:spPr bwMode="auto">
            <a:xfrm>
              <a:off x="600" y="1186"/>
              <a:ext cx="0" cy="431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stealth" w="lg" len="lg"/>
            </a:ln>
          </p:spPr>
        </p:cxnSp>
        <p:cxnSp>
          <p:nvCxnSpPr>
            <p:cNvPr id="39950" name="AutoShape 23"/>
            <p:cNvCxnSpPr>
              <a:cxnSpLocks noChangeShapeType="1"/>
              <a:stCxn id="39944" idx="2"/>
              <a:endCxn id="39941" idx="0"/>
            </p:cNvCxnSpPr>
            <p:nvPr/>
          </p:nvCxnSpPr>
          <p:spPr bwMode="auto">
            <a:xfrm rot="5400000">
              <a:off x="746" y="958"/>
              <a:ext cx="513" cy="805"/>
            </a:xfrm>
            <a:prstGeom prst="bentConnector3">
              <a:avLst>
                <a:gd name="adj1" fmla="val 49903"/>
              </a:avLst>
            </a:prstGeom>
            <a:noFill/>
            <a:ln w="15875">
              <a:solidFill>
                <a:schemeClr val="tx1"/>
              </a:solidFill>
              <a:miter lim="800000"/>
              <a:headEnd/>
              <a:tailEnd type="stealth" w="lg" len="lg"/>
            </a:ln>
          </p:spPr>
        </p:cxnSp>
        <p:cxnSp>
          <p:nvCxnSpPr>
            <p:cNvPr id="39951" name="AutoShape 24"/>
            <p:cNvCxnSpPr>
              <a:cxnSpLocks noChangeShapeType="1"/>
              <a:stCxn id="39952" idx="2"/>
              <a:endCxn id="39943" idx="0"/>
            </p:cNvCxnSpPr>
            <p:nvPr/>
          </p:nvCxnSpPr>
          <p:spPr bwMode="auto">
            <a:xfrm>
              <a:off x="2590" y="1484"/>
              <a:ext cx="0" cy="215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stealth" w="lg" len="lg"/>
            </a:ln>
          </p:spPr>
        </p:cxnSp>
        <p:sp>
          <p:nvSpPr>
            <p:cNvPr id="39952" name="Text Box 13"/>
            <p:cNvSpPr txBox="1">
              <a:spLocks noChangeArrowheads="1"/>
            </p:cNvSpPr>
            <p:nvPr/>
          </p:nvSpPr>
          <p:spPr bwMode="auto">
            <a:xfrm>
              <a:off x="2112" y="1248"/>
              <a:ext cx="956" cy="23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/>
            </a:ln>
          </p:spPr>
          <p:txBody>
            <a:bodyPr rIns="45720">
              <a:spAutoFit/>
            </a:bodyPr>
            <a:lstStyle/>
            <a:p>
              <a:r>
                <a:rPr lang="en-US" sz="1700">
                  <a:latin typeface="Arial" charset="0"/>
                </a:rPr>
                <a:t>Venous return</a:t>
              </a:r>
            </a:p>
          </p:txBody>
        </p:sp>
        <p:sp>
          <p:nvSpPr>
            <p:cNvPr id="39953" name="Text Box 14"/>
            <p:cNvSpPr txBox="1">
              <a:spLocks noChangeArrowheads="1"/>
            </p:cNvSpPr>
            <p:nvPr/>
          </p:nvSpPr>
          <p:spPr bwMode="auto">
            <a:xfrm>
              <a:off x="1920" y="480"/>
              <a:ext cx="546" cy="394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/>
            </a:ln>
          </p:spPr>
          <p:txBody>
            <a:bodyPr rIns="45720">
              <a:spAutoFit/>
            </a:bodyPr>
            <a:lstStyle/>
            <a:p>
              <a:r>
                <a:rPr lang="en-US" sz="1700">
                  <a:latin typeface="Arial" charset="0"/>
                </a:rPr>
                <a:t>Blood volume</a:t>
              </a:r>
            </a:p>
          </p:txBody>
        </p:sp>
        <p:sp>
          <p:nvSpPr>
            <p:cNvPr id="39954" name="Text Box 15"/>
            <p:cNvSpPr txBox="1">
              <a:spLocks noChangeArrowheads="1"/>
            </p:cNvSpPr>
            <p:nvPr/>
          </p:nvSpPr>
          <p:spPr bwMode="auto">
            <a:xfrm>
              <a:off x="2688" y="480"/>
              <a:ext cx="803" cy="394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/>
            </a:ln>
          </p:spPr>
          <p:txBody>
            <a:bodyPr rIns="45720">
              <a:spAutoFit/>
            </a:bodyPr>
            <a:lstStyle/>
            <a:p>
              <a:r>
                <a:rPr lang="en-US" sz="1700" dirty="0">
                  <a:latin typeface="Arial" charset="0"/>
                </a:rPr>
                <a:t>Venomotor tone</a:t>
              </a:r>
            </a:p>
          </p:txBody>
        </p:sp>
        <p:sp>
          <p:nvSpPr>
            <p:cNvPr id="39955" name="Text Box 16"/>
            <p:cNvSpPr txBox="1">
              <a:spLocks noChangeArrowheads="1"/>
            </p:cNvSpPr>
            <p:nvPr/>
          </p:nvSpPr>
          <p:spPr bwMode="auto">
            <a:xfrm>
              <a:off x="3679" y="480"/>
              <a:ext cx="550" cy="394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/>
            </a:ln>
          </p:spPr>
          <p:txBody>
            <a:bodyPr rIns="45720">
              <a:spAutoFit/>
            </a:bodyPr>
            <a:lstStyle/>
            <a:p>
              <a:r>
                <a:rPr lang="en-US" sz="1700">
                  <a:latin typeface="Arial" charset="0"/>
                </a:rPr>
                <a:t>Muscle pump</a:t>
              </a:r>
            </a:p>
          </p:txBody>
        </p:sp>
        <p:sp>
          <p:nvSpPr>
            <p:cNvPr id="39956" name="Text Box 17"/>
            <p:cNvSpPr txBox="1">
              <a:spLocks noChangeArrowheads="1"/>
            </p:cNvSpPr>
            <p:nvPr/>
          </p:nvSpPr>
          <p:spPr bwMode="auto">
            <a:xfrm>
              <a:off x="4502" y="480"/>
              <a:ext cx="826" cy="394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/>
            </a:ln>
          </p:spPr>
          <p:txBody>
            <a:bodyPr rIns="45720">
              <a:spAutoFit/>
            </a:bodyPr>
            <a:lstStyle/>
            <a:p>
              <a:r>
                <a:rPr lang="en-US" sz="1700">
                  <a:latin typeface="Arial" charset="0"/>
                </a:rPr>
                <a:t>Respiratory pump</a:t>
              </a:r>
            </a:p>
          </p:txBody>
        </p:sp>
        <p:cxnSp>
          <p:nvCxnSpPr>
            <p:cNvPr id="39957" name="AutoShape 25"/>
            <p:cNvCxnSpPr>
              <a:cxnSpLocks noChangeShapeType="1"/>
              <a:stCxn id="39953" idx="2"/>
              <a:endCxn id="39952" idx="0"/>
            </p:cNvCxnSpPr>
            <p:nvPr/>
          </p:nvCxnSpPr>
          <p:spPr bwMode="auto">
            <a:xfrm rot="16200000" flipH="1">
              <a:off x="2210" y="862"/>
              <a:ext cx="364" cy="397"/>
            </a:xfrm>
            <a:prstGeom prst="bentConnector3">
              <a:avLst>
                <a:gd name="adj1" fmla="val 50000"/>
              </a:avLst>
            </a:prstGeom>
            <a:noFill/>
            <a:ln w="15875">
              <a:solidFill>
                <a:schemeClr val="tx1"/>
              </a:solidFill>
              <a:miter lim="800000"/>
              <a:headEnd/>
              <a:tailEnd type="stealth" w="lg" len="lg"/>
            </a:ln>
          </p:spPr>
        </p:cxnSp>
        <p:cxnSp>
          <p:nvCxnSpPr>
            <p:cNvPr id="39958" name="AutoShape 26"/>
            <p:cNvCxnSpPr>
              <a:cxnSpLocks noChangeShapeType="1"/>
              <a:stCxn id="39954" idx="2"/>
              <a:endCxn id="39952" idx="0"/>
            </p:cNvCxnSpPr>
            <p:nvPr/>
          </p:nvCxnSpPr>
          <p:spPr bwMode="auto">
            <a:xfrm rot="5400000">
              <a:off x="2658" y="811"/>
              <a:ext cx="364" cy="500"/>
            </a:xfrm>
            <a:prstGeom prst="bentConnector3">
              <a:avLst>
                <a:gd name="adj1" fmla="val 50000"/>
              </a:avLst>
            </a:prstGeom>
            <a:noFill/>
            <a:ln w="15875">
              <a:solidFill>
                <a:schemeClr val="tx1"/>
              </a:solidFill>
              <a:miter lim="800000"/>
              <a:headEnd/>
              <a:tailEnd type="stealth" w="lg" len="lg"/>
            </a:ln>
          </p:spPr>
        </p:cxnSp>
        <p:cxnSp>
          <p:nvCxnSpPr>
            <p:cNvPr id="39959" name="AutoShape 27"/>
            <p:cNvCxnSpPr>
              <a:cxnSpLocks noChangeShapeType="1"/>
              <a:stCxn id="39955" idx="2"/>
              <a:endCxn id="39952" idx="0"/>
            </p:cNvCxnSpPr>
            <p:nvPr/>
          </p:nvCxnSpPr>
          <p:spPr bwMode="auto">
            <a:xfrm rot="5400000">
              <a:off x="3090" y="379"/>
              <a:ext cx="364" cy="1364"/>
            </a:xfrm>
            <a:prstGeom prst="bentConnector3">
              <a:avLst>
                <a:gd name="adj1" fmla="val 50000"/>
              </a:avLst>
            </a:prstGeom>
            <a:noFill/>
            <a:ln w="15875">
              <a:solidFill>
                <a:schemeClr val="tx1"/>
              </a:solidFill>
              <a:miter lim="800000"/>
              <a:headEnd/>
              <a:tailEnd type="stealth" w="lg" len="lg"/>
            </a:ln>
          </p:spPr>
        </p:cxnSp>
        <p:cxnSp>
          <p:nvCxnSpPr>
            <p:cNvPr id="39960" name="AutoShape 28"/>
            <p:cNvCxnSpPr>
              <a:cxnSpLocks noChangeShapeType="1"/>
              <a:stCxn id="39956" idx="2"/>
              <a:endCxn id="39952" idx="0"/>
            </p:cNvCxnSpPr>
            <p:nvPr/>
          </p:nvCxnSpPr>
          <p:spPr bwMode="auto">
            <a:xfrm rot="5400000">
              <a:off x="3571" y="-102"/>
              <a:ext cx="364" cy="2325"/>
            </a:xfrm>
            <a:prstGeom prst="bentConnector3">
              <a:avLst>
                <a:gd name="adj1" fmla="val 50000"/>
              </a:avLst>
            </a:prstGeom>
            <a:noFill/>
            <a:ln w="15875">
              <a:solidFill>
                <a:schemeClr val="tx1"/>
              </a:solidFill>
              <a:miter lim="800000"/>
              <a:headEnd/>
              <a:tailEnd type="stealth" w="lg" len="lg"/>
            </a:ln>
          </p:spPr>
        </p:cxnSp>
        <p:sp>
          <p:nvSpPr>
            <p:cNvPr id="39961" name="Text Box 30"/>
            <p:cNvSpPr txBox="1">
              <a:spLocks noChangeArrowheads="1"/>
            </p:cNvSpPr>
            <p:nvPr/>
          </p:nvSpPr>
          <p:spPr bwMode="auto">
            <a:xfrm>
              <a:off x="3456" y="1440"/>
              <a:ext cx="912" cy="557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/>
            </a:ln>
          </p:spPr>
          <p:txBody>
            <a:bodyPr rIns="45720">
              <a:spAutoFit/>
            </a:bodyPr>
            <a:lstStyle/>
            <a:p>
              <a:r>
                <a:rPr lang="en-US" sz="1700">
                  <a:latin typeface="Arial" charset="0"/>
                </a:rPr>
                <a:t>Contractility (Sympathetic activity)</a:t>
              </a:r>
            </a:p>
          </p:txBody>
        </p:sp>
        <p:sp>
          <p:nvSpPr>
            <p:cNvPr id="39962" name="Text Box 31"/>
            <p:cNvSpPr txBox="1">
              <a:spLocks noChangeArrowheads="1"/>
            </p:cNvSpPr>
            <p:nvPr/>
          </p:nvSpPr>
          <p:spPr bwMode="auto">
            <a:xfrm>
              <a:off x="4561" y="1522"/>
              <a:ext cx="671" cy="23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/>
            </a:ln>
          </p:spPr>
          <p:txBody>
            <a:bodyPr rIns="45720">
              <a:spAutoFit/>
            </a:bodyPr>
            <a:lstStyle/>
            <a:p>
              <a:r>
                <a:rPr lang="en-US" sz="1700">
                  <a:latin typeface="Arial" charset="0"/>
                </a:rPr>
                <a:t>Afterload</a:t>
              </a:r>
            </a:p>
          </p:txBody>
        </p:sp>
        <p:cxnSp>
          <p:nvCxnSpPr>
            <p:cNvPr id="39963" name="AutoShape 32"/>
            <p:cNvCxnSpPr>
              <a:cxnSpLocks noChangeShapeType="1"/>
              <a:stCxn id="39961" idx="2"/>
              <a:endCxn id="39968" idx="0"/>
            </p:cNvCxnSpPr>
            <p:nvPr/>
          </p:nvCxnSpPr>
          <p:spPr bwMode="auto">
            <a:xfrm rot="16200000" flipH="1">
              <a:off x="3993" y="1921"/>
              <a:ext cx="427" cy="589"/>
            </a:xfrm>
            <a:prstGeom prst="bentConnector3">
              <a:avLst>
                <a:gd name="adj1" fmla="val 49884"/>
              </a:avLst>
            </a:prstGeom>
            <a:noFill/>
            <a:ln w="15875">
              <a:solidFill>
                <a:schemeClr val="tx1"/>
              </a:solidFill>
              <a:miter lim="800000"/>
              <a:headEnd/>
              <a:tailEnd type="stealth" w="lg" len="lg"/>
            </a:ln>
          </p:spPr>
        </p:cxnSp>
        <p:cxnSp>
          <p:nvCxnSpPr>
            <p:cNvPr id="39964" name="AutoShape 33"/>
            <p:cNvCxnSpPr>
              <a:cxnSpLocks noChangeShapeType="1"/>
              <a:stCxn id="39962" idx="2"/>
              <a:endCxn id="39968" idx="0"/>
            </p:cNvCxnSpPr>
            <p:nvPr/>
          </p:nvCxnSpPr>
          <p:spPr bwMode="auto">
            <a:xfrm rot="5400000">
              <a:off x="4363" y="1896"/>
              <a:ext cx="671" cy="396"/>
            </a:xfrm>
            <a:prstGeom prst="bentConnector3">
              <a:avLst>
                <a:gd name="adj1" fmla="val 49926"/>
              </a:avLst>
            </a:prstGeom>
            <a:noFill/>
            <a:ln w="15875">
              <a:solidFill>
                <a:schemeClr val="tx1"/>
              </a:solidFill>
              <a:miter lim="800000"/>
              <a:headEnd/>
              <a:tailEnd type="stealth" w="lg" len="lg"/>
            </a:ln>
          </p:spPr>
        </p:cxnSp>
        <p:sp>
          <p:nvSpPr>
            <p:cNvPr id="39965" name="Text Box 3"/>
            <p:cNvSpPr txBox="1">
              <a:spLocks noChangeArrowheads="1"/>
            </p:cNvSpPr>
            <p:nvPr/>
          </p:nvSpPr>
          <p:spPr bwMode="auto">
            <a:xfrm>
              <a:off x="1248" y="3235"/>
              <a:ext cx="1200" cy="23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/>
            </a:ln>
          </p:spPr>
          <p:txBody>
            <a:bodyPr rIns="45720">
              <a:spAutoFit/>
            </a:bodyPr>
            <a:lstStyle/>
            <a:p>
              <a:r>
                <a:rPr lang="en-US" sz="1700" b="1">
                  <a:latin typeface="Arial" charset="0"/>
                </a:rPr>
                <a:t>Cardiac output = </a:t>
              </a:r>
            </a:p>
          </p:txBody>
        </p:sp>
        <p:sp>
          <p:nvSpPr>
            <p:cNvPr id="39966" name="Text Box 4"/>
            <p:cNvSpPr txBox="1">
              <a:spLocks noChangeArrowheads="1"/>
            </p:cNvSpPr>
            <p:nvPr/>
          </p:nvSpPr>
          <p:spPr bwMode="auto">
            <a:xfrm>
              <a:off x="3696" y="3235"/>
              <a:ext cx="720" cy="231"/>
            </a:xfrm>
            <a:prstGeom prst="rect">
              <a:avLst/>
            </a:prstGeom>
            <a:solidFill>
              <a:schemeClr val="bg1"/>
            </a:solidFill>
            <a:ln w="1587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rIns="45720">
              <a:spAutoFit/>
            </a:bodyPr>
            <a:lstStyle/>
            <a:p>
              <a:r>
                <a:rPr lang="en-US" sz="1700" b="1">
                  <a:latin typeface="Arial" charset="0"/>
                </a:rPr>
                <a:t>heart rate</a:t>
              </a:r>
            </a:p>
          </p:txBody>
        </p:sp>
        <p:sp>
          <p:nvSpPr>
            <p:cNvPr id="39967" name="Text Box 5"/>
            <p:cNvSpPr txBox="1">
              <a:spLocks noChangeArrowheads="1"/>
            </p:cNvSpPr>
            <p:nvPr/>
          </p:nvSpPr>
          <p:spPr bwMode="auto">
            <a:xfrm>
              <a:off x="2502" y="3235"/>
              <a:ext cx="1139" cy="231"/>
            </a:xfrm>
            <a:prstGeom prst="rect">
              <a:avLst/>
            </a:prstGeom>
            <a:solidFill>
              <a:schemeClr val="bg1"/>
            </a:solidFill>
            <a:ln w="1587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rIns="45720">
              <a:spAutoFit/>
            </a:bodyPr>
            <a:lstStyle/>
            <a:p>
              <a:r>
                <a:rPr lang="en-US" sz="1700" b="1">
                  <a:latin typeface="Arial" charset="0"/>
                </a:rPr>
                <a:t>stroke volume x</a:t>
              </a:r>
            </a:p>
          </p:txBody>
        </p:sp>
        <p:sp>
          <p:nvSpPr>
            <p:cNvPr id="39968" name="Text Box 9"/>
            <p:cNvSpPr txBox="1">
              <a:spLocks noChangeArrowheads="1"/>
            </p:cNvSpPr>
            <p:nvPr/>
          </p:nvSpPr>
          <p:spPr bwMode="auto">
            <a:xfrm>
              <a:off x="3792" y="2434"/>
              <a:ext cx="1418" cy="23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/>
            </a:ln>
          </p:spPr>
          <p:txBody>
            <a:bodyPr rIns="45720">
              <a:spAutoFit/>
            </a:bodyPr>
            <a:lstStyle/>
            <a:p>
              <a:r>
                <a:rPr lang="en-US" sz="1700">
                  <a:latin typeface="Arial" charset="0"/>
                </a:rPr>
                <a:t>End systolic volume</a:t>
              </a:r>
            </a:p>
          </p:txBody>
        </p:sp>
        <p:sp>
          <p:nvSpPr>
            <p:cNvPr id="39969" name="Text Box 10"/>
            <p:cNvSpPr txBox="1">
              <a:spLocks noChangeArrowheads="1"/>
            </p:cNvSpPr>
            <p:nvPr/>
          </p:nvSpPr>
          <p:spPr bwMode="auto">
            <a:xfrm>
              <a:off x="1008" y="2352"/>
              <a:ext cx="1248" cy="394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/>
            </a:ln>
          </p:spPr>
          <p:txBody>
            <a:bodyPr rIns="45720">
              <a:spAutoFit/>
            </a:bodyPr>
            <a:lstStyle/>
            <a:p>
              <a:r>
                <a:rPr lang="en-US" sz="1700">
                  <a:latin typeface="Arial" charset="0"/>
                </a:rPr>
                <a:t>End diastolic ventricular volume</a:t>
              </a:r>
            </a:p>
          </p:txBody>
        </p:sp>
        <p:cxnSp>
          <p:nvCxnSpPr>
            <p:cNvPr id="39970" name="AutoShape 34"/>
            <p:cNvCxnSpPr>
              <a:cxnSpLocks noChangeShapeType="1"/>
              <a:stCxn id="39969" idx="2"/>
              <a:endCxn id="39967" idx="0"/>
            </p:cNvCxnSpPr>
            <p:nvPr/>
          </p:nvCxnSpPr>
          <p:spPr bwMode="auto">
            <a:xfrm rot="16200000" flipH="1">
              <a:off x="2110" y="2273"/>
              <a:ext cx="484" cy="1440"/>
            </a:xfrm>
            <a:prstGeom prst="bentConnector3">
              <a:avLst>
                <a:gd name="adj1" fmla="val 49380"/>
              </a:avLst>
            </a:prstGeom>
            <a:noFill/>
            <a:ln w="15875">
              <a:solidFill>
                <a:schemeClr val="tx1"/>
              </a:solidFill>
              <a:miter lim="800000"/>
              <a:headEnd/>
              <a:tailEnd type="stealth" w="lg" len="lg"/>
            </a:ln>
          </p:spPr>
        </p:cxnSp>
        <p:cxnSp>
          <p:nvCxnSpPr>
            <p:cNvPr id="39971" name="AutoShape 35"/>
            <p:cNvCxnSpPr>
              <a:cxnSpLocks noChangeShapeType="1"/>
              <a:stCxn id="39968" idx="2"/>
              <a:endCxn id="39967" idx="0"/>
            </p:cNvCxnSpPr>
            <p:nvPr/>
          </p:nvCxnSpPr>
          <p:spPr bwMode="auto">
            <a:xfrm rot="5400000">
              <a:off x="3504" y="2238"/>
              <a:ext cx="565" cy="1429"/>
            </a:xfrm>
            <a:prstGeom prst="bentConnector3">
              <a:avLst>
                <a:gd name="adj1" fmla="val 55574"/>
              </a:avLst>
            </a:prstGeom>
            <a:noFill/>
            <a:ln w="15875">
              <a:solidFill>
                <a:schemeClr val="tx1"/>
              </a:solidFill>
              <a:miter lim="800000"/>
              <a:headEnd/>
              <a:tailEnd type="stealth" w="lg" len="lg"/>
            </a:ln>
          </p:spPr>
        </p:cxnSp>
        <p:sp>
          <p:nvSpPr>
            <p:cNvPr id="39972" name="Text Box 40"/>
            <p:cNvSpPr txBox="1">
              <a:spLocks noChangeArrowheads="1"/>
            </p:cNvSpPr>
            <p:nvPr/>
          </p:nvSpPr>
          <p:spPr bwMode="auto">
            <a:xfrm>
              <a:off x="4896" y="2928"/>
              <a:ext cx="451" cy="23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 rIns="45720">
              <a:spAutoFit/>
            </a:bodyPr>
            <a:lstStyle/>
            <a:p>
              <a:r>
                <a:rPr lang="en-US" sz="1700">
                  <a:latin typeface="Arial" charset="0"/>
                </a:rPr>
                <a:t>ANS</a:t>
              </a:r>
            </a:p>
          </p:txBody>
        </p:sp>
        <p:cxnSp>
          <p:nvCxnSpPr>
            <p:cNvPr id="39973" name="AutoShape 41"/>
            <p:cNvCxnSpPr>
              <a:cxnSpLocks noChangeShapeType="1"/>
              <a:stCxn id="39972" idx="1"/>
              <a:endCxn id="39966" idx="3"/>
            </p:cNvCxnSpPr>
            <p:nvPr/>
          </p:nvCxnSpPr>
          <p:spPr bwMode="auto">
            <a:xfrm rot="10800000" flipV="1">
              <a:off x="4416" y="3044"/>
              <a:ext cx="475" cy="302"/>
            </a:xfrm>
            <a:prstGeom prst="bentConnector3">
              <a:avLst>
                <a:gd name="adj1" fmla="val 49472"/>
              </a:avLst>
            </a:prstGeom>
            <a:noFill/>
            <a:ln w="15875">
              <a:solidFill>
                <a:schemeClr val="tx1"/>
              </a:solidFill>
              <a:miter lim="800000"/>
              <a:headEnd/>
              <a:tailEnd type="stealth" w="lg" len="lg"/>
            </a:ln>
          </p:spPr>
        </p:cxnSp>
      </p:grp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4"/>
          <p:cNvSpPr>
            <a:spLocks noGrp="1" noChangeArrowheads="1"/>
          </p:cNvSpPr>
          <p:nvPr>
            <p:ph type="title"/>
          </p:nvPr>
        </p:nvSpPr>
        <p:spPr>
          <a:xfrm>
            <a:off x="1524000" y="152400"/>
            <a:ext cx="6019800" cy="657225"/>
          </a:xfrm>
        </p:spPr>
        <p:txBody>
          <a:bodyPr/>
          <a:lstStyle/>
          <a:p>
            <a:pPr eaLnBrk="1" hangingPunct="1"/>
            <a:r>
              <a:rPr lang="en-US" b="1" i="1" smtClean="0">
                <a:solidFill>
                  <a:schemeClr val="tx1"/>
                </a:solidFill>
              </a:rPr>
              <a:t>ANP &amp; BNP inhibit the renin angiotensin system &amp; decrease afterload (total peripheral resistance)</a:t>
            </a:r>
          </a:p>
        </p:txBody>
      </p:sp>
      <p:sp>
        <p:nvSpPr>
          <p:cNvPr id="40963" name="Text Box 37"/>
          <p:cNvSpPr txBox="1">
            <a:spLocks noChangeArrowheads="1"/>
          </p:cNvSpPr>
          <p:nvPr/>
        </p:nvSpPr>
        <p:spPr bwMode="auto">
          <a:xfrm>
            <a:off x="762000" y="5359400"/>
            <a:ext cx="7924800" cy="1244600"/>
          </a:xfrm>
          <a:prstGeom prst="rect">
            <a:avLst/>
          </a:prstGeom>
          <a:solidFill>
            <a:schemeClr val="bg1"/>
          </a:solidFill>
          <a:ln w="15875" algn="ctr">
            <a:solidFill>
              <a:srgbClr val="000000"/>
            </a:solidFill>
            <a:miter lim="800000"/>
            <a:headEnd/>
            <a:tailEnd type="none" w="lg" len="lg"/>
          </a:ln>
        </p:spPr>
        <p:txBody>
          <a:bodyPr anchor="ctr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700" b="1" i="1">
                <a:latin typeface="Arial" charset="0"/>
              </a:rPr>
              <a:t>Increasing plasma BNP concentration is a sign of worsening heart failure.</a:t>
            </a:r>
          </a:p>
          <a:p>
            <a:pPr>
              <a:lnSpc>
                <a:spcPct val="110000"/>
              </a:lnSpc>
            </a:pPr>
            <a:r>
              <a:rPr lang="en-US" sz="1700">
                <a:latin typeface="Arial" charset="0"/>
              </a:rPr>
              <a:t>The kidneys become insensitive to natriuretic peptides in heart failure so renin secretion from the kidneys continues despite increased plasma ANP &amp; BNP.</a:t>
            </a:r>
          </a:p>
          <a:p>
            <a:pPr>
              <a:lnSpc>
                <a:spcPct val="110000"/>
              </a:lnSpc>
            </a:pPr>
            <a:r>
              <a:rPr lang="en-US" sz="1700">
                <a:latin typeface="Arial" charset="0"/>
              </a:rPr>
              <a:t>Consequently the beneficial effect on decreasing afterload is limited.</a:t>
            </a:r>
          </a:p>
        </p:txBody>
      </p:sp>
      <p:grpSp>
        <p:nvGrpSpPr>
          <p:cNvPr id="40964" name="Group 31"/>
          <p:cNvGrpSpPr>
            <a:grpSpLocks/>
          </p:cNvGrpSpPr>
          <p:nvPr/>
        </p:nvGrpSpPr>
        <p:grpSpPr bwMode="auto">
          <a:xfrm>
            <a:off x="990600" y="914400"/>
            <a:ext cx="7704138" cy="4100513"/>
            <a:chOff x="990600" y="914400"/>
            <a:chExt cx="7704138" cy="4100513"/>
          </a:xfrm>
        </p:grpSpPr>
        <p:sp>
          <p:nvSpPr>
            <p:cNvPr id="40965" name="Text Box 5"/>
            <p:cNvSpPr txBox="1">
              <a:spLocks noChangeArrowheads="1"/>
            </p:cNvSpPr>
            <p:nvPr/>
          </p:nvSpPr>
          <p:spPr bwMode="auto">
            <a:xfrm>
              <a:off x="998538" y="914400"/>
              <a:ext cx="2362200" cy="366713"/>
            </a:xfrm>
            <a:prstGeom prst="rect">
              <a:avLst/>
            </a:prstGeom>
            <a:solidFill>
              <a:schemeClr val="bg1"/>
            </a:solidFill>
            <a:ln w="15875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r>
                <a:rPr lang="en-US" sz="1700">
                  <a:latin typeface="Arial" charset="0"/>
                </a:rPr>
                <a:t>Left ventricular failure</a:t>
              </a:r>
            </a:p>
          </p:txBody>
        </p:sp>
        <p:sp>
          <p:nvSpPr>
            <p:cNvPr id="40966" name="Text Box 6"/>
            <p:cNvSpPr txBox="1">
              <a:spLocks noChangeArrowheads="1"/>
            </p:cNvSpPr>
            <p:nvPr/>
          </p:nvSpPr>
          <p:spPr bwMode="auto">
            <a:xfrm>
              <a:off x="1801813" y="1638300"/>
              <a:ext cx="755650" cy="366713"/>
            </a:xfrm>
            <a:prstGeom prst="rect">
              <a:avLst/>
            </a:prstGeom>
            <a:solidFill>
              <a:schemeClr val="bg1"/>
            </a:solidFill>
            <a:ln w="15875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r>
                <a:rPr lang="en-US" sz="1700">
                  <a:latin typeface="Arial" charset="0"/>
                  <a:sym typeface="Symbol" pitchFamily="18" charset="2"/>
                </a:rPr>
                <a:t></a:t>
              </a:r>
              <a:r>
                <a:rPr lang="en-US" sz="1700">
                  <a:latin typeface="Arial" charset="0"/>
                </a:rPr>
                <a:t> CO</a:t>
              </a:r>
            </a:p>
          </p:txBody>
        </p:sp>
        <p:sp>
          <p:nvSpPr>
            <p:cNvPr id="40967" name="Text Box 7"/>
            <p:cNvSpPr txBox="1">
              <a:spLocks noChangeArrowheads="1"/>
            </p:cNvSpPr>
            <p:nvPr/>
          </p:nvSpPr>
          <p:spPr bwMode="auto">
            <a:xfrm>
              <a:off x="1076325" y="3016250"/>
              <a:ext cx="2206625" cy="625475"/>
            </a:xfrm>
            <a:prstGeom prst="rect">
              <a:avLst/>
            </a:prstGeom>
            <a:solidFill>
              <a:schemeClr val="bg1"/>
            </a:solidFill>
            <a:ln w="15875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/>
              <a:r>
                <a:rPr lang="en-US" sz="1700">
                  <a:latin typeface="Arial" charset="0"/>
                  <a:sym typeface="Symbol" pitchFamily="18" charset="2"/>
                </a:rPr>
                <a:t> </a:t>
              </a:r>
              <a:r>
                <a:rPr lang="en-US" sz="1700">
                  <a:latin typeface="Arial" charset="0"/>
                </a:rPr>
                <a:t>Left atrial pressure (preload)</a:t>
              </a:r>
            </a:p>
          </p:txBody>
        </p:sp>
        <p:sp>
          <p:nvSpPr>
            <p:cNvPr id="40968" name="Text Box 8"/>
            <p:cNvSpPr txBox="1">
              <a:spLocks noChangeArrowheads="1"/>
            </p:cNvSpPr>
            <p:nvPr/>
          </p:nvSpPr>
          <p:spPr bwMode="auto">
            <a:xfrm>
              <a:off x="1277938" y="4016375"/>
              <a:ext cx="1804987" cy="366713"/>
            </a:xfrm>
            <a:prstGeom prst="rect">
              <a:avLst/>
            </a:prstGeom>
            <a:solidFill>
              <a:schemeClr val="bg1"/>
            </a:solidFill>
            <a:ln w="15875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/>
              <a:r>
                <a:rPr lang="en-US" sz="1700">
                  <a:latin typeface="Arial" charset="0"/>
                  <a:sym typeface="Symbol" pitchFamily="18" charset="2"/>
                </a:rPr>
                <a:t> </a:t>
              </a:r>
              <a:r>
                <a:rPr lang="en-US" sz="1700">
                  <a:latin typeface="Arial" charset="0"/>
                </a:rPr>
                <a:t>stroke volume</a:t>
              </a:r>
            </a:p>
          </p:txBody>
        </p:sp>
        <p:sp>
          <p:nvSpPr>
            <p:cNvPr id="40969" name="Text Box 9"/>
            <p:cNvSpPr txBox="1">
              <a:spLocks noChangeArrowheads="1"/>
            </p:cNvSpPr>
            <p:nvPr/>
          </p:nvSpPr>
          <p:spPr bwMode="auto">
            <a:xfrm>
              <a:off x="6904038" y="1509713"/>
              <a:ext cx="1600200" cy="625475"/>
            </a:xfrm>
            <a:prstGeom prst="rect">
              <a:avLst/>
            </a:prstGeom>
            <a:solidFill>
              <a:schemeClr val="bg1"/>
            </a:solidFill>
            <a:ln w="15875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r>
                <a:rPr lang="en-US" sz="1700">
                  <a:latin typeface="Arial" charset="0"/>
                  <a:sym typeface="Symbol" pitchFamily="18" charset="2"/>
                </a:rPr>
                <a:t> </a:t>
              </a:r>
              <a:r>
                <a:rPr lang="en-US" sz="1700">
                  <a:latin typeface="Arial" charset="0"/>
                </a:rPr>
                <a:t>formation of angiotensin II</a:t>
              </a:r>
            </a:p>
          </p:txBody>
        </p:sp>
        <p:cxnSp>
          <p:nvCxnSpPr>
            <p:cNvPr id="40970" name="AutoShape 10"/>
            <p:cNvCxnSpPr>
              <a:cxnSpLocks noChangeShapeType="1"/>
              <a:stCxn id="40966" idx="2"/>
              <a:endCxn id="40967" idx="0"/>
            </p:cNvCxnSpPr>
            <p:nvPr/>
          </p:nvCxnSpPr>
          <p:spPr bwMode="auto">
            <a:xfrm>
              <a:off x="2179638" y="2012950"/>
              <a:ext cx="0" cy="995363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 type="stealth" w="lg" len="lg"/>
            </a:ln>
          </p:spPr>
        </p:cxnSp>
        <p:cxnSp>
          <p:nvCxnSpPr>
            <p:cNvPr id="40971" name="AutoShape 11"/>
            <p:cNvCxnSpPr>
              <a:cxnSpLocks noChangeShapeType="1"/>
              <a:stCxn id="40967" idx="2"/>
              <a:endCxn id="40968" idx="0"/>
            </p:cNvCxnSpPr>
            <p:nvPr/>
          </p:nvCxnSpPr>
          <p:spPr bwMode="auto">
            <a:xfrm>
              <a:off x="2179638" y="3649663"/>
              <a:ext cx="1587" cy="358775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 type="stealth" w="lg" len="lg"/>
            </a:ln>
          </p:spPr>
        </p:cxnSp>
        <p:cxnSp>
          <p:nvCxnSpPr>
            <p:cNvPr id="40972" name="AutoShape 12"/>
            <p:cNvCxnSpPr>
              <a:cxnSpLocks noChangeShapeType="1"/>
              <a:stCxn id="40968" idx="3"/>
              <a:endCxn id="40976" idx="1"/>
            </p:cNvCxnSpPr>
            <p:nvPr/>
          </p:nvCxnSpPr>
          <p:spPr bwMode="auto">
            <a:xfrm flipV="1">
              <a:off x="3090863" y="4198938"/>
              <a:ext cx="1481137" cy="1587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 type="stealth" w="lg" len="lg"/>
            </a:ln>
          </p:spPr>
        </p:cxnSp>
        <p:cxnSp>
          <p:nvCxnSpPr>
            <p:cNvPr id="40973" name="AutoShape 13"/>
            <p:cNvCxnSpPr>
              <a:cxnSpLocks noChangeShapeType="1"/>
              <a:stCxn id="40965" idx="2"/>
              <a:endCxn id="40966" idx="0"/>
            </p:cNvCxnSpPr>
            <p:nvPr/>
          </p:nvCxnSpPr>
          <p:spPr bwMode="auto">
            <a:xfrm>
              <a:off x="2179638" y="1289050"/>
              <a:ext cx="0" cy="341313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 type="stealth" w="lg" len="lg"/>
            </a:ln>
          </p:spPr>
        </p:cxnSp>
        <p:cxnSp>
          <p:nvCxnSpPr>
            <p:cNvPr id="40974" name="AutoShape 15"/>
            <p:cNvCxnSpPr>
              <a:cxnSpLocks noChangeShapeType="1"/>
              <a:stCxn id="40967" idx="3"/>
              <a:endCxn id="40975" idx="1"/>
            </p:cNvCxnSpPr>
            <p:nvPr/>
          </p:nvCxnSpPr>
          <p:spPr bwMode="auto">
            <a:xfrm>
              <a:off x="3290888" y="3328988"/>
              <a:ext cx="366712" cy="1587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 type="stealth" w="lg" len="lg"/>
            </a:ln>
          </p:spPr>
        </p:cxnSp>
        <p:sp>
          <p:nvSpPr>
            <p:cNvPr id="40975" name="Text Box 16"/>
            <p:cNvSpPr txBox="1">
              <a:spLocks noChangeArrowheads="1"/>
            </p:cNvSpPr>
            <p:nvPr/>
          </p:nvSpPr>
          <p:spPr bwMode="auto">
            <a:xfrm>
              <a:off x="3665538" y="3017838"/>
              <a:ext cx="2133600" cy="625475"/>
            </a:xfrm>
            <a:prstGeom prst="rect">
              <a:avLst/>
            </a:prstGeom>
            <a:solidFill>
              <a:schemeClr val="bg1"/>
            </a:solidFill>
            <a:ln w="15875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/>
              <a:r>
                <a:rPr lang="en-US" sz="1700">
                  <a:latin typeface="Arial" charset="0"/>
                  <a:sym typeface="Symbol" pitchFamily="18" charset="2"/>
                </a:rPr>
                <a:t> </a:t>
              </a:r>
              <a:r>
                <a:rPr lang="en-US" sz="1700">
                  <a:latin typeface="Arial" charset="0"/>
                </a:rPr>
                <a:t>secretion of ANP from atria </a:t>
              </a:r>
            </a:p>
          </p:txBody>
        </p:sp>
        <p:sp>
          <p:nvSpPr>
            <p:cNvPr id="40976" name="Text Box 18"/>
            <p:cNvSpPr txBox="1">
              <a:spLocks noChangeArrowheads="1"/>
            </p:cNvSpPr>
            <p:nvPr/>
          </p:nvSpPr>
          <p:spPr bwMode="auto">
            <a:xfrm>
              <a:off x="4579938" y="3886200"/>
              <a:ext cx="2057400" cy="625475"/>
            </a:xfrm>
            <a:prstGeom prst="rect">
              <a:avLst/>
            </a:prstGeom>
            <a:solidFill>
              <a:schemeClr val="bg1"/>
            </a:solidFill>
            <a:ln w="15875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/>
              <a:r>
                <a:rPr lang="en-US" sz="1700">
                  <a:latin typeface="Arial" charset="0"/>
                  <a:sym typeface="Symbol" pitchFamily="18" charset="2"/>
                </a:rPr>
                <a:t> </a:t>
              </a:r>
              <a:r>
                <a:rPr lang="en-US" sz="1700">
                  <a:latin typeface="Arial" charset="0"/>
                </a:rPr>
                <a:t>secretion of BNP from ventricles</a:t>
              </a:r>
            </a:p>
          </p:txBody>
        </p:sp>
        <p:sp>
          <p:nvSpPr>
            <p:cNvPr id="40977" name="Text Box 19"/>
            <p:cNvSpPr txBox="1">
              <a:spLocks noChangeArrowheads="1"/>
            </p:cNvSpPr>
            <p:nvPr/>
          </p:nvSpPr>
          <p:spPr bwMode="auto">
            <a:xfrm>
              <a:off x="6713538" y="2697163"/>
              <a:ext cx="1981200" cy="366712"/>
            </a:xfrm>
            <a:prstGeom prst="rect">
              <a:avLst/>
            </a:prstGeom>
            <a:solidFill>
              <a:schemeClr val="bg1"/>
            </a:solidFill>
            <a:ln w="15875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/>
              <a:r>
                <a:rPr lang="en-US" sz="1700">
                  <a:latin typeface="Arial" charset="0"/>
                  <a:sym typeface="Symbol" pitchFamily="18" charset="2"/>
                </a:rPr>
                <a:t> TPR (</a:t>
              </a:r>
              <a:r>
                <a:rPr lang="en-US" sz="1700">
                  <a:latin typeface="Arial" charset="0"/>
                </a:rPr>
                <a:t>afterload)</a:t>
              </a:r>
            </a:p>
          </p:txBody>
        </p:sp>
        <p:cxnSp>
          <p:nvCxnSpPr>
            <p:cNvPr id="40978" name="AutoShape 20"/>
            <p:cNvCxnSpPr>
              <a:cxnSpLocks noChangeShapeType="1"/>
              <a:stCxn id="40966" idx="3"/>
              <a:endCxn id="40979" idx="1"/>
            </p:cNvCxnSpPr>
            <p:nvPr/>
          </p:nvCxnSpPr>
          <p:spPr bwMode="auto">
            <a:xfrm>
              <a:off x="2565400" y="1822450"/>
              <a:ext cx="1244600" cy="0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 type="stealth" w="lg" len="lg"/>
            </a:ln>
          </p:spPr>
        </p:cxnSp>
        <p:sp>
          <p:nvSpPr>
            <p:cNvPr id="40979" name="Text Box 21"/>
            <p:cNvSpPr txBox="1">
              <a:spLocks noChangeArrowheads="1"/>
            </p:cNvSpPr>
            <p:nvPr/>
          </p:nvSpPr>
          <p:spPr bwMode="auto">
            <a:xfrm>
              <a:off x="3817938" y="1509713"/>
              <a:ext cx="1828800" cy="625475"/>
            </a:xfrm>
            <a:prstGeom prst="rect">
              <a:avLst/>
            </a:prstGeom>
            <a:solidFill>
              <a:schemeClr val="bg1"/>
            </a:solidFill>
            <a:ln w="15875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r>
                <a:rPr lang="en-US" sz="1700">
                  <a:latin typeface="Arial" charset="0"/>
                  <a:sym typeface="Symbol" pitchFamily="18" charset="2"/>
                </a:rPr>
                <a:t> renin </a:t>
              </a:r>
              <a:r>
                <a:rPr lang="en-US" sz="1700">
                  <a:latin typeface="Arial" charset="0"/>
                </a:rPr>
                <a:t>secretion from kidney</a:t>
              </a:r>
            </a:p>
          </p:txBody>
        </p:sp>
        <p:cxnSp>
          <p:nvCxnSpPr>
            <p:cNvPr id="40980" name="AutoShape 22"/>
            <p:cNvCxnSpPr>
              <a:cxnSpLocks noChangeShapeType="1"/>
              <a:stCxn id="40979" idx="3"/>
              <a:endCxn id="40969" idx="1"/>
            </p:cNvCxnSpPr>
            <p:nvPr/>
          </p:nvCxnSpPr>
          <p:spPr bwMode="auto">
            <a:xfrm>
              <a:off x="5654675" y="1822450"/>
              <a:ext cx="1241425" cy="0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 type="stealth" w="lg" len="lg"/>
            </a:ln>
          </p:spPr>
        </p:cxnSp>
        <p:cxnSp>
          <p:nvCxnSpPr>
            <p:cNvPr id="40981" name="AutoShape 23"/>
            <p:cNvCxnSpPr>
              <a:cxnSpLocks noChangeShapeType="1"/>
              <a:stCxn id="40969" idx="2"/>
              <a:endCxn id="40977" idx="0"/>
            </p:cNvCxnSpPr>
            <p:nvPr/>
          </p:nvCxnSpPr>
          <p:spPr bwMode="auto">
            <a:xfrm>
              <a:off x="7704138" y="2143125"/>
              <a:ext cx="0" cy="417513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 type="stealth" w="lg" len="lg"/>
            </a:ln>
          </p:spPr>
        </p:cxnSp>
        <p:sp>
          <p:nvSpPr>
            <p:cNvPr id="40982" name="Text Box 24"/>
            <p:cNvSpPr txBox="1">
              <a:spLocks noChangeArrowheads="1"/>
            </p:cNvSpPr>
            <p:nvPr/>
          </p:nvSpPr>
          <p:spPr bwMode="auto">
            <a:xfrm>
              <a:off x="6713538" y="3660775"/>
              <a:ext cx="1981200" cy="366713"/>
            </a:xfrm>
            <a:prstGeom prst="rect">
              <a:avLst/>
            </a:prstGeom>
            <a:solidFill>
              <a:schemeClr val="bg1"/>
            </a:solidFill>
            <a:ln w="15875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/>
              <a:r>
                <a:rPr lang="en-US" sz="1700">
                  <a:latin typeface="Arial" charset="0"/>
                  <a:sym typeface="Symbol" pitchFamily="18" charset="2"/>
                </a:rPr>
                <a:t> </a:t>
              </a:r>
              <a:r>
                <a:rPr lang="en-US" sz="1700">
                  <a:latin typeface="Arial" charset="0"/>
                </a:rPr>
                <a:t>cardiac work</a:t>
              </a:r>
            </a:p>
          </p:txBody>
        </p:sp>
        <p:cxnSp>
          <p:nvCxnSpPr>
            <p:cNvPr id="40983" name="AutoShape 25"/>
            <p:cNvCxnSpPr>
              <a:cxnSpLocks noChangeShapeType="1"/>
              <a:stCxn id="40977" idx="2"/>
              <a:endCxn id="40982" idx="0"/>
            </p:cNvCxnSpPr>
            <p:nvPr/>
          </p:nvCxnSpPr>
          <p:spPr bwMode="auto">
            <a:xfrm>
              <a:off x="7704138" y="3201988"/>
              <a:ext cx="0" cy="450850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 type="stealth" w="lg" len="lg"/>
            </a:ln>
          </p:spPr>
        </p:cxnSp>
        <p:sp>
          <p:nvSpPr>
            <p:cNvPr id="40984" name="Text Box 27"/>
            <p:cNvSpPr txBox="1">
              <a:spLocks noChangeArrowheads="1"/>
            </p:cNvSpPr>
            <p:nvPr/>
          </p:nvSpPr>
          <p:spPr bwMode="auto">
            <a:xfrm>
              <a:off x="7326313" y="4648200"/>
              <a:ext cx="755650" cy="366713"/>
            </a:xfrm>
            <a:prstGeom prst="rect">
              <a:avLst/>
            </a:prstGeom>
            <a:solidFill>
              <a:schemeClr val="bg1"/>
            </a:solidFill>
            <a:ln w="15875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r>
                <a:rPr lang="en-US" sz="1700">
                  <a:latin typeface="Arial" charset="0"/>
                  <a:sym typeface="Symbol" pitchFamily="18" charset="2"/>
                </a:rPr>
                <a:t></a:t>
              </a:r>
              <a:r>
                <a:rPr lang="en-US" sz="1700">
                  <a:latin typeface="Arial" charset="0"/>
                </a:rPr>
                <a:t> CO</a:t>
              </a:r>
            </a:p>
          </p:txBody>
        </p:sp>
        <p:cxnSp>
          <p:nvCxnSpPr>
            <p:cNvPr id="40985" name="AutoShape 28"/>
            <p:cNvCxnSpPr>
              <a:cxnSpLocks noChangeShapeType="1"/>
              <a:stCxn id="40982" idx="2"/>
              <a:endCxn id="40984" idx="0"/>
            </p:cNvCxnSpPr>
            <p:nvPr/>
          </p:nvCxnSpPr>
          <p:spPr bwMode="auto">
            <a:xfrm>
              <a:off x="7704138" y="4035425"/>
              <a:ext cx="0" cy="604838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 type="stealth" w="lg" len="lg"/>
            </a:ln>
          </p:spPr>
        </p:cxnSp>
        <p:cxnSp>
          <p:nvCxnSpPr>
            <p:cNvPr id="40986" name="AutoShape 30"/>
            <p:cNvCxnSpPr>
              <a:cxnSpLocks noChangeShapeType="1"/>
              <a:stCxn id="40984" idx="1"/>
              <a:endCxn id="40965" idx="1"/>
            </p:cNvCxnSpPr>
            <p:nvPr/>
          </p:nvCxnSpPr>
          <p:spPr bwMode="auto">
            <a:xfrm rot="10800000">
              <a:off x="990600" y="1098550"/>
              <a:ext cx="6327775" cy="3733800"/>
            </a:xfrm>
            <a:prstGeom prst="bentConnector3">
              <a:avLst>
                <a:gd name="adj1" fmla="val 103486"/>
              </a:avLst>
            </a:prstGeom>
            <a:noFill/>
            <a:ln w="15875">
              <a:solidFill>
                <a:srgbClr val="000000"/>
              </a:solidFill>
              <a:miter lim="800000"/>
              <a:headEnd/>
              <a:tailEnd type="stealth" w="lg" len="lg"/>
            </a:ln>
          </p:spPr>
        </p:cxnSp>
        <p:cxnSp>
          <p:nvCxnSpPr>
            <p:cNvPr id="40987" name="AutoShape 32"/>
            <p:cNvCxnSpPr>
              <a:cxnSpLocks noChangeShapeType="1"/>
              <a:stCxn id="40975" idx="0"/>
              <a:endCxn id="40979" idx="2"/>
            </p:cNvCxnSpPr>
            <p:nvPr/>
          </p:nvCxnSpPr>
          <p:spPr bwMode="auto">
            <a:xfrm flipV="1">
              <a:off x="4732338" y="2143125"/>
              <a:ext cx="0" cy="866775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 type="stealth" w="lg" len="lg"/>
            </a:ln>
          </p:spPr>
        </p:cxnSp>
        <p:sp>
          <p:nvSpPr>
            <p:cNvPr id="40988" name="Text Box 33"/>
            <p:cNvSpPr txBox="1">
              <a:spLocks noChangeArrowheads="1"/>
            </p:cNvSpPr>
            <p:nvPr/>
          </p:nvSpPr>
          <p:spPr bwMode="auto">
            <a:xfrm>
              <a:off x="4724400" y="2419350"/>
              <a:ext cx="533400" cy="392113"/>
            </a:xfrm>
            <a:prstGeom prst="rect">
              <a:avLst/>
            </a:prstGeom>
            <a:solidFill>
              <a:schemeClr val="bg1"/>
            </a:solidFill>
            <a:ln w="25400" algn="ctr">
              <a:solidFill>
                <a:srgbClr val="FF0000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/>
              <a:r>
                <a:rPr lang="en-US" sz="1800" b="1">
                  <a:latin typeface="Arial" charset="0"/>
                  <a:sym typeface="Symbol" pitchFamily="18" charset="2"/>
                </a:rPr>
                <a:t></a:t>
              </a:r>
              <a:r>
                <a:rPr lang="en-US" sz="1800" b="1">
                  <a:latin typeface="Arial" charset="0"/>
                </a:rPr>
                <a:t> </a:t>
              </a:r>
            </a:p>
          </p:txBody>
        </p:sp>
        <p:sp>
          <p:nvSpPr>
            <p:cNvPr id="40989" name="Text Box 14"/>
            <p:cNvSpPr txBox="1">
              <a:spLocks noChangeArrowheads="1"/>
            </p:cNvSpPr>
            <p:nvPr/>
          </p:nvSpPr>
          <p:spPr bwMode="auto">
            <a:xfrm>
              <a:off x="2674938" y="4633913"/>
              <a:ext cx="2133600" cy="366712"/>
            </a:xfrm>
            <a:prstGeom prst="rect">
              <a:avLst/>
            </a:prstGeom>
            <a:solidFill>
              <a:schemeClr val="bg1"/>
            </a:solidFill>
            <a:ln w="15875" algn="ctr">
              <a:solidFill>
                <a:srgbClr val="000000"/>
              </a:solidFill>
              <a:miter lim="800000"/>
              <a:headEnd/>
              <a:tailEnd type="none" w="lg" len="lg"/>
            </a:ln>
          </p:spPr>
          <p:txBody>
            <a:bodyPr anchor="ctr">
              <a:spAutoFit/>
            </a:bodyPr>
            <a:lstStyle/>
            <a:p>
              <a:pPr algn="ctr"/>
              <a:r>
                <a:rPr lang="en-US" sz="1700">
                  <a:latin typeface="Arial" charset="0"/>
                </a:rPr>
                <a:t>Positive feedback</a:t>
              </a:r>
            </a:p>
          </p:txBody>
        </p:sp>
        <p:sp>
          <p:nvSpPr>
            <p:cNvPr id="40990" name="Freeform 39"/>
            <p:cNvSpPr>
              <a:spLocks/>
            </p:cNvSpPr>
            <p:nvPr/>
          </p:nvSpPr>
          <p:spPr bwMode="auto">
            <a:xfrm>
              <a:off x="4891088" y="2159000"/>
              <a:ext cx="1239837" cy="1727200"/>
            </a:xfrm>
            <a:custGeom>
              <a:avLst/>
              <a:gdLst>
                <a:gd name="T0" fmla="*/ 2147483647 w 781"/>
                <a:gd name="T1" fmla="*/ 2147483647 h 1088"/>
                <a:gd name="T2" fmla="*/ 2147483647 w 781"/>
                <a:gd name="T3" fmla="*/ 2147483647 h 1088"/>
                <a:gd name="T4" fmla="*/ 2147483647 w 781"/>
                <a:gd name="T5" fmla="*/ 2147483647 h 1088"/>
                <a:gd name="T6" fmla="*/ 2147483647 w 781"/>
                <a:gd name="T7" fmla="*/ 2147483647 h 1088"/>
                <a:gd name="T8" fmla="*/ 0 w 781"/>
                <a:gd name="T9" fmla="*/ 0 h 108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81"/>
                <a:gd name="T16" fmla="*/ 0 h 1088"/>
                <a:gd name="T17" fmla="*/ 781 w 781"/>
                <a:gd name="T18" fmla="*/ 1088 h 108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81" h="1088">
                  <a:moveTo>
                    <a:pt x="524" y="1088"/>
                  </a:moveTo>
                  <a:cubicBezTo>
                    <a:pt x="563" y="1047"/>
                    <a:pt x="731" y="972"/>
                    <a:pt x="756" y="844"/>
                  </a:cubicBezTo>
                  <a:cubicBezTo>
                    <a:pt x="781" y="716"/>
                    <a:pt x="781" y="434"/>
                    <a:pt x="676" y="316"/>
                  </a:cubicBezTo>
                  <a:cubicBezTo>
                    <a:pt x="571" y="198"/>
                    <a:pt x="241" y="189"/>
                    <a:pt x="128" y="136"/>
                  </a:cubicBezTo>
                  <a:cubicBezTo>
                    <a:pt x="15" y="83"/>
                    <a:pt x="27" y="28"/>
                    <a:pt x="0" y="0"/>
                  </a:cubicBezTo>
                </a:path>
              </a:pathLst>
            </a:custGeom>
            <a:noFill/>
            <a:ln w="15875" cap="flat" cmpd="sng">
              <a:solidFill>
                <a:srgbClr val="000000"/>
              </a:solidFill>
              <a:prstDash val="solid"/>
              <a:round/>
              <a:headEnd type="none" w="med" len="med"/>
              <a:tailEnd type="stealth" w="lg" len="lg"/>
            </a:ln>
          </p:spPr>
          <p:txBody>
            <a:bodyPr lIns="45720" rIns="45720" anchor="ctr">
              <a:spAutoFit/>
            </a:bodyPr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2"/>
          <p:cNvSpPr>
            <a:spLocks noGrp="1" noChangeArrowheads="1"/>
          </p:cNvSpPr>
          <p:nvPr>
            <p:ph type="title"/>
          </p:nvPr>
        </p:nvSpPr>
        <p:spPr>
          <a:xfrm>
            <a:off x="2949575" y="76200"/>
            <a:ext cx="3146425" cy="382588"/>
          </a:xfrm>
        </p:spPr>
        <p:txBody>
          <a:bodyPr anchorCtr="0"/>
          <a:lstStyle/>
          <a:p>
            <a:pPr algn="l" eaLnBrk="1" hangingPunct="1"/>
            <a:r>
              <a:rPr lang="en-US" smtClean="0"/>
              <a:t>Normal volumes &amp; pressures</a:t>
            </a:r>
          </a:p>
        </p:txBody>
      </p:sp>
      <p:sp>
        <p:nvSpPr>
          <p:cNvPr id="2055" name="Text Box 72"/>
          <p:cNvSpPr txBox="1">
            <a:spLocks noChangeArrowheads="1"/>
          </p:cNvSpPr>
          <p:nvPr/>
        </p:nvSpPr>
        <p:spPr bwMode="auto">
          <a:xfrm>
            <a:off x="3009900" y="4893641"/>
            <a:ext cx="2971800" cy="358431"/>
          </a:xfrm>
          <a:prstGeom prst="rect">
            <a:avLst/>
          </a:prstGeom>
          <a:solidFill>
            <a:schemeClr val="bg1"/>
          </a:solidFill>
          <a:ln w="15875">
            <a:solidFill>
              <a:schemeClr val="tx1"/>
            </a:solidFill>
            <a:miter lim="800000"/>
            <a:headEnd/>
            <a:tailEnd type="none" w="lg" len="lg"/>
          </a:ln>
        </p:spPr>
        <p:txBody>
          <a:bodyPr lIns="45720" rIns="45720" anchor="ctr">
            <a:spAutoFit/>
          </a:bodyPr>
          <a:lstStyle/>
          <a:p>
            <a:pPr algn="ctr">
              <a:lnSpc>
                <a:spcPct val="110000"/>
              </a:lnSpc>
              <a:spcAft>
                <a:spcPts val="400"/>
              </a:spcAft>
            </a:pPr>
            <a:r>
              <a:rPr lang="en-US" sz="1700" b="1">
                <a:latin typeface="Symbol" pitchFamily="18" charset="2"/>
                <a:cs typeface="Arial" charset="0"/>
              </a:rPr>
              <a:t>D</a:t>
            </a:r>
            <a:r>
              <a:rPr lang="en-US" sz="1700" b="1">
                <a:latin typeface="Arial" charset="0"/>
                <a:cs typeface="Arial" charset="0"/>
              </a:rPr>
              <a:t>P is (102 – 2) = 100 mm Hg</a:t>
            </a:r>
            <a:endParaRPr lang="en-US" b="1"/>
          </a:p>
        </p:txBody>
      </p:sp>
      <p:grpSp>
        <p:nvGrpSpPr>
          <p:cNvPr id="27" name="Group 26"/>
          <p:cNvGrpSpPr/>
          <p:nvPr/>
        </p:nvGrpSpPr>
        <p:grpSpPr>
          <a:xfrm>
            <a:off x="261938" y="738188"/>
            <a:ext cx="8497887" cy="3833812"/>
            <a:chOff x="261938" y="738188"/>
            <a:chExt cx="8497887" cy="3833812"/>
          </a:xfrm>
        </p:grpSpPr>
        <p:grpSp>
          <p:nvGrpSpPr>
            <p:cNvPr id="2052" name="Group 92"/>
            <p:cNvGrpSpPr>
              <a:grpSpLocks/>
            </p:cNvGrpSpPr>
            <p:nvPr/>
          </p:nvGrpSpPr>
          <p:grpSpPr bwMode="auto">
            <a:xfrm>
              <a:off x="3082925" y="3276600"/>
              <a:ext cx="2825750" cy="1082675"/>
              <a:chOff x="1968" y="2064"/>
              <a:chExt cx="1780" cy="682"/>
            </a:xfrm>
          </p:grpSpPr>
          <p:sp>
            <p:nvSpPr>
              <p:cNvPr id="2071" name="Line 23"/>
              <p:cNvSpPr>
                <a:spLocks noChangeShapeType="1"/>
              </p:cNvSpPr>
              <p:nvPr/>
            </p:nvSpPr>
            <p:spPr bwMode="auto">
              <a:xfrm flipV="1">
                <a:off x="2858" y="2064"/>
                <a:ext cx="0" cy="288"/>
              </a:xfrm>
              <a:prstGeom prst="line">
                <a:avLst/>
              </a:prstGeom>
              <a:noFill/>
              <a:ln w="15875">
                <a:solidFill>
                  <a:srgbClr val="000000"/>
                </a:solidFill>
                <a:round/>
                <a:headEnd/>
                <a:tailEnd type="stealth" w="lg" len="lg"/>
              </a:ln>
            </p:spPr>
            <p:txBody>
              <a:bodyPr lIns="45720" rIns="45720" anchor="ctr" anchorCtr="1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072" name="Text Box 22"/>
              <p:cNvSpPr txBox="1">
                <a:spLocks noChangeArrowheads="1"/>
              </p:cNvSpPr>
              <p:nvPr/>
            </p:nvSpPr>
            <p:spPr bwMode="auto">
              <a:xfrm>
                <a:off x="1968" y="2352"/>
                <a:ext cx="1780" cy="394"/>
              </a:xfrm>
              <a:prstGeom prst="rect">
                <a:avLst/>
              </a:prstGeom>
              <a:solidFill>
                <a:schemeClr val="bg1"/>
              </a:solidFill>
              <a:ln w="158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45720" rIns="45720" anchor="ctr" anchorCtr="1">
                <a:spAutoFit/>
              </a:bodyPr>
              <a:lstStyle/>
              <a:p>
                <a:pPr defTabSz="511175"/>
                <a:r>
                  <a:rPr lang="en-US" sz="1700">
                    <a:latin typeface="Arial" charset="0"/>
                    <a:cs typeface="Arial" charset="0"/>
                  </a:rPr>
                  <a:t>Total peripheral resistance</a:t>
                </a:r>
              </a:p>
              <a:p>
                <a:pPr defTabSz="511175"/>
                <a:r>
                  <a:rPr lang="en-US" sz="1700">
                    <a:latin typeface="Arial" charset="0"/>
                    <a:cs typeface="Arial" charset="0"/>
                  </a:rPr>
                  <a:t>(primarily due to arterioles)</a:t>
                </a:r>
              </a:p>
            </p:txBody>
          </p:sp>
        </p:grpSp>
        <p:sp>
          <p:nvSpPr>
            <p:cNvPr id="2053" name="Text Box 25"/>
            <p:cNvSpPr txBox="1">
              <a:spLocks noChangeArrowheads="1"/>
            </p:cNvSpPr>
            <p:nvPr/>
          </p:nvSpPr>
          <p:spPr bwMode="auto">
            <a:xfrm>
              <a:off x="261938" y="3686175"/>
              <a:ext cx="2557462" cy="884238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45720" rIns="45720" anchor="ctr" anchorCtr="1">
              <a:spAutoFit/>
            </a:bodyPr>
            <a:lstStyle/>
            <a:p>
              <a:pPr defTabSz="511175"/>
              <a:r>
                <a:rPr lang="en-US" sz="1700">
                  <a:latin typeface="Arial" charset="0"/>
                  <a:cs typeface="Arial" charset="0"/>
                </a:rPr>
                <a:t>Veins contain ~ 67% of blood volume (venules, veins, vena cava)</a:t>
              </a:r>
            </a:p>
          </p:txBody>
        </p:sp>
        <p:sp>
          <p:nvSpPr>
            <p:cNvPr id="2054" name="Text Box 26"/>
            <p:cNvSpPr txBox="1">
              <a:spLocks noChangeArrowheads="1"/>
            </p:cNvSpPr>
            <p:nvPr/>
          </p:nvSpPr>
          <p:spPr bwMode="auto">
            <a:xfrm>
              <a:off x="6400800" y="3687763"/>
              <a:ext cx="2359025" cy="884237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rgbClr val="000000"/>
              </a:solidFill>
              <a:miter lim="800000"/>
              <a:headEnd/>
              <a:tailEnd type="none" w="lg" len="lg"/>
            </a:ln>
          </p:spPr>
          <p:txBody>
            <a:bodyPr lIns="45720" rIns="45720" anchor="ctr" anchorCtr="1">
              <a:spAutoFit/>
            </a:bodyPr>
            <a:lstStyle/>
            <a:p>
              <a:pPr defTabSz="511175"/>
              <a:r>
                <a:rPr lang="en-US" sz="1700">
                  <a:latin typeface="Arial" charset="0"/>
                  <a:cs typeface="Arial" charset="0"/>
                </a:rPr>
                <a:t>Arteries contain ~ 11% of blood volume (aorta, arteries, arterioles)</a:t>
              </a:r>
            </a:p>
          </p:txBody>
        </p:sp>
        <p:sp>
          <p:nvSpPr>
            <p:cNvPr id="2067" name="Text Box 24"/>
            <p:cNvSpPr txBox="1">
              <a:spLocks noChangeArrowheads="1"/>
            </p:cNvSpPr>
            <p:nvPr/>
          </p:nvSpPr>
          <p:spPr bwMode="auto">
            <a:xfrm>
              <a:off x="3198813" y="738188"/>
              <a:ext cx="2590800" cy="366712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45720" rIns="45720" anchor="ctr" anchorCtr="1">
              <a:spAutoFit/>
            </a:bodyPr>
            <a:lstStyle/>
            <a:p>
              <a:pPr defTabSz="511175"/>
              <a:r>
                <a:rPr lang="en-US" sz="1700">
                  <a:latin typeface="Arial" charset="0"/>
                  <a:cs typeface="Arial" charset="0"/>
                </a:rPr>
                <a:t>Cardiac output = 5 L/min</a:t>
              </a:r>
            </a:p>
          </p:txBody>
        </p:sp>
        <p:grpSp>
          <p:nvGrpSpPr>
            <p:cNvPr id="26" name="Group 25"/>
            <p:cNvGrpSpPr/>
            <p:nvPr/>
          </p:nvGrpSpPr>
          <p:grpSpPr>
            <a:xfrm>
              <a:off x="1524000" y="1012825"/>
              <a:ext cx="5619750" cy="2419350"/>
              <a:chOff x="1524000" y="1012825"/>
              <a:chExt cx="5619750" cy="2419350"/>
            </a:xfrm>
          </p:grpSpPr>
          <p:sp>
            <p:nvSpPr>
              <p:cNvPr id="2057" name="AutoShape 74"/>
              <p:cNvSpPr>
                <a:spLocks/>
              </p:cNvSpPr>
              <p:nvPr/>
            </p:nvSpPr>
            <p:spPr bwMode="auto">
              <a:xfrm flipH="1">
                <a:off x="1524000" y="1298575"/>
                <a:ext cx="2597150" cy="2133600"/>
              </a:xfrm>
              <a:prstGeom prst="rightBracket">
                <a:avLst>
                  <a:gd name="adj" fmla="val 8333"/>
                </a:avLst>
              </a:prstGeom>
              <a:solidFill>
                <a:srgbClr val="99CCFF"/>
              </a:solidFill>
              <a:ln w="158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058" name="AutoShape 75"/>
              <p:cNvSpPr>
                <a:spLocks/>
              </p:cNvSpPr>
              <p:nvPr/>
            </p:nvSpPr>
            <p:spPr bwMode="auto">
              <a:xfrm flipH="1">
                <a:off x="2163763" y="1831975"/>
                <a:ext cx="1957388" cy="1066800"/>
              </a:xfrm>
              <a:prstGeom prst="rightBracket">
                <a:avLst>
                  <a:gd name="adj" fmla="val 8333"/>
                </a:avLst>
              </a:prstGeom>
              <a:solidFill>
                <a:schemeClr val="bg2"/>
              </a:solidFill>
              <a:ln w="158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059" name="AutoShape 76"/>
              <p:cNvSpPr>
                <a:spLocks/>
              </p:cNvSpPr>
              <p:nvPr/>
            </p:nvSpPr>
            <p:spPr bwMode="auto">
              <a:xfrm>
                <a:off x="4953000" y="1565275"/>
                <a:ext cx="2190750" cy="1600200"/>
              </a:xfrm>
              <a:prstGeom prst="rightBracket">
                <a:avLst>
                  <a:gd name="adj" fmla="val 8333"/>
                </a:avLst>
              </a:prstGeom>
              <a:solidFill>
                <a:srgbClr val="FF0066"/>
              </a:solidFill>
              <a:ln w="158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060" name="AutoShape 77"/>
              <p:cNvSpPr>
                <a:spLocks/>
              </p:cNvSpPr>
              <p:nvPr/>
            </p:nvSpPr>
            <p:spPr bwMode="auto">
              <a:xfrm>
                <a:off x="4953000" y="1831975"/>
                <a:ext cx="1957388" cy="1066800"/>
              </a:xfrm>
              <a:prstGeom prst="rightBracket">
                <a:avLst>
                  <a:gd name="adj" fmla="val 8333"/>
                </a:avLst>
              </a:prstGeom>
              <a:solidFill>
                <a:schemeClr val="bg2"/>
              </a:solidFill>
              <a:ln w="158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061" name="AutoShape 78"/>
              <p:cNvSpPr>
                <a:spLocks/>
              </p:cNvSpPr>
              <p:nvPr/>
            </p:nvSpPr>
            <p:spPr bwMode="auto">
              <a:xfrm rot="5400000">
                <a:off x="4438650" y="2574925"/>
                <a:ext cx="190500" cy="685800"/>
              </a:xfrm>
              <a:prstGeom prst="rightBracket">
                <a:avLst>
                  <a:gd name="adj" fmla="val 30000"/>
                </a:avLst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062" name="AutoShape 79"/>
              <p:cNvSpPr>
                <a:spLocks/>
              </p:cNvSpPr>
              <p:nvPr/>
            </p:nvSpPr>
            <p:spPr bwMode="auto">
              <a:xfrm rot="16200000" flipV="1">
                <a:off x="4438650" y="2955925"/>
                <a:ext cx="190500" cy="685800"/>
              </a:xfrm>
              <a:prstGeom prst="rightBracket">
                <a:avLst>
                  <a:gd name="adj" fmla="val 30000"/>
                </a:avLst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45720" rIns="45720" anchor="ctr">
                <a:spAutoFit/>
              </a:bodyPr>
              <a:lstStyle/>
              <a:p>
                <a:endParaRPr lang="en-US"/>
              </a:p>
            </p:txBody>
          </p:sp>
          <p:grpSp>
            <p:nvGrpSpPr>
              <p:cNvPr id="2063" name="Group 80"/>
              <p:cNvGrpSpPr>
                <a:grpSpLocks/>
              </p:cNvGrpSpPr>
              <p:nvPr/>
            </p:nvGrpSpPr>
            <p:grpSpPr bwMode="auto">
              <a:xfrm>
                <a:off x="4143375" y="1219200"/>
                <a:ext cx="762000" cy="762000"/>
                <a:chOff x="2706" y="2064"/>
                <a:chExt cx="480" cy="480"/>
              </a:xfrm>
            </p:grpSpPr>
            <p:sp>
              <p:nvSpPr>
                <p:cNvPr id="2069" name="Oval 81"/>
                <p:cNvSpPr>
                  <a:spLocks noChangeArrowheads="1"/>
                </p:cNvSpPr>
                <p:nvPr/>
              </p:nvSpPr>
              <p:spPr bwMode="auto">
                <a:xfrm>
                  <a:off x="2706" y="2064"/>
                  <a:ext cx="480" cy="480"/>
                </a:xfrm>
                <a:prstGeom prst="ellipse">
                  <a:avLst/>
                </a:prstGeom>
                <a:solidFill>
                  <a:schemeClr val="bg1"/>
                </a:solidFill>
                <a:ln w="158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lIns="45720" rIns="45720"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2070" name="AutoShape 82"/>
                <p:cNvSpPr>
                  <a:spLocks noChangeArrowheads="1"/>
                </p:cNvSpPr>
                <p:nvPr/>
              </p:nvSpPr>
              <p:spPr bwMode="auto">
                <a:xfrm>
                  <a:off x="2754" y="2208"/>
                  <a:ext cx="384" cy="192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w 21600"/>
                    <a:gd name="T7" fmla="*/ 0 h 21600"/>
                    <a:gd name="T8" fmla="*/ 17694720 60000 65536"/>
                    <a:gd name="T9" fmla="*/ 11796480 60000 65536"/>
                    <a:gd name="T10" fmla="*/ 5898240 60000 65536"/>
                    <a:gd name="T11" fmla="*/ 0 60000 65536"/>
                    <a:gd name="T12" fmla="*/ 3375 w 21600"/>
                    <a:gd name="T13" fmla="*/ 5400 h 21600"/>
                    <a:gd name="T14" fmla="*/ 18900 w 21600"/>
                    <a:gd name="T15" fmla="*/ 16200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16200" y="0"/>
                      </a:moveTo>
                      <a:lnTo>
                        <a:pt x="16200" y="5400"/>
                      </a:lnTo>
                      <a:lnTo>
                        <a:pt x="3375" y="5400"/>
                      </a:lnTo>
                      <a:lnTo>
                        <a:pt x="3375" y="16200"/>
                      </a:lnTo>
                      <a:lnTo>
                        <a:pt x="16200" y="16200"/>
                      </a:lnTo>
                      <a:lnTo>
                        <a:pt x="16200" y="21600"/>
                      </a:lnTo>
                      <a:lnTo>
                        <a:pt x="21600" y="10800"/>
                      </a:lnTo>
                      <a:close/>
                    </a:path>
                    <a:path w="21600" h="21600">
                      <a:moveTo>
                        <a:pt x="1350" y="5400"/>
                      </a:moveTo>
                      <a:lnTo>
                        <a:pt x="1350" y="16200"/>
                      </a:lnTo>
                      <a:lnTo>
                        <a:pt x="2700" y="16200"/>
                      </a:lnTo>
                      <a:lnTo>
                        <a:pt x="2700" y="5400"/>
                      </a:lnTo>
                      <a:close/>
                    </a:path>
                    <a:path w="21600" h="21600">
                      <a:moveTo>
                        <a:pt x="0" y="5400"/>
                      </a:moveTo>
                      <a:lnTo>
                        <a:pt x="0" y="16200"/>
                      </a:lnTo>
                      <a:lnTo>
                        <a:pt x="675" y="16200"/>
                      </a:lnTo>
                      <a:lnTo>
                        <a:pt x="675" y="540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158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wrap="none" lIns="45720" rIns="45720" anchor="ctr">
                  <a:spAutoFit/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2064" name="AutoShape 31"/>
              <p:cNvSpPr>
                <a:spLocks noChangeArrowheads="1"/>
              </p:cNvSpPr>
              <p:nvPr/>
            </p:nvSpPr>
            <p:spPr bwMode="auto">
              <a:xfrm>
                <a:off x="4114800" y="2438400"/>
                <a:ext cx="762000" cy="304800"/>
              </a:xfrm>
              <a:prstGeom prst="leftArrow">
                <a:avLst>
                  <a:gd name="adj1" fmla="val 50000"/>
                  <a:gd name="adj2" fmla="val 62500"/>
                </a:avLst>
              </a:prstGeom>
              <a:gradFill rotWithShape="1">
                <a:gsLst>
                  <a:gs pos="0">
                    <a:srgbClr val="3366FF"/>
                  </a:gs>
                  <a:gs pos="100000">
                    <a:srgbClr val="FF0000"/>
                  </a:gs>
                </a:gsLst>
                <a:lin ang="0" scaled="1"/>
              </a:gradFill>
              <a:ln w="15875">
                <a:solidFill>
                  <a:srgbClr val="000000"/>
                </a:solidFill>
                <a:miter lim="800000"/>
                <a:headEnd/>
                <a:tailEnd type="none" w="lg" len="lg"/>
              </a:ln>
            </p:spPr>
            <p:txBody>
              <a:bodyPr lIns="45720" rIns="45720" anchor="ctr">
                <a:spAutoFit/>
              </a:bodyPr>
              <a:lstStyle/>
              <a:p>
                <a:endParaRPr lang="en-US"/>
              </a:p>
            </p:txBody>
          </p:sp>
          <p:cxnSp>
            <p:nvCxnSpPr>
              <p:cNvPr id="2068" name="AutoShape 86"/>
              <p:cNvCxnSpPr>
                <a:cxnSpLocks noChangeShapeType="1"/>
                <a:endCxn id="2069" idx="7"/>
              </p:cNvCxnSpPr>
              <p:nvPr/>
            </p:nvCxnSpPr>
            <p:spPr bwMode="auto">
              <a:xfrm flipH="1">
                <a:off x="4794250" y="1012825"/>
                <a:ext cx="115888" cy="309562"/>
              </a:xfrm>
              <a:prstGeom prst="straightConnector1">
                <a:avLst/>
              </a:prstGeom>
              <a:noFill/>
              <a:ln w="15875">
                <a:solidFill>
                  <a:srgbClr val="000000"/>
                </a:solidFill>
                <a:round/>
                <a:headEnd/>
                <a:tailEnd type="stealth" w="lg" len="lg"/>
              </a:ln>
            </p:spPr>
          </p:cxnSp>
          <p:sp>
            <p:nvSpPr>
              <p:cNvPr id="25" name="Rectangle 24"/>
              <p:cNvSpPr/>
              <p:nvPr/>
            </p:nvSpPr>
            <p:spPr bwMode="auto">
              <a:xfrm>
                <a:off x="4213860" y="3026029"/>
                <a:ext cx="640080" cy="164592"/>
              </a:xfrm>
              <a:prstGeom prst="rect">
                <a:avLst/>
              </a:prstGeom>
              <a:solidFill>
                <a:srgbClr val="FF99FF"/>
              </a:solidFill>
              <a:ln w="1587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stealth" w="lg" len="lg"/>
              </a:ln>
              <a:effectLst/>
            </p:spPr>
            <p:txBody>
              <a:bodyPr vert="horz" wrap="square" lIns="45720" tIns="45720" rIns="45720" bIns="45720" numCol="1" rtlCol="0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</p:grpSp>
        <p:sp>
          <p:nvSpPr>
            <p:cNvPr id="2066" name="Text Box 19"/>
            <p:cNvSpPr txBox="1">
              <a:spLocks noChangeArrowheads="1"/>
            </p:cNvSpPr>
            <p:nvPr/>
          </p:nvSpPr>
          <p:spPr bwMode="auto">
            <a:xfrm>
              <a:off x="377825" y="1858963"/>
              <a:ext cx="1646238" cy="884237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45720" rIns="45720" anchor="ctr" anchorCtr="1">
              <a:spAutoFit/>
            </a:bodyPr>
            <a:lstStyle/>
            <a:p>
              <a:pPr defTabSz="511175"/>
              <a:r>
                <a:rPr lang="en-US" sz="1700" dirty="0">
                  <a:latin typeface="Arial" charset="0"/>
                  <a:cs typeface="Arial" charset="0"/>
                </a:rPr>
                <a:t>Venous system</a:t>
              </a:r>
            </a:p>
            <a:p>
              <a:pPr defTabSz="511175"/>
              <a:r>
                <a:rPr lang="en-US" sz="1700" dirty="0">
                  <a:latin typeface="Arial" charset="0"/>
                  <a:cs typeface="Arial" charset="0"/>
                </a:rPr>
                <a:t>Pressure = 2 mm Hg</a:t>
              </a:r>
            </a:p>
          </p:txBody>
        </p:sp>
        <p:sp>
          <p:nvSpPr>
            <p:cNvPr id="2065" name="Text Box 17"/>
            <p:cNvSpPr txBox="1">
              <a:spLocks noChangeArrowheads="1"/>
            </p:cNvSpPr>
            <p:nvPr/>
          </p:nvSpPr>
          <p:spPr bwMode="auto">
            <a:xfrm>
              <a:off x="7040563" y="1858963"/>
              <a:ext cx="1570038" cy="884237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45720" rIns="45720" anchor="ctr" anchorCtr="1">
              <a:spAutoFit/>
            </a:bodyPr>
            <a:lstStyle/>
            <a:p>
              <a:pPr defTabSz="511175"/>
              <a:r>
                <a:rPr lang="en-US" sz="1700">
                  <a:latin typeface="Arial" charset="0"/>
                  <a:cs typeface="Arial" charset="0"/>
                </a:rPr>
                <a:t>Arterial system</a:t>
              </a:r>
            </a:p>
            <a:p>
              <a:pPr defTabSz="511175"/>
              <a:r>
                <a:rPr lang="en-US" sz="1700">
                  <a:latin typeface="Arial" charset="0"/>
                  <a:cs typeface="Arial" charset="0"/>
                </a:rPr>
                <a:t>Pressure = 102 mm Hg</a:t>
              </a:r>
            </a:p>
          </p:txBody>
        </p:sp>
      </p:grp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1676400" y="76200"/>
            <a:ext cx="5791200" cy="646331"/>
          </a:xfrm>
          <a:ln cap="flat"/>
        </p:spPr>
        <p:txBody>
          <a:bodyPr lIns="45720" rIns="45720"/>
          <a:lstStyle/>
          <a:p>
            <a:pPr algn="l" eaLnBrk="1" hangingPunct="1"/>
            <a:r>
              <a:rPr lang="en-US" dirty="0" smtClean="0"/>
              <a:t>2. Changes in cardiac output affect the distribution of blood between the arterial and venous systems.</a:t>
            </a:r>
          </a:p>
        </p:txBody>
      </p:sp>
      <p:sp>
        <p:nvSpPr>
          <p:cNvPr id="11267" name="Text Box 32"/>
          <p:cNvSpPr txBox="1">
            <a:spLocks noChangeArrowheads="1"/>
          </p:cNvSpPr>
          <p:nvPr/>
        </p:nvSpPr>
        <p:spPr bwMode="auto">
          <a:xfrm>
            <a:off x="381000" y="871247"/>
            <a:ext cx="8534400" cy="2938753"/>
          </a:xfrm>
          <a:prstGeom prst="rect">
            <a:avLst/>
          </a:prstGeom>
          <a:solidFill>
            <a:schemeClr val="bg1"/>
          </a:solidFill>
          <a:ln w="15875">
            <a:solidFill>
              <a:srgbClr val="000000"/>
            </a:solidFill>
            <a:miter lim="800000"/>
            <a:headEnd/>
            <a:tailEnd type="none" w="lg" len="lg"/>
          </a:ln>
        </p:spPr>
        <p:txBody>
          <a:bodyPr wrap="square" anchor="ctr">
            <a:spAutoFit/>
          </a:bodyPr>
          <a:lstStyle/>
          <a:p>
            <a:pPr defTabSz="511175">
              <a:lnSpc>
                <a:spcPct val="110000"/>
              </a:lnSpc>
              <a:spcAft>
                <a:spcPts val="400"/>
              </a:spcAft>
            </a:pPr>
            <a:r>
              <a:rPr lang="en-US" sz="1700" b="1" dirty="0" smtClean="0">
                <a:latin typeface="Arial" charset="0"/>
                <a:cs typeface="Arial" charset="0"/>
              </a:rPr>
              <a:t>As an extreme example consider the effect of cardiac </a:t>
            </a:r>
            <a:r>
              <a:rPr lang="en-US" sz="1700" b="1" dirty="0">
                <a:latin typeface="Arial" charset="0"/>
                <a:cs typeface="Arial" charset="0"/>
              </a:rPr>
              <a:t>arrest (CO = zero):</a:t>
            </a:r>
          </a:p>
          <a:p>
            <a:pPr marL="160338" lvl="1" defTabSz="511175">
              <a:lnSpc>
                <a:spcPct val="110000"/>
              </a:lnSpc>
              <a:spcAft>
                <a:spcPts val="400"/>
              </a:spcAft>
            </a:pPr>
            <a:r>
              <a:rPr lang="en-US" sz="1700" dirty="0">
                <a:latin typeface="Arial" charset="0"/>
                <a:cs typeface="Arial" charset="0"/>
              </a:rPr>
              <a:t>Initially the arteriovenous </a:t>
            </a:r>
            <a:r>
              <a:rPr lang="en-US" sz="1700" dirty="0">
                <a:latin typeface="Symbol" pitchFamily="18" charset="2"/>
                <a:cs typeface="Arial" charset="0"/>
              </a:rPr>
              <a:t>D</a:t>
            </a:r>
            <a:r>
              <a:rPr lang="en-US" sz="1700" dirty="0">
                <a:latin typeface="Arial" charset="0"/>
                <a:cs typeface="Arial" charset="0"/>
              </a:rPr>
              <a:t>P is (102 – 2) = 100 mm Hg.</a:t>
            </a:r>
          </a:p>
          <a:p>
            <a:pPr marL="160338" lvl="1" defTabSz="511175">
              <a:lnSpc>
                <a:spcPct val="110000"/>
              </a:lnSpc>
              <a:spcAft>
                <a:spcPts val="400"/>
              </a:spcAft>
            </a:pPr>
            <a:r>
              <a:rPr lang="en-US" sz="1700" dirty="0">
                <a:latin typeface="Arial" charset="0"/>
                <a:cs typeface="Arial" charset="0"/>
              </a:rPr>
              <a:t>Blood flows from arteries to veins until at equilibrium </a:t>
            </a:r>
            <a:r>
              <a:rPr lang="en-US" sz="1700" dirty="0">
                <a:latin typeface="Symbol" pitchFamily="18" charset="2"/>
                <a:cs typeface="Arial" charset="0"/>
              </a:rPr>
              <a:t>D</a:t>
            </a:r>
            <a:r>
              <a:rPr lang="en-US" sz="1700" dirty="0">
                <a:latin typeface="Arial" charset="0"/>
                <a:cs typeface="Arial" charset="0"/>
              </a:rPr>
              <a:t>P = zero.</a:t>
            </a:r>
          </a:p>
          <a:p>
            <a:pPr marL="160338" lvl="1" defTabSz="511175">
              <a:lnSpc>
                <a:spcPct val="110000"/>
              </a:lnSpc>
              <a:spcAft>
                <a:spcPts val="400"/>
              </a:spcAft>
            </a:pPr>
            <a:r>
              <a:rPr lang="en-US" sz="1700" dirty="0">
                <a:latin typeface="Arial" charset="0"/>
                <a:cs typeface="Arial" charset="0"/>
              </a:rPr>
              <a:t>At equilibrium the pressure throughout the circulation </a:t>
            </a:r>
            <a:r>
              <a:rPr lang="en-US" sz="1700" dirty="0" smtClean="0">
                <a:latin typeface="Arial" charset="0"/>
                <a:cs typeface="Arial" charset="0"/>
              </a:rPr>
              <a:t> =  </a:t>
            </a:r>
            <a:r>
              <a:rPr lang="en-US" sz="1700" dirty="0">
                <a:latin typeface="Arial" charset="0"/>
                <a:cs typeface="Arial" charset="0"/>
              </a:rPr>
              <a:t>7 mm Hg.</a:t>
            </a:r>
          </a:p>
          <a:p>
            <a:pPr defTabSz="511175">
              <a:lnSpc>
                <a:spcPct val="110000"/>
              </a:lnSpc>
              <a:spcAft>
                <a:spcPts val="400"/>
              </a:spcAft>
            </a:pPr>
            <a:r>
              <a:rPr lang="en-US" sz="1700" b="1" dirty="0">
                <a:latin typeface="Arial" charset="0"/>
                <a:cs typeface="Arial" charset="0"/>
              </a:rPr>
              <a:t>This equilibrium pressure is called the mean circulatory filling pressure, </a:t>
            </a:r>
            <a:r>
              <a:rPr lang="en-US" sz="1700" b="1" dirty="0" smtClean="0">
                <a:latin typeface="Arial" charset="0"/>
                <a:cs typeface="Arial" charset="0"/>
              </a:rPr>
              <a:t>MCFP. </a:t>
            </a:r>
            <a:r>
              <a:rPr lang="en-US" sz="1700" b="1" i="1" dirty="0" smtClean="0">
                <a:latin typeface="Arial" charset="0"/>
                <a:cs typeface="Arial" charset="0"/>
              </a:rPr>
              <a:t>The </a:t>
            </a:r>
            <a:r>
              <a:rPr lang="en-US" sz="1700" b="1" i="1" dirty="0">
                <a:latin typeface="Arial" charset="0"/>
                <a:cs typeface="Arial" charset="0"/>
              </a:rPr>
              <a:t>value of MCFP is set by blood volume &amp; the capacitance of the vascular system (primarily the venous capacitance</a:t>
            </a:r>
            <a:r>
              <a:rPr lang="en-US" sz="1700" b="1" i="1" dirty="0" smtClean="0">
                <a:latin typeface="Arial" charset="0"/>
                <a:cs typeface="Arial" charset="0"/>
              </a:rPr>
              <a:t>).</a:t>
            </a:r>
          </a:p>
          <a:p>
            <a:pPr defTabSz="511175">
              <a:lnSpc>
                <a:spcPct val="110000"/>
              </a:lnSpc>
              <a:spcAft>
                <a:spcPts val="400"/>
              </a:spcAft>
            </a:pPr>
            <a:r>
              <a:rPr lang="en-US" sz="1700" b="1" i="1" dirty="0" smtClean="0">
                <a:latin typeface="Arial" charset="0"/>
                <a:cs typeface="Arial" charset="0"/>
              </a:rPr>
              <a:t>In other words, how much blood is present and how big the “container” (vascular system) is.</a:t>
            </a:r>
            <a:endParaRPr lang="en-US" sz="1700" dirty="0">
              <a:latin typeface="Arial" charset="0"/>
              <a:cs typeface="Arial" charset="0"/>
            </a:endParaRPr>
          </a:p>
        </p:txBody>
      </p:sp>
      <p:sp>
        <p:nvSpPr>
          <p:cNvPr id="11270" name="Text Box 53"/>
          <p:cNvSpPr txBox="1">
            <a:spLocks noChangeArrowheads="1"/>
          </p:cNvSpPr>
          <p:nvPr/>
        </p:nvSpPr>
        <p:spPr bwMode="auto">
          <a:xfrm>
            <a:off x="228600" y="4443204"/>
            <a:ext cx="2374900" cy="1400383"/>
          </a:xfrm>
          <a:prstGeom prst="rect">
            <a:avLst/>
          </a:prstGeom>
          <a:solidFill>
            <a:schemeClr val="bg1"/>
          </a:solidFill>
          <a:ln w="15875">
            <a:solidFill>
              <a:srgbClr val="000000"/>
            </a:solidFill>
            <a:miter lim="800000"/>
            <a:headEnd/>
            <a:tailEnd type="none" w="lg" len="lg"/>
          </a:ln>
        </p:spPr>
        <p:txBody>
          <a:bodyPr wrap="square" lIns="45720" rIns="45720" anchor="ctr" anchorCtr="1">
            <a:spAutoFit/>
          </a:bodyPr>
          <a:lstStyle/>
          <a:p>
            <a:pPr defTabSz="511175"/>
            <a:r>
              <a:rPr lang="en-US" sz="1700" b="1" i="1" dirty="0">
                <a:latin typeface="Arial" charset="0"/>
                <a:cs typeface="Arial" charset="0"/>
              </a:rPr>
              <a:t>When the heart stops, </a:t>
            </a:r>
            <a:r>
              <a:rPr lang="en-US" sz="1700" b="1" i="1" dirty="0" smtClean="0">
                <a:latin typeface="Arial" charset="0"/>
                <a:cs typeface="Arial" charset="0"/>
              </a:rPr>
              <a:t>blood flows down the pressure gradient from </a:t>
            </a:r>
            <a:r>
              <a:rPr lang="en-US" sz="1700" b="1" i="1" dirty="0">
                <a:latin typeface="Arial" charset="0"/>
                <a:cs typeface="Arial" charset="0"/>
              </a:rPr>
              <a:t>the arterial to the venous system</a:t>
            </a:r>
          </a:p>
        </p:txBody>
      </p:sp>
      <p:grpSp>
        <p:nvGrpSpPr>
          <p:cNvPr id="29" name="Group 28"/>
          <p:cNvGrpSpPr/>
          <p:nvPr/>
        </p:nvGrpSpPr>
        <p:grpSpPr>
          <a:xfrm>
            <a:off x="2868613" y="4167187"/>
            <a:ext cx="5818187" cy="2309813"/>
            <a:chOff x="2868613" y="4167187"/>
            <a:chExt cx="5818187" cy="2309813"/>
          </a:xfrm>
        </p:grpSpPr>
        <p:sp>
          <p:nvSpPr>
            <p:cNvPr id="11268" name="Text Box 44"/>
            <p:cNvSpPr txBox="1">
              <a:spLocks noChangeArrowheads="1"/>
            </p:cNvSpPr>
            <p:nvPr/>
          </p:nvSpPr>
          <p:spPr bwMode="auto">
            <a:xfrm>
              <a:off x="6831013" y="6110287"/>
              <a:ext cx="1855787" cy="366713"/>
            </a:xfrm>
            <a:prstGeom prst="rect">
              <a:avLst/>
            </a:prstGeom>
            <a:solidFill>
              <a:schemeClr val="bg1"/>
            </a:solidFill>
            <a:ln w="15875" algn="ctr">
              <a:solidFill>
                <a:srgbClr val="000000"/>
              </a:solidFill>
              <a:miter lim="800000"/>
              <a:headEnd/>
              <a:tailEnd type="none" w="lg" len="lg"/>
            </a:ln>
          </p:spPr>
          <p:txBody>
            <a:bodyPr lIns="45720" rIns="45720" anchor="ctr">
              <a:spAutoFit/>
            </a:bodyPr>
            <a:lstStyle/>
            <a:p>
              <a:pPr defTabSz="511175"/>
              <a:r>
                <a:rPr lang="en-US" sz="1700">
                  <a:sym typeface="Symbol" pitchFamily="18" charset="2"/>
                </a:rPr>
                <a:t></a:t>
              </a:r>
              <a:r>
                <a:rPr lang="en-US" sz="1700">
                  <a:latin typeface="Arial" charset="0"/>
                  <a:cs typeface="Arial" charset="0"/>
                </a:rPr>
                <a:t> Arterial volume</a:t>
              </a:r>
            </a:p>
          </p:txBody>
        </p:sp>
        <p:sp>
          <p:nvSpPr>
            <p:cNvPr id="11269" name="Text Box 45"/>
            <p:cNvSpPr txBox="1">
              <a:spLocks noChangeArrowheads="1"/>
            </p:cNvSpPr>
            <p:nvPr/>
          </p:nvSpPr>
          <p:spPr bwMode="auto">
            <a:xfrm>
              <a:off x="3097213" y="6110287"/>
              <a:ext cx="1841500" cy="366712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rgbClr val="000000"/>
              </a:solidFill>
              <a:miter lim="800000"/>
              <a:headEnd/>
              <a:tailEnd type="none" w="lg" len="lg"/>
            </a:ln>
          </p:spPr>
          <p:txBody>
            <a:bodyPr lIns="45720" rIns="45720" anchor="ctr">
              <a:spAutoFit/>
            </a:bodyPr>
            <a:lstStyle/>
            <a:p>
              <a:pPr defTabSz="511175"/>
              <a:r>
                <a:rPr lang="en-US" sz="1700" dirty="0">
                  <a:latin typeface="Arial" charset="0"/>
                  <a:cs typeface="Arial" charset="0"/>
                  <a:sym typeface="Symbol" pitchFamily="18" charset="2"/>
                </a:rPr>
                <a:t> </a:t>
              </a:r>
              <a:r>
                <a:rPr lang="en-US" sz="1700" dirty="0">
                  <a:latin typeface="Arial" charset="0"/>
                  <a:cs typeface="Arial" charset="0"/>
                </a:rPr>
                <a:t>Venous volume</a:t>
              </a:r>
            </a:p>
          </p:txBody>
        </p:sp>
        <p:sp>
          <p:nvSpPr>
            <p:cNvPr id="11272" name="AutoShape 5"/>
            <p:cNvSpPr>
              <a:spLocks/>
            </p:cNvSpPr>
            <p:nvPr/>
          </p:nvSpPr>
          <p:spPr bwMode="auto">
            <a:xfrm flipH="1">
              <a:off x="3459163" y="4229099"/>
              <a:ext cx="2122487" cy="1712912"/>
            </a:xfrm>
            <a:prstGeom prst="rightBracket">
              <a:avLst>
                <a:gd name="adj" fmla="val 8333"/>
              </a:avLst>
            </a:prstGeom>
            <a:solidFill>
              <a:srgbClr val="99CCFF"/>
            </a:solidFill>
            <a:ln w="15875">
              <a:solidFill>
                <a:srgbClr val="000000"/>
              </a:solidFill>
              <a:round/>
              <a:headEnd/>
              <a:tailEnd/>
            </a:ln>
          </p:spPr>
          <p:txBody>
            <a:bodyPr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11273" name="AutoShape 6"/>
            <p:cNvSpPr>
              <a:spLocks/>
            </p:cNvSpPr>
            <p:nvPr/>
          </p:nvSpPr>
          <p:spPr bwMode="auto">
            <a:xfrm flipH="1">
              <a:off x="3981450" y="4657724"/>
              <a:ext cx="1600200" cy="855662"/>
            </a:xfrm>
            <a:prstGeom prst="rightBracket">
              <a:avLst>
                <a:gd name="adj" fmla="val 8333"/>
              </a:avLst>
            </a:prstGeom>
            <a:solidFill>
              <a:schemeClr val="bg2"/>
            </a:solidFill>
            <a:ln w="15875">
              <a:solidFill>
                <a:srgbClr val="000000"/>
              </a:solidFill>
              <a:round/>
              <a:headEnd/>
              <a:tailEnd/>
            </a:ln>
          </p:spPr>
          <p:txBody>
            <a:bodyPr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11274" name="AutoShape 8"/>
            <p:cNvSpPr>
              <a:spLocks/>
            </p:cNvSpPr>
            <p:nvPr/>
          </p:nvSpPr>
          <p:spPr bwMode="auto">
            <a:xfrm>
              <a:off x="6261100" y="4419600"/>
              <a:ext cx="1789112" cy="1285875"/>
            </a:xfrm>
            <a:prstGeom prst="rightBracket">
              <a:avLst>
                <a:gd name="adj" fmla="val 8333"/>
              </a:avLst>
            </a:prstGeom>
            <a:solidFill>
              <a:srgbClr val="FF0066"/>
            </a:solidFill>
            <a:ln w="15875">
              <a:solidFill>
                <a:srgbClr val="000000"/>
              </a:solidFill>
              <a:round/>
              <a:headEnd/>
              <a:tailEnd/>
            </a:ln>
          </p:spPr>
          <p:txBody>
            <a:bodyPr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11275" name="AutoShape 9"/>
            <p:cNvSpPr>
              <a:spLocks/>
            </p:cNvSpPr>
            <p:nvPr/>
          </p:nvSpPr>
          <p:spPr bwMode="auto">
            <a:xfrm>
              <a:off x="6261100" y="4659312"/>
              <a:ext cx="1598612" cy="857250"/>
            </a:xfrm>
            <a:prstGeom prst="rightBracket">
              <a:avLst>
                <a:gd name="adj" fmla="val 8333"/>
              </a:avLst>
            </a:prstGeom>
            <a:solidFill>
              <a:schemeClr val="bg2"/>
            </a:solidFill>
            <a:ln w="15875">
              <a:solidFill>
                <a:srgbClr val="000000"/>
              </a:solidFill>
              <a:round/>
              <a:headEnd/>
              <a:tailEnd/>
            </a:ln>
          </p:spPr>
          <p:txBody>
            <a:bodyPr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11276" name="AutoShape 11"/>
            <p:cNvSpPr>
              <a:spLocks/>
            </p:cNvSpPr>
            <p:nvPr/>
          </p:nvSpPr>
          <p:spPr bwMode="auto">
            <a:xfrm rot="5400000">
              <a:off x="5829300" y="5249862"/>
              <a:ext cx="152400" cy="560387"/>
            </a:xfrm>
            <a:prstGeom prst="rightBracket">
              <a:avLst>
                <a:gd name="adj" fmla="val 30642"/>
              </a:avLst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11277" name="AutoShape 12"/>
            <p:cNvSpPr>
              <a:spLocks/>
            </p:cNvSpPr>
            <p:nvPr/>
          </p:nvSpPr>
          <p:spPr bwMode="auto">
            <a:xfrm rot="16200000" flipV="1">
              <a:off x="5829300" y="5556249"/>
              <a:ext cx="152400" cy="560387"/>
            </a:xfrm>
            <a:prstGeom prst="rightBracket">
              <a:avLst>
                <a:gd name="adj" fmla="val 30642"/>
              </a:avLst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11278" name="Oval 14"/>
            <p:cNvSpPr>
              <a:spLocks noChangeArrowheads="1"/>
            </p:cNvSpPr>
            <p:nvPr/>
          </p:nvSpPr>
          <p:spPr bwMode="auto">
            <a:xfrm>
              <a:off x="5599113" y="4167187"/>
              <a:ext cx="622300" cy="612775"/>
            </a:xfrm>
            <a:prstGeom prst="ellipse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11279" name="Line 34"/>
            <p:cNvSpPr>
              <a:spLocks noChangeShapeType="1"/>
            </p:cNvSpPr>
            <p:nvPr/>
          </p:nvSpPr>
          <p:spPr bwMode="auto">
            <a:xfrm flipH="1" flipV="1">
              <a:off x="2933700" y="4308474"/>
              <a:ext cx="393700" cy="263525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stealth" w="lg" len="lg"/>
            </a:ln>
          </p:spPr>
          <p:txBody>
            <a:bodyPr wrap="none" lIns="45720" rIns="45720" anchorCtr="1">
              <a:spAutoFit/>
            </a:bodyPr>
            <a:lstStyle/>
            <a:p>
              <a:endParaRPr lang="en-US"/>
            </a:p>
          </p:txBody>
        </p:sp>
        <p:sp>
          <p:nvSpPr>
            <p:cNvPr id="11280" name="Line 35"/>
            <p:cNvSpPr>
              <a:spLocks noChangeShapeType="1"/>
            </p:cNvSpPr>
            <p:nvPr/>
          </p:nvSpPr>
          <p:spPr bwMode="auto">
            <a:xfrm flipH="1">
              <a:off x="2868613" y="5097462"/>
              <a:ext cx="458787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stealth" w="lg" len="lg"/>
            </a:ln>
          </p:spPr>
          <p:txBody>
            <a:bodyPr wrap="none" lIns="45720" rIns="45720" anchorCtr="1">
              <a:spAutoFit/>
            </a:bodyPr>
            <a:lstStyle/>
            <a:p>
              <a:endParaRPr lang="en-US"/>
            </a:p>
          </p:txBody>
        </p:sp>
        <p:sp>
          <p:nvSpPr>
            <p:cNvPr id="11281" name="Line 36"/>
            <p:cNvSpPr>
              <a:spLocks noChangeShapeType="1"/>
            </p:cNvSpPr>
            <p:nvPr/>
          </p:nvSpPr>
          <p:spPr bwMode="auto">
            <a:xfrm flipH="1">
              <a:off x="3127375" y="5754687"/>
              <a:ext cx="460375" cy="198437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stealth" w="lg" len="lg"/>
            </a:ln>
          </p:spPr>
          <p:txBody>
            <a:bodyPr wrap="none" lIns="45720" rIns="45720" anchorCtr="1">
              <a:spAutoFit/>
            </a:bodyPr>
            <a:lstStyle/>
            <a:p>
              <a:endParaRPr lang="en-US"/>
            </a:p>
          </p:txBody>
        </p:sp>
        <p:sp>
          <p:nvSpPr>
            <p:cNvPr id="11282" name="Line 37"/>
            <p:cNvSpPr>
              <a:spLocks noChangeShapeType="1"/>
            </p:cNvSpPr>
            <p:nvPr/>
          </p:nvSpPr>
          <p:spPr bwMode="auto">
            <a:xfrm flipH="1">
              <a:off x="8129588" y="4506912"/>
              <a:ext cx="263525" cy="19685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stealth" w="lg" len="lg"/>
            </a:ln>
          </p:spPr>
          <p:txBody>
            <a:bodyPr lIns="45720" rIns="45720" anchorCtr="1">
              <a:spAutoFit/>
            </a:bodyPr>
            <a:lstStyle/>
            <a:p>
              <a:endParaRPr lang="en-US"/>
            </a:p>
          </p:txBody>
        </p:sp>
        <p:sp>
          <p:nvSpPr>
            <p:cNvPr id="11283" name="Line 38"/>
            <p:cNvSpPr>
              <a:spLocks noChangeShapeType="1"/>
            </p:cNvSpPr>
            <p:nvPr/>
          </p:nvSpPr>
          <p:spPr bwMode="auto">
            <a:xfrm flipH="1">
              <a:off x="8196263" y="5164137"/>
              <a:ext cx="261937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stealth" w="lg" len="lg"/>
            </a:ln>
          </p:spPr>
          <p:txBody>
            <a:bodyPr wrap="none" lIns="45720" rIns="45720" anchorCtr="1">
              <a:spAutoFit/>
            </a:bodyPr>
            <a:lstStyle/>
            <a:p>
              <a:endParaRPr lang="en-US"/>
            </a:p>
          </p:txBody>
        </p:sp>
        <p:sp>
          <p:nvSpPr>
            <p:cNvPr id="11284" name="Line 39"/>
            <p:cNvSpPr>
              <a:spLocks noChangeShapeType="1"/>
            </p:cNvSpPr>
            <p:nvPr/>
          </p:nvSpPr>
          <p:spPr bwMode="auto">
            <a:xfrm flipH="1" flipV="1">
              <a:off x="8216900" y="5624512"/>
              <a:ext cx="196850" cy="328612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stealth" w="lg" len="lg"/>
            </a:ln>
          </p:spPr>
          <p:txBody>
            <a:bodyPr lIns="45720" rIns="45720" anchorCtr="1">
              <a:spAutoFit/>
            </a:bodyPr>
            <a:lstStyle/>
            <a:p>
              <a:endParaRPr lang="en-US"/>
            </a:p>
          </p:txBody>
        </p:sp>
        <p:sp>
          <p:nvSpPr>
            <p:cNvPr id="11285" name="Text Box 52"/>
            <p:cNvSpPr txBox="1">
              <a:spLocks noChangeArrowheads="1"/>
            </p:cNvSpPr>
            <p:nvPr/>
          </p:nvSpPr>
          <p:spPr bwMode="auto">
            <a:xfrm>
              <a:off x="5334000" y="4265612"/>
              <a:ext cx="1143000" cy="366712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rgbClr val="000000"/>
              </a:solidFill>
              <a:miter lim="800000"/>
              <a:headEnd/>
              <a:tailEnd type="none" w="lg" len="lg"/>
            </a:ln>
          </p:spPr>
          <p:txBody>
            <a:bodyPr lIns="45720" rIns="45720" anchor="ctr">
              <a:spAutoFit/>
            </a:bodyPr>
            <a:lstStyle/>
            <a:p>
              <a:pPr defTabSz="511175"/>
              <a:r>
                <a:rPr lang="en-US" sz="1700">
                  <a:latin typeface="Arial" charset="0"/>
                  <a:cs typeface="Arial" charset="0"/>
                </a:rPr>
                <a:t>CO = zero</a:t>
              </a:r>
            </a:p>
          </p:txBody>
        </p:sp>
        <p:grpSp>
          <p:nvGrpSpPr>
            <p:cNvPr id="11286" name="Group 24"/>
            <p:cNvGrpSpPr>
              <a:grpSpLocks/>
            </p:cNvGrpSpPr>
            <p:nvPr/>
          </p:nvGrpSpPr>
          <p:grpSpPr bwMode="auto">
            <a:xfrm>
              <a:off x="6096000" y="4943474"/>
              <a:ext cx="914400" cy="533400"/>
              <a:chOff x="6248400" y="4800600"/>
              <a:chExt cx="914400" cy="533400"/>
            </a:xfrm>
          </p:grpSpPr>
          <p:sp>
            <p:nvSpPr>
              <p:cNvPr id="11287" name="AutoShape 31"/>
              <p:cNvSpPr>
                <a:spLocks noChangeArrowheads="1"/>
              </p:cNvSpPr>
              <p:nvPr/>
            </p:nvSpPr>
            <p:spPr bwMode="auto">
              <a:xfrm>
                <a:off x="6248400" y="4800600"/>
                <a:ext cx="914400" cy="533400"/>
              </a:xfrm>
              <a:prstGeom prst="leftArrow">
                <a:avLst>
                  <a:gd name="adj1" fmla="val 50000"/>
                  <a:gd name="adj2" fmla="val 42857"/>
                </a:avLst>
              </a:prstGeom>
              <a:solidFill>
                <a:srgbClr val="FF0000"/>
              </a:solidFill>
              <a:ln w="15875">
                <a:solidFill>
                  <a:schemeClr val="tx1"/>
                </a:solidFill>
                <a:miter lim="800000"/>
                <a:headEnd/>
                <a:tailEnd type="none" w="lg" len="lg"/>
              </a:ln>
            </p:spPr>
            <p:txBody>
              <a:bodyPr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1288" name="Text Box 40"/>
              <p:cNvSpPr txBox="1">
                <a:spLocks noChangeArrowheads="1"/>
              </p:cNvSpPr>
              <p:nvPr/>
            </p:nvSpPr>
            <p:spPr bwMode="auto">
              <a:xfrm>
                <a:off x="6629400" y="4876800"/>
                <a:ext cx="476250" cy="350838"/>
              </a:xfrm>
              <a:prstGeom prst="rect">
                <a:avLst/>
              </a:prstGeom>
              <a:noFill/>
              <a:ln w="15875">
                <a:noFill/>
                <a:miter lim="800000"/>
                <a:headEnd/>
                <a:tailEnd type="none" w="lg" len="lg"/>
              </a:ln>
            </p:spPr>
            <p:txBody>
              <a:bodyPr wrap="none" lIns="45720" rIns="45720" anchorCtr="1">
                <a:spAutoFit/>
              </a:bodyPr>
              <a:lstStyle/>
              <a:p>
                <a:r>
                  <a:rPr lang="en-US" sz="1700" dirty="0">
                    <a:latin typeface="Arial" charset="0"/>
                  </a:rPr>
                  <a:t>flow</a:t>
                </a:r>
              </a:p>
            </p:txBody>
          </p:sp>
        </p:grpSp>
        <p:sp>
          <p:nvSpPr>
            <p:cNvPr id="25" name="Rectangle 24"/>
            <p:cNvSpPr/>
            <p:nvPr/>
          </p:nvSpPr>
          <p:spPr bwMode="auto">
            <a:xfrm>
              <a:off x="5608320" y="5614669"/>
              <a:ext cx="594360" cy="137160"/>
            </a:xfrm>
            <a:prstGeom prst="rect">
              <a:avLst/>
            </a:prstGeom>
            <a:solidFill>
              <a:srgbClr val="FF99FF"/>
            </a:solidFill>
            <a:ln w="1587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stealth" w="lg" len="lg"/>
            </a:ln>
            <a:effectLst/>
          </p:spPr>
          <p:txBody>
            <a:bodyPr vert="horz" wrap="square" lIns="45720" tIns="45720" rIns="4572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4"/>
          <p:cNvSpPr>
            <a:spLocks noGrp="1" noChangeArrowheads="1"/>
          </p:cNvSpPr>
          <p:nvPr>
            <p:ph type="title"/>
          </p:nvPr>
        </p:nvSpPr>
        <p:spPr>
          <a:xfrm>
            <a:off x="1524000" y="227013"/>
            <a:ext cx="5943600" cy="382587"/>
          </a:xfrm>
        </p:spPr>
        <p:txBody>
          <a:bodyPr/>
          <a:lstStyle/>
          <a:p>
            <a:pPr eaLnBrk="1" hangingPunct="1"/>
            <a:r>
              <a:rPr lang="en-US" dirty="0" smtClean="0"/>
              <a:t>Graphical representation of determination of the MCFP</a:t>
            </a:r>
          </a:p>
        </p:txBody>
      </p:sp>
      <p:grpSp>
        <p:nvGrpSpPr>
          <p:cNvPr id="32" name="Group 31"/>
          <p:cNvGrpSpPr/>
          <p:nvPr/>
        </p:nvGrpSpPr>
        <p:grpSpPr>
          <a:xfrm>
            <a:off x="1296194" y="762000"/>
            <a:ext cx="6247606" cy="4625976"/>
            <a:chOff x="1296194" y="762000"/>
            <a:chExt cx="6247606" cy="4625976"/>
          </a:xfrm>
        </p:grpSpPr>
        <p:sp>
          <p:nvSpPr>
            <p:cNvPr id="12294" name="Text Box 8"/>
            <p:cNvSpPr txBox="1">
              <a:spLocks noChangeArrowheads="1"/>
            </p:cNvSpPr>
            <p:nvPr/>
          </p:nvSpPr>
          <p:spPr bwMode="auto">
            <a:xfrm rot="16200000" flipH="1">
              <a:off x="490538" y="2481263"/>
              <a:ext cx="1978025" cy="366713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>
                <a:spcAft>
                  <a:spcPct val="25000"/>
                </a:spcAft>
              </a:pPr>
              <a:r>
                <a:rPr lang="en-US" sz="1700">
                  <a:latin typeface="Arial" charset="0"/>
                </a:rPr>
                <a:t>Pressure, mm Hg</a:t>
              </a:r>
            </a:p>
          </p:txBody>
        </p:sp>
        <p:sp>
          <p:nvSpPr>
            <p:cNvPr id="12296" name="Text Box 7"/>
            <p:cNvSpPr txBox="1">
              <a:spLocks noChangeArrowheads="1"/>
            </p:cNvSpPr>
            <p:nvPr/>
          </p:nvSpPr>
          <p:spPr bwMode="auto">
            <a:xfrm>
              <a:off x="3657600" y="5021263"/>
              <a:ext cx="1130300" cy="366713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>
                <a:spcAft>
                  <a:spcPct val="25000"/>
                </a:spcAft>
              </a:pPr>
              <a:r>
                <a:rPr lang="en-US" sz="1700">
                  <a:latin typeface="Arial" charset="0"/>
                </a:rPr>
                <a:t>Seconds</a:t>
              </a:r>
            </a:p>
          </p:txBody>
        </p:sp>
        <p:sp>
          <p:nvSpPr>
            <p:cNvPr id="12297" name="Rectangle 11"/>
            <p:cNvSpPr>
              <a:spLocks noChangeArrowheads="1"/>
            </p:cNvSpPr>
            <p:nvPr/>
          </p:nvSpPr>
          <p:spPr bwMode="auto">
            <a:xfrm>
              <a:off x="2543175" y="762000"/>
              <a:ext cx="3705225" cy="3914775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grpSp>
          <p:nvGrpSpPr>
            <p:cNvPr id="12298" name="Group 64"/>
            <p:cNvGrpSpPr>
              <a:grpSpLocks/>
            </p:cNvGrpSpPr>
            <p:nvPr/>
          </p:nvGrpSpPr>
          <p:grpSpPr bwMode="auto">
            <a:xfrm>
              <a:off x="1876425" y="1114425"/>
              <a:ext cx="758825" cy="2970213"/>
              <a:chOff x="1182" y="702"/>
              <a:chExt cx="478" cy="1871"/>
            </a:xfrm>
          </p:grpSpPr>
          <p:sp>
            <p:nvSpPr>
              <p:cNvPr id="12310" name="Text Box 14"/>
              <p:cNvSpPr txBox="1">
                <a:spLocks noChangeArrowheads="1"/>
              </p:cNvSpPr>
              <p:nvPr/>
            </p:nvSpPr>
            <p:spPr bwMode="auto">
              <a:xfrm>
                <a:off x="1182" y="702"/>
                <a:ext cx="354" cy="231"/>
              </a:xfrm>
              <a:prstGeom prst="rect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miter lim="800000"/>
                <a:headEnd/>
                <a:tailEnd type="none" w="lg" len="lg"/>
              </a:ln>
            </p:spPr>
            <p:txBody>
              <a:bodyPr wrap="none">
                <a:spAutoFit/>
              </a:bodyPr>
              <a:lstStyle/>
              <a:p>
                <a:r>
                  <a:rPr lang="en-US" sz="1700">
                    <a:latin typeface="Arial" charset="0"/>
                  </a:rPr>
                  <a:t>125</a:t>
                </a:r>
              </a:p>
            </p:txBody>
          </p:sp>
          <p:sp>
            <p:nvSpPr>
              <p:cNvPr id="12311" name="Text Box 15"/>
              <p:cNvSpPr txBox="1">
                <a:spLocks noChangeArrowheads="1"/>
              </p:cNvSpPr>
              <p:nvPr/>
            </p:nvSpPr>
            <p:spPr bwMode="auto">
              <a:xfrm>
                <a:off x="1182" y="1109"/>
                <a:ext cx="354" cy="231"/>
              </a:xfrm>
              <a:prstGeom prst="rect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miter lim="800000"/>
                <a:headEnd/>
                <a:tailEnd type="none" w="lg" len="lg"/>
              </a:ln>
            </p:spPr>
            <p:txBody>
              <a:bodyPr wrap="none">
                <a:spAutoFit/>
              </a:bodyPr>
              <a:lstStyle/>
              <a:p>
                <a:r>
                  <a:rPr lang="en-US" sz="1700">
                    <a:latin typeface="Arial" charset="0"/>
                  </a:rPr>
                  <a:t>100</a:t>
                </a:r>
              </a:p>
            </p:txBody>
          </p:sp>
          <p:sp>
            <p:nvSpPr>
              <p:cNvPr id="12312" name="Text Box 16"/>
              <p:cNvSpPr txBox="1">
                <a:spLocks noChangeArrowheads="1"/>
              </p:cNvSpPr>
              <p:nvPr/>
            </p:nvSpPr>
            <p:spPr bwMode="auto">
              <a:xfrm>
                <a:off x="1255" y="1520"/>
                <a:ext cx="278" cy="231"/>
              </a:xfrm>
              <a:prstGeom prst="rect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miter lim="800000"/>
                <a:headEnd/>
                <a:tailEnd type="none" w="lg" len="lg"/>
              </a:ln>
            </p:spPr>
            <p:txBody>
              <a:bodyPr wrap="none">
                <a:spAutoFit/>
              </a:bodyPr>
              <a:lstStyle/>
              <a:p>
                <a:r>
                  <a:rPr lang="en-US" sz="1700">
                    <a:latin typeface="Arial" charset="0"/>
                  </a:rPr>
                  <a:t>75</a:t>
                </a:r>
              </a:p>
            </p:txBody>
          </p:sp>
          <p:sp>
            <p:nvSpPr>
              <p:cNvPr id="12313" name="Text Box 17"/>
              <p:cNvSpPr txBox="1">
                <a:spLocks noChangeArrowheads="1"/>
              </p:cNvSpPr>
              <p:nvPr/>
            </p:nvSpPr>
            <p:spPr bwMode="auto">
              <a:xfrm>
                <a:off x="1255" y="1931"/>
                <a:ext cx="278" cy="231"/>
              </a:xfrm>
              <a:prstGeom prst="rect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miter lim="800000"/>
                <a:headEnd/>
                <a:tailEnd type="none" w="lg" len="lg"/>
              </a:ln>
            </p:spPr>
            <p:txBody>
              <a:bodyPr wrap="none">
                <a:spAutoFit/>
              </a:bodyPr>
              <a:lstStyle/>
              <a:p>
                <a:r>
                  <a:rPr lang="en-US" sz="1700">
                    <a:latin typeface="Arial" charset="0"/>
                  </a:rPr>
                  <a:t>50</a:t>
                </a:r>
              </a:p>
            </p:txBody>
          </p:sp>
          <p:sp>
            <p:nvSpPr>
              <p:cNvPr id="12314" name="Text Box 18"/>
              <p:cNvSpPr txBox="1">
                <a:spLocks noChangeArrowheads="1"/>
              </p:cNvSpPr>
              <p:nvPr/>
            </p:nvSpPr>
            <p:spPr bwMode="auto">
              <a:xfrm>
                <a:off x="1255" y="2342"/>
                <a:ext cx="278" cy="231"/>
              </a:xfrm>
              <a:prstGeom prst="rect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miter lim="800000"/>
                <a:headEnd/>
                <a:tailEnd type="none" w="lg" len="lg"/>
              </a:ln>
            </p:spPr>
            <p:txBody>
              <a:bodyPr wrap="none">
                <a:spAutoFit/>
              </a:bodyPr>
              <a:lstStyle/>
              <a:p>
                <a:r>
                  <a:rPr lang="en-US" sz="1700">
                    <a:latin typeface="Arial" charset="0"/>
                  </a:rPr>
                  <a:t>25</a:t>
                </a:r>
              </a:p>
            </p:txBody>
          </p:sp>
          <p:sp>
            <p:nvSpPr>
              <p:cNvPr id="12315" name="Line 19"/>
              <p:cNvSpPr>
                <a:spLocks noChangeShapeType="1"/>
              </p:cNvSpPr>
              <p:nvPr/>
            </p:nvSpPr>
            <p:spPr bwMode="auto">
              <a:xfrm flipH="1">
                <a:off x="1615" y="2477"/>
                <a:ext cx="45" cy="0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2316" name="Line 20"/>
              <p:cNvSpPr>
                <a:spLocks noChangeShapeType="1"/>
              </p:cNvSpPr>
              <p:nvPr/>
            </p:nvSpPr>
            <p:spPr bwMode="auto">
              <a:xfrm flipH="1">
                <a:off x="1615" y="2061"/>
                <a:ext cx="45" cy="0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2317" name="Line 22"/>
              <p:cNvSpPr>
                <a:spLocks noChangeShapeType="1"/>
              </p:cNvSpPr>
              <p:nvPr/>
            </p:nvSpPr>
            <p:spPr bwMode="auto">
              <a:xfrm flipH="1">
                <a:off x="1615" y="1645"/>
                <a:ext cx="45" cy="0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2318" name="Line 23"/>
              <p:cNvSpPr>
                <a:spLocks noChangeShapeType="1"/>
              </p:cNvSpPr>
              <p:nvPr/>
            </p:nvSpPr>
            <p:spPr bwMode="auto">
              <a:xfrm flipH="1">
                <a:off x="1615" y="1229"/>
                <a:ext cx="45" cy="0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2319" name="Line 24"/>
              <p:cNvSpPr>
                <a:spLocks noChangeShapeType="1"/>
              </p:cNvSpPr>
              <p:nvPr/>
            </p:nvSpPr>
            <p:spPr bwMode="auto">
              <a:xfrm flipH="1">
                <a:off x="1615" y="812"/>
                <a:ext cx="45" cy="0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</p:grpSp>
        <p:sp>
          <p:nvSpPr>
            <p:cNvPr id="12299" name="Text Box 26"/>
            <p:cNvSpPr txBox="1">
              <a:spLocks noChangeArrowheads="1"/>
            </p:cNvSpPr>
            <p:nvPr/>
          </p:nvSpPr>
          <p:spPr bwMode="auto">
            <a:xfrm>
              <a:off x="2743200" y="4770438"/>
              <a:ext cx="320675" cy="366713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 wrap="none">
              <a:spAutoFit/>
            </a:bodyPr>
            <a:lstStyle/>
            <a:p>
              <a:r>
                <a:rPr lang="en-US" sz="1700">
                  <a:latin typeface="Arial" charset="0"/>
                </a:rPr>
                <a:t>0</a:t>
              </a:r>
            </a:p>
          </p:txBody>
        </p:sp>
        <p:sp>
          <p:nvSpPr>
            <p:cNvPr id="12300" name="Text Box 27"/>
            <p:cNvSpPr txBox="1">
              <a:spLocks noChangeArrowheads="1"/>
            </p:cNvSpPr>
            <p:nvPr/>
          </p:nvSpPr>
          <p:spPr bwMode="auto">
            <a:xfrm>
              <a:off x="5105400" y="4770438"/>
              <a:ext cx="320675" cy="366713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 wrap="none">
              <a:spAutoFit/>
            </a:bodyPr>
            <a:lstStyle/>
            <a:p>
              <a:r>
                <a:rPr lang="en-US" sz="1700">
                  <a:latin typeface="Arial" charset="0"/>
                </a:rPr>
                <a:t>5</a:t>
              </a:r>
            </a:p>
          </p:txBody>
        </p:sp>
        <p:sp>
          <p:nvSpPr>
            <p:cNvPr id="12301" name="Line 32"/>
            <p:cNvSpPr>
              <a:spLocks noChangeShapeType="1"/>
            </p:cNvSpPr>
            <p:nvPr/>
          </p:nvSpPr>
          <p:spPr bwMode="auto">
            <a:xfrm>
              <a:off x="2895600" y="4676775"/>
              <a:ext cx="0" cy="8255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12302" name="Line 34"/>
            <p:cNvSpPr>
              <a:spLocks noChangeShapeType="1"/>
            </p:cNvSpPr>
            <p:nvPr/>
          </p:nvSpPr>
          <p:spPr bwMode="auto">
            <a:xfrm>
              <a:off x="5254625" y="4676775"/>
              <a:ext cx="0" cy="8255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12303" name="Freeform 50"/>
            <p:cNvSpPr>
              <a:spLocks/>
            </p:cNvSpPr>
            <p:nvPr/>
          </p:nvSpPr>
          <p:spPr bwMode="auto">
            <a:xfrm>
              <a:off x="2667000" y="947738"/>
              <a:ext cx="3065463" cy="3446463"/>
            </a:xfrm>
            <a:custGeom>
              <a:avLst/>
              <a:gdLst>
                <a:gd name="T0" fmla="*/ 0 w 1931"/>
                <a:gd name="T1" fmla="*/ 123 h 2171"/>
                <a:gd name="T2" fmla="*/ 72 w 1931"/>
                <a:gd name="T3" fmla="*/ 132 h 2171"/>
                <a:gd name="T4" fmla="*/ 181 w 1931"/>
                <a:gd name="T5" fmla="*/ 123 h 2171"/>
                <a:gd name="T6" fmla="*/ 533 w 1931"/>
                <a:gd name="T7" fmla="*/ 870 h 2171"/>
                <a:gd name="T8" fmla="*/ 928 w 1931"/>
                <a:gd name="T9" fmla="*/ 1520 h 2171"/>
                <a:gd name="T10" fmla="*/ 1365 w 1931"/>
                <a:gd name="T11" fmla="*/ 1968 h 2171"/>
                <a:gd name="T12" fmla="*/ 1931 w 1931"/>
                <a:gd name="T13" fmla="*/ 2171 h 217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31"/>
                <a:gd name="T22" fmla="*/ 0 h 2171"/>
                <a:gd name="T23" fmla="*/ 1931 w 1931"/>
                <a:gd name="T24" fmla="*/ 2171 h 217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31" h="2171">
                  <a:moveTo>
                    <a:pt x="0" y="123"/>
                  </a:moveTo>
                  <a:cubicBezTo>
                    <a:pt x="12" y="125"/>
                    <a:pt x="42" y="132"/>
                    <a:pt x="72" y="132"/>
                  </a:cubicBezTo>
                  <a:cubicBezTo>
                    <a:pt x="102" y="132"/>
                    <a:pt x="104" y="0"/>
                    <a:pt x="181" y="123"/>
                  </a:cubicBezTo>
                  <a:cubicBezTo>
                    <a:pt x="258" y="246"/>
                    <a:pt x="408" y="637"/>
                    <a:pt x="533" y="870"/>
                  </a:cubicBezTo>
                  <a:cubicBezTo>
                    <a:pt x="658" y="1103"/>
                    <a:pt x="789" y="1337"/>
                    <a:pt x="928" y="1520"/>
                  </a:cubicBezTo>
                  <a:cubicBezTo>
                    <a:pt x="1067" y="1703"/>
                    <a:pt x="1198" y="1860"/>
                    <a:pt x="1365" y="1968"/>
                  </a:cubicBezTo>
                  <a:cubicBezTo>
                    <a:pt x="1532" y="2076"/>
                    <a:pt x="1813" y="2129"/>
                    <a:pt x="1931" y="2171"/>
                  </a:cubicBezTo>
                </a:path>
              </a:pathLst>
            </a:custGeom>
            <a:solidFill>
              <a:schemeClr val="bg1"/>
            </a:solidFill>
            <a:ln w="381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lg" len="lg"/>
            </a:ln>
          </p:spPr>
          <p:txBody>
            <a:bodyPr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12304" name="Freeform 51"/>
            <p:cNvSpPr>
              <a:spLocks/>
            </p:cNvSpPr>
            <p:nvPr/>
          </p:nvSpPr>
          <p:spPr bwMode="auto">
            <a:xfrm>
              <a:off x="2667000" y="4373563"/>
              <a:ext cx="3030538" cy="206375"/>
            </a:xfrm>
            <a:custGeom>
              <a:avLst/>
              <a:gdLst>
                <a:gd name="T0" fmla="*/ 0 w 1909"/>
                <a:gd name="T1" fmla="*/ 125 h 130"/>
                <a:gd name="T2" fmla="*/ 352 w 1909"/>
                <a:gd name="T3" fmla="*/ 120 h 130"/>
                <a:gd name="T4" fmla="*/ 736 w 1909"/>
                <a:gd name="T5" fmla="*/ 66 h 130"/>
                <a:gd name="T6" fmla="*/ 1163 w 1909"/>
                <a:gd name="T7" fmla="*/ 24 h 130"/>
                <a:gd name="T8" fmla="*/ 1600 w 1909"/>
                <a:gd name="T9" fmla="*/ 2 h 130"/>
                <a:gd name="T10" fmla="*/ 1909 w 1909"/>
                <a:gd name="T11" fmla="*/ 13 h 13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909"/>
                <a:gd name="T19" fmla="*/ 0 h 130"/>
                <a:gd name="T20" fmla="*/ 1909 w 1909"/>
                <a:gd name="T21" fmla="*/ 130 h 13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909" h="130">
                  <a:moveTo>
                    <a:pt x="0" y="125"/>
                  </a:moveTo>
                  <a:cubicBezTo>
                    <a:pt x="59" y="124"/>
                    <a:pt x="229" y="130"/>
                    <a:pt x="352" y="120"/>
                  </a:cubicBezTo>
                  <a:cubicBezTo>
                    <a:pt x="475" y="110"/>
                    <a:pt x="601" y="82"/>
                    <a:pt x="736" y="66"/>
                  </a:cubicBezTo>
                  <a:cubicBezTo>
                    <a:pt x="871" y="50"/>
                    <a:pt x="1019" y="35"/>
                    <a:pt x="1163" y="24"/>
                  </a:cubicBezTo>
                  <a:cubicBezTo>
                    <a:pt x="1307" y="13"/>
                    <a:pt x="1476" y="4"/>
                    <a:pt x="1600" y="2"/>
                  </a:cubicBezTo>
                  <a:cubicBezTo>
                    <a:pt x="1724" y="0"/>
                    <a:pt x="1845" y="11"/>
                    <a:pt x="1909" y="13"/>
                  </a:cubicBezTo>
                </a:path>
              </a:pathLst>
            </a:custGeom>
            <a:solidFill>
              <a:schemeClr val="bg1"/>
            </a:solidFill>
            <a:ln w="38100" cap="flat" cmpd="sng">
              <a:solidFill>
                <a:srgbClr val="3366FF"/>
              </a:solidFill>
              <a:prstDash val="dash"/>
              <a:round/>
              <a:headEnd type="none" w="med" len="med"/>
              <a:tailEnd type="none" w="lg" len="lg"/>
            </a:ln>
          </p:spPr>
          <p:txBody>
            <a:bodyPr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12305" name="Text Box 56"/>
            <p:cNvSpPr txBox="1">
              <a:spLocks noChangeArrowheads="1"/>
            </p:cNvSpPr>
            <p:nvPr/>
          </p:nvSpPr>
          <p:spPr bwMode="auto">
            <a:xfrm>
              <a:off x="5181600" y="3124200"/>
              <a:ext cx="2362200" cy="625475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 lIns="45720" rIns="45720" anchor="ctr" anchorCtr="1">
              <a:spAutoFit/>
            </a:bodyPr>
            <a:lstStyle/>
            <a:p>
              <a:pPr defTabSz="511175"/>
              <a:r>
                <a:rPr lang="en-US" sz="1700">
                  <a:latin typeface="Arial" charset="0"/>
                  <a:cs typeface="Arial" charset="0"/>
                </a:rPr>
                <a:t>Mean circulatory filling pressure (~ 7 mm Hg)</a:t>
              </a:r>
            </a:p>
          </p:txBody>
        </p:sp>
        <p:sp>
          <p:nvSpPr>
            <p:cNvPr id="12306" name="Text Box 55"/>
            <p:cNvSpPr txBox="1">
              <a:spLocks noChangeArrowheads="1"/>
            </p:cNvSpPr>
            <p:nvPr/>
          </p:nvSpPr>
          <p:spPr bwMode="auto">
            <a:xfrm>
              <a:off x="4191000" y="1066800"/>
              <a:ext cx="2743200" cy="625475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 lIns="73152" rIns="45720" anchor="ctr">
              <a:spAutoFit/>
            </a:bodyPr>
            <a:lstStyle/>
            <a:p>
              <a:pPr algn="r" defTabSz="511175"/>
              <a:r>
                <a:rPr lang="en-US" sz="1700">
                  <a:latin typeface="Arial" charset="0"/>
                  <a:cs typeface="Arial" charset="0"/>
                </a:rPr>
                <a:t>     Arterial pressure</a:t>
              </a:r>
            </a:p>
            <a:p>
              <a:pPr algn="r" defTabSz="511175"/>
              <a:r>
                <a:rPr lang="en-US" sz="1700">
                  <a:latin typeface="Arial" charset="0"/>
                  <a:cs typeface="Arial" charset="0"/>
                </a:rPr>
                <a:t>Venous pressure</a:t>
              </a:r>
            </a:p>
          </p:txBody>
        </p:sp>
        <p:sp>
          <p:nvSpPr>
            <p:cNvPr id="12307" name="Line 57"/>
            <p:cNvSpPr>
              <a:spLocks noChangeShapeType="1"/>
            </p:cNvSpPr>
            <p:nvPr/>
          </p:nvSpPr>
          <p:spPr bwMode="auto">
            <a:xfrm>
              <a:off x="4302125" y="1270000"/>
              <a:ext cx="8382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12308" name="Line 58"/>
            <p:cNvSpPr>
              <a:spLocks noChangeShapeType="1"/>
            </p:cNvSpPr>
            <p:nvPr/>
          </p:nvSpPr>
          <p:spPr bwMode="auto">
            <a:xfrm>
              <a:off x="4302125" y="1509713"/>
              <a:ext cx="838200" cy="0"/>
            </a:xfrm>
            <a:prstGeom prst="line">
              <a:avLst/>
            </a:prstGeom>
            <a:noFill/>
            <a:ln w="38100">
              <a:solidFill>
                <a:srgbClr val="3366FF"/>
              </a:solidFill>
              <a:prstDash val="dash"/>
              <a:round/>
              <a:headEnd/>
              <a:tailEnd type="none" w="lg" len="lg"/>
            </a:ln>
          </p:spPr>
          <p:txBody>
            <a:bodyPr lIns="45720" rIns="45720" anchor="ctr">
              <a:spAutoFit/>
            </a:bodyPr>
            <a:lstStyle/>
            <a:p>
              <a:endParaRPr lang="en-US"/>
            </a:p>
          </p:txBody>
        </p:sp>
        <p:cxnSp>
          <p:nvCxnSpPr>
            <p:cNvPr id="12309" name="AutoShape 60"/>
            <p:cNvCxnSpPr>
              <a:cxnSpLocks noChangeShapeType="1"/>
              <a:stCxn id="12305" idx="2"/>
              <a:endCxn id="12303" idx="6"/>
            </p:cNvCxnSpPr>
            <p:nvPr/>
          </p:nvCxnSpPr>
          <p:spPr bwMode="auto">
            <a:xfrm flipH="1">
              <a:off x="5732463" y="3757613"/>
              <a:ext cx="630238" cy="655638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stealth" w="lg" len="lg"/>
            </a:ln>
          </p:spPr>
        </p:cxnSp>
      </p:grpSp>
      <p:sp>
        <p:nvSpPr>
          <p:cNvPr id="12292" name="Text Box 61"/>
          <p:cNvSpPr txBox="1">
            <a:spLocks noChangeArrowheads="1"/>
          </p:cNvSpPr>
          <p:nvPr/>
        </p:nvSpPr>
        <p:spPr bwMode="auto">
          <a:xfrm>
            <a:off x="1524000" y="5638800"/>
            <a:ext cx="6019800" cy="625475"/>
          </a:xfrm>
          <a:prstGeom prst="rect">
            <a:avLst/>
          </a:prstGeom>
          <a:solidFill>
            <a:schemeClr val="bg1"/>
          </a:solidFill>
          <a:ln w="15875">
            <a:solidFill>
              <a:srgbClr val="000000"/>
            </a:solidFill>
            <a:miter lim="800000"/>
            <a:headEnd/>
            <a:tailEnd type="none" w="lg" len="lg"/>
          </a:ln>
        </p:spPr>
        <p:txBody>
          <a:bodyPr lIns="45720" rIns="45720" anchor="ctr" anchorCtr="1">
            <a:spAutoFit/>
          </a:bodyPr>
          <a:lstStyle/>
          <a:p>
            <a:pPr defTabSz="511175"/>
            <a:r>
              <a:rPr lang="en-US" sz="1700" b="1" i="1" dirty="0">
                <a:latin typeface="Arial" charset="0"/>
                <a:cs typeface="Arial" charset="0"/>
              </a:rPr>
              <a:t>Mean circulatory filling pressure is the pressure measured when arterial and venous pressure are equal.</a:t>
            </a:r>
          </a:p>
        </p:txBody>
      </p:sp>
      <p:sp>
        <p:nvSpPr>
          <p:cNvPr id="12293" name="Text Box 63"/>
          <p:cNvSpPr txBox="1">
            <a:spLocks noChangeArrowheads="1"/>
          </p:cNvSpPr>
          <p:nvPr/>
        </p:nvSpPr>
        <p:spPr bwMode="auto">
          <a:xfrm>
            <a:off x="228600" y="4953000"/>
            <a:ext cx="2286000" cy="366713"/>
          </a:xfrm>
          <a:prstGeom prst="rect">
            <a:avLst/>
          </a:prstGeom>
          <a:solidFill>
            <a:schemeClr val="bg1"/>
          </a:solidFill>
          <a:ln w="15875">
            <a:solidFill>
              <a:srgbClr val="000000"/>
            </a:solidFill>
            <a:miter lim="800000"/>
            <a:headEnd/>
            <a:tailEnd type="none" w="lg" len="lg"/>
          </a:ln>
        </p:spPr>
        <p:txBody>
          <a:bodyPr lIns="45720" rIns="45720" anchor="ctr" anchorCtr="1">
            <a:spAutoFit/>
          </a:bodyPr>
          <a:lstStyle/>
          <a:p>
            <a:pPr defTabSz="511175"/>
            <a:r>
              <a:rPr lang="en-US" sz="1700">
                <a:latin typeface="Arial" charset="0"/>
                <a:cs typeface="Arial" charset="0"/>
              </a:rPr>
              <a:t>Cardiac arrest at t = 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1026"/>
          <p:cNvSpPr>
            <a:spLocks noGrp="1" noChangeArrowheads="1"/>
          </p:cNvSpPr>
          <p:nvPr>
            <p:ph type="title"/>
          </p:nvPr>
        </p:nvSpPr>
        <p:spPr>
          <a:xfrm>
            <a:off x="1905000" y="104775"/>
            <a:ext cx="5410200" cy="657225"/>
          </a:xfrm>
        </p:spPr>
        <p:txBody>
          <a:bodyPr/>
          <a:lstStyle/>
          <a:p>
            <a:pPr eaLnBrk="1" hangingPunct="1"/>
            <a:r>
              <a:rPr lang="en-US" smtClean="0"/>
              <a:t>Resuscitation reverses the effect of cardiac arrest on vascular pressures &amp; volumes</a:t>
            </a:r>
          </a:p>
        </p:txBody>
      </p:sp>
      <p:sp>
        <p:nvSpPr>
          <p:cNvPr id="13315" name="Text Box 1058"/>
          <p:cNvSpPr txBox="1">
            <a:spLocks noChangeArrowheads="1"/>
          </p:cNvSpPr>
          <p:nvPr/>
        </p:nvSpPr>
        <p:spPr bwMode="auto">
          <a:xfrm>
            <a:off x="990600" y="5295900"/>
            <a:ext cx="7543800" cy="419100"/>
          </a:xfrm>
          <a:prstGeom prst="rect">
            <a:avLst/>
          </a:prstGeom>
          <a:solidFill>
            <a:schemeClr val="bg1"/>
          </a:solidFill>
          <a:ln w="15875">
            <a:solidFill>
              <a:srgbClr val="000000"/>
            </a:solidFill>
            <a:miter lim="800000"/>
            <a:headEnd/>
            <a:tailEnd type="none" w="lg" len="lg"/>
          </a:ln>
        </p:spPr>
        <p:txBody>
          <a:bodyPr lIns="45720" rIns="45720" anchor="ctr" anchorCtr="1">
            <a:spAutoFit/>
          </a:bodyPr>
          <a:lstStyle/>
          <a:p>
            <a:pPr defTabSz="511175">
              <a:lnSpc>
                <a:spcPct val="120000"/>
              </a:lnSpc>
            </a:pPr>
            <a:r>
              <a:rPr lang="en-US" sz="1700" b="1" i="1">
                <a:latin typeface="Arial" charset="0"/>
                <a:cs typeface="Arial" charset="0"/>
              </a:rPr>
              <a:t>Increasing cardiac output causes blood to shift to the arterial system</a:t>
            </a:r>
          </a:p>
        </p:txBody>
      </p:sp>
      <p:sp>
        <p:nvSpPr>
          <p:cNvPr id="13317" name="Text Box 1049"/>
          <p:cNvSpPr txBox="1">
            <a:spLocks noChangeArrowheads="1"/>
          </p:cNvSpPr>
          <p:nvPr/>
        </p:nvSpPr>
        <p:spPr bwMode="auto">
          <a:xfrm>
            <a:off x="5480050" y="4041775"/>
            <a:ext cx="1863725" cy="625475"/>
          </a:xfrm>
          <a:prstGeom prst="rect">
            <a:avLst/>
          </a:prstGeom>
          <a:solidFill>
            <a:schemeClr val="bg1"/>
          </a:solidFill>
          <a:ln w="15875">
            <a:solidFill>
              <a:srgbClr val="000000"/>
            </a:solidFill>
            <a:miter lim="800000"/>
            <a:headEnd/>
            <a:tailEnd type="none" w="lg" len="lg"/>
          </a:ln>
        </p:spPr>
        <p:txBody>
          <a:bodyPr lIns="45720" rIns="45720" anchor="ctr" anchorCtr="1">
            <a:spAutoFit/>
          </a:bodyPr>
          <a:lstStyle/>
          <a:p>
            <a:pPr defTabSz="511175"/>
            <a:r>
              <a:rPr lang="en-US" sz="1700">
                <a:latin typeface="Arial" charset="0"/>
                <a:cs typeface="Arial" charset="0"/>
              </a:rPr>
              <a:t>Arterial volume &amp; pressure increase</a:t>
            </a:r>
          </a:p>
        </p:txBody>
      </p:sp>
      <p:sp>
        <p:nvSpPr>
          <p:cNvPr id="13318" name="Text Box 1050"/>
          <p:cNvSpPr txBox="1">
            <a:spLocks noChangeArrowheads="1"/>
          </p:cNvSpPr>
          <p:nvPr/>
        </p:nvSpPr>
        <p:spPr bwMode="auto">
          <a:xfrm>
            <a:off x="1752600" y="4041775"/>
            <a:ext cx="1911350" cy="625475"/>
          </a:xfrm>
          <a:prstGeom prst="rect">
            <a:avLst/>
          </a:prstGeom>
          <a:solidFill>
            <a:schemeClr val="bg1"/>
          </a:solidFill>
          <a:ln w="15875">
            <a:solidFill>
              <a:srgbClr val="000000"/>
            </a:solidFill>
            <a:miter lim="800000"/>
            <a:headEnd/>
            <a:tailEnd type="none" w="lg" len="lg"/>
          </a:ln>
        </p:spPr>
        <p:txBody>
          <a:bodyPr lIns="45720" rIns="45720" anchor="ctr" anchorCtr="1">
            <a:spAutoFit/>
          </a:bodyPr>
          <a:lstStyle/>
          <a:p>
            <a:pPr defTabSz="511175"/>
            <a:r>
              <a:rPr lang="en-US" sz="1700">
                <a:latin typeface="Arial" charset="0"/>
                <a:cs typeface="Arial" charset="0"/>
              </a:rPr>
              <a:t>Venous volume &amp; pressure decrease</a:t>
            </a:r>
          </a:p>
        </p:txBody>
      </p:sp>
      <p:sp>
        <p:nvSpPr>
          <p:cNvPr id="13333" name="Text Box 1055"/>
          <p:cNvSpPr txBox="1">
            <a:spLocks noChangeArrowheads="1"/>
          </p:cNvSpPr>
          <p:nvPr/>
        </p:nvSpPr>
        <p:spPr bwMode="auto">
          <a:xfrm>
            <a:off x="2819400" y="1081087"/>
            <a:ext cx="3505200" cy="366713"/>
          </a:xfrm>
          <a:prstGeom prst="rect">
            <a:avLst/>
          </a:prstGeom>
          <a:solidFill>
            <a:schemeClr val="bg1"/>
          </a:solidFill>
          <a:ln w="15875">
            <a:solidFill>
              <a:srgbClr val="000000"/>
            </a:solidFill>
            <a:miter lim="800000"/>
            <a:headEnd/>
            <a:tailEnd type="none" w="lg" len="lg"/>
          </a:ln>
        </p:spPr>
        <p:txBody>
          <a:bodyPr lIns="45720" rIns="45720" anchor="ctr" anchorCtr="1">
            <a:spAutoFit/>
          </a:bodyPr>
          <a:lstStyle/>
          <a:p>
            <a:pPr defTabSz="511175"/>
            <a:r>
              <a:rPr lang="en-US" sz="1700">
                <a:latin typeface="Arial" charset="0"/>
                <a:cs typeface="Arial" charset="0"/>
              </a:rPr>
              <a:t>Heart begins to beat, CO = 5 L/min</a:t>
            </a:r>
          </a:p>
        </p:txBody>
      </p:sp>
      <p:grpSp>
        <p:nvGrpSpPr>
          <p:cNvPr id="28" name="Group 27"/>
          <p:cNvGrpSpPr/>
          <p:nvPr/>
        </p:nvGrpSpPr>
        <p:grpSpPr>
          <a:xfrm>
            <a:off x="1295400" y="1638300"/>
            <a:ext cx="6019800" cy="2266951"/>
            <a:chOff x="1295400" y="1295400"/>
            <a:chExt cx="6019800" cy="2266951"/>
          </a:xfrm>
        </p:grpSpPr>
        <p:sp>
          <p:nvSpPr>
            <p:cNvPr id="13319" name="AutoShape 1031"/>
            <p:cNvSpPr>
              <a:spLocks/>
            </p:cNvSpPr>
            <p:nvPr/>
          </p:nvSpPr>
          <p:spPr bwMode="auto">
            <a:xfrm flipH="1">
              <a:off x="1752600" y="1576388"/>
              <a:ext cx="2465388" cy="1985963"/>
            </a:xfrm>
            <a:prstGeom prst="rightBracket">
              <a:avLst>
                <a:gd name="adj" fmla="val 8333"/>
              </a:avLst>
            </a:prstGeom>
            <a:solidFill>
              <a:srgbClr val="99CCFF"/>
            </a:solidFill>
            <a:ln w="15875">
              <a:solidFill>
                <a:srgbClr val="000000"/>
              </a:solidFill>
              <a:round/>
              <a:headEnd/>
              <a:tailEnd/>
            </a:ln>
          </p:spPr>
          <p:txBody>
            <a:bodyPr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13320" name="AutoShape 1032"/>
            <p:cNvSpPr>
              <a:spLocks/>
            </p:cNvSpPr>
            <p:nvPr/>
          </p:nvSpPr>
          <p:spPr bwMode="auto">
            <a:xfrm flipH="1">
              <a:off x="2360613" y="2073275"/>
              <a:ext cx="1857375" cy="992188"/>
            </a:xfrm>
            <a:prstGeom prst="rightBracket">
              <a:avLst>
                <a:gd name="adj" fmla="val 8333"/>
              </a:avLst>
            </a:prstGeom>
            <a:solidFill>
              <a:schemeClr val="bg2"/>
            </a:solidFill>
            <a:ln w="15875">
              <a:solidFill>
                <a:srgbClr val="000000"/>
              </a:solidFill>
              <a:round/>
              <a:headEnd/>
              <a:tailEnd/>
            </a:ln>
          </p:spPr>
          <p:txBody>
            <a:bodyPr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13321" name="AutoShape 1034"/>
            <p:cNvSpPr>
              <a:spLocks/>
            </p:cNvSpPr>
            <p:nvPr/>
          </p:nvSpPr>
          <p:spPr bwMode="auto">
            <a:xfrm>
              <a:off x="5006975" y="1827213"/>
              <a:ext cx="2079625" cy="1489075"/>
            </a:xfrm>
            <a:prstGeom prst="rightBracket">
              <a:avLst>
                <a:gd name="adj" fmla="val 8333"/>
              </a:avLst>
            </a:prstGeom>
            <a:solidFill>
              <a:srgbClr val="FF0066"/>
            </a:solidFill>
            <a:ln w="15875">
              <a:solidFill>
                <a:srgbClr val="000000"/>
              </a:solidFill>
              <a:round/>
              <a:headEnd/>
              <a:tailEnd/>
            </a:ln>
          </p:spPr>
          <p:txBody>
            <a:bodyPr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13322" name="AutoShape 1035"/>
            <p:cNvSpPr>
              <a:spLocks/>
            </p:cNvSpPr>
            <p:nvPr/>
          </p:nvSpPr>
          <p:spPr bwMode="auto">
            <a:xfrm>
              <a:off x="5006975" y="2074863"/>
              <a:ext cx="1857375" cy="993775"/>
            </a:xfrm>
            <a:prstGeom prst="rightBracket">
              <a:avLst>
                <a:gd name="adj" fmla="val 8333"/>
              </a:avLst>
            </a:prstGeom>
            <a:solidFill>
              <a:schemeClr val="bg2"/>
            </a:solidFill>
            <a:ln w="15875">
              <a:solidFill>
                <a:srgbClr val="000000"/>
              </a:solidFill>
              <a:round/>
              <a:headEnd/>
              <a:tailEnd/>
            </a:ln>
          </p:spPr>
          <p:txBody>
            <a:bodyPr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13323" name="AutoShape 1037"/>
            <p:cNvSpPr>
              <a:spLocks/>
            </p:cNvSpPr>
            <p:nvPr/>
          </p:nvSpPr>
          <p:spPr bwMode="auto">
            <a:xfrm rot="5400000">
              <a:off x="4522311" y="2760663"/>
              <a:ext cx="177800" cy="650875"/>
            </a:xfrm>
            <a:prstGeom prst="rightBracket">
              <a:avLst>
                <a:gd name="adj" fmla="val 30506"/>
              </a:avLst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13324" name="AutoShape 1038"/>
            <p:cNvSpPr>
              <a:spLocks/>
            </p:cNvSpPr>
            <p:nvPr/>
          </p:nvSpPr>
          <p:spPr bwMode="auto">
            <a:xfrm rot="16200000" flipV="1">
              <a:off x="4522311" y="3116263"/>
              <a:ext cx="177800" cy="650875"/>
            </a:xfrm>
            <a:prstGeom prst="rightBracket">
              <a:avLst>
                <a:gd name="adj" fmla="val 30506"/>
              </a:avLst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13325" name="Line 1040"/>
            <p:cNvSpPr>
              <a:spLocks noChangeShapeType="1"/>
            </p:cNvSpPr>
            <p:nvPr/>
          </p:nvSpPr>
          <p:spPr bwMode="auto">
            <a:xfrm>
              <a:off x="1371600" y="1581150"/>
              <a:ext cx="457200" cy="30480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stealth" w="lg" len="lg"/>
            </a:ln>
          </p:spPr>
          <p:txBody>
            <a:bodyPr wrap="none" lIns="45720" rIns="45720" anchorCtr="1">
              <a:spAutoFit/>
            </a:bodyPr>
            <a:lstStyle/>
            <a:p>
              <a:endParaRPr lang="en-US"/>
            </a:p>
          </p:txBody>
        </p:sp>
        <p:sp>
          <p:nvSpPr>
            <p:cNvPr id="13326" name="Line 1041"/>
            <p:cNvSpPr>
              <a:spLocks noChangeShapeType="1"/>
            </p:cNvSpPr>
            <p:nvPr/>
          </p:nvSpPr>
          <p:spPr bwMode="auto">
            <a:xfrm>
              <a:off x="1295400" y="2495550"/>
              <a:ext cx="533400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stealth" w="lg" len="lg"/>
            </a:ln>
          </p:spPr>
          <p:txBody>
            <a:bodyPr wrap="none" lIns="45720" rIns="45720" anchorCtr="1">
              <a:spAutoFit/>
            </a:bodyPr>
            <a:lstStyle/>
            <a:p>
              <a:endParaRPr lang="en-US"/>
            </a:p>
          </p:txBody>
        </p:sp>
        <p:sp>
          <p:nvSpPr>
            <p:cNvPr id="13327" name="Line 1042"/>
            <p:cNvSpPr>
              <a:spLocks noChangeShapeType="1"/>
            </p:cNvSpPr>
            <p:nvPr/>
          </p:nvSpPr>
          <p:spPr bwMode="auto">
            <a:xfrm flipV="1">
              <a:off x="1371600" y="3257550"/>
              <a:ext cx="533400" cy="22860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stealth" w="lg" len="lg"/>
            </a:ln>
          </p:spPr>
          <p:txBody>
            <a:bodyPr wrap="none" lIns="45720" rIns="45720" anchorCtr="1">
              <a:spAutoFit/>
            </a:bodyPr>
            <a:lstStyle/>
            <a:p>
              <a:endParaRPr lang="en-US"/>
            </a:p>
          </p:txBody>
        </p:sp>
        <p:sp>
          <p:nvSpPr>
            <p:cNvPr id="13328" name="Line 1043"/>
            <p:cNvSpPr>
              <a:spLocks noChangeShapeType="1"/>
            </p:cNvSpPr>
            <p:nvPr/>
          </p:nvSpPr>
          <p:spPr bwMode="auto">
            <a:xfrm flipV="1">
              <a:off x="6934200" y="1809750"/>
              <a:ext cx="304800" cy="22860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stealth" w="lg" len="lg"/>
            </a:ln>
          </p:spPr>
          <p:txBody>
            <a:bodyPr lIns="45720" rIns="45720" anchorCtr="1">
              <a:spAutoFit/>
            </a:bodyPr>
            <a:lstStyle/>
            <a:p>
              <a:endParaRPr lang="en-US"/>
            </a:p>
          </p:txBody>
        </p:sp>
        <p:sp>
          <p:nvSpPr>
            <p:cNvPr id="13329" name="Line 1044"/>
            <p:cNvSpPr>
              <a:spLocks noChangeShapeType="1"/>
            </p:cNvSpPr>
            <p:nvPr/>
          </p:nvSpPr>
          <p:spPr bwMode="auto">
            <a:xfrm>
              <a:off x="7010400" y="2571750"/>
              <a:ext cx="304800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stealth" w="lg" len="lg"/>
            </a:ln>
          </p:spPr>
          <p:txBody>
            <a:bodyPr wrap="none" lIns="45720" rIns="45720" anchorCtr="1">
              <a:spAutoFit/>
            </a:bodyPr>
            <a:lstStyle/>
            <a:p>
              <a:endParaRPr lang="en-US"/>
            </a:p>
          </p:txBody>
        </p:sp>
        <p:sp>
          <p:nvSpPr>
            <p:cNvPr id="13330" name="Line 1045"/>
            <p:cNvSpPr>
              <a:spLocks noChangeShapeType="1"/>
            </p:cNvSpPr>
            <p:nvPr/>
          </p:nvSpPr>
          <p:spPr bwMode="auto">
            <a:xfrm>
              <a:off x="6858000" y="3105150"/>
              <a:ext cx="228600" cy="38100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stealth" w="lg" len="lg"/>
            </a:ln>
          </p:spPr>
          <p:txBody>
            <a:bodyPr lIns="45720" rIns="45720" anchorCtr="1">
              <a:spAutoFit/>
            </a:bodyPr>
            <a:lstStyle/>
            <a:p>
              <a:endParaRPr lang="en-US"/>
            </a:p>
          </p:txBody>
        </p:sp>
        <p:sp>
          <p:nvSpPr>
            <p:cNvPr id="13331" name="Oval 1052"/>
            <p:cNvSpPr>
              <a:spLocks noChangeArrowheads="1"/>
            </p:cNvSpPr>
            <p:nvPr/>
          </p:nvSpPr>
          <p:spPr bwMode="auto">
            <a:xfrm>
              <a:off x="4191000" y="1558925"/>
              <a:ext cx="762000" cy="762000"/>
            </a:xfrm>
            <a:prstGeom prst="ellipse">
              <a:avLst/>
            </a:prstGeom>
            <a:solidFill>
              <a:schemeClr val="bg1"/>
            </a:solidFill>
            <a:ln w="15875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13332" name="AutoShape 1053"/>
            <p:cNvSpPr>
              <a:spLocks noChangeArrowheads="1"/>
            </p:cNvSpPr>
            <p:nvPr/>
          </p:nvSpPr>
          <p:spPr bwMode="auto">
            <a:xfrm>
              <a:off x="4267200" y="1787525"/>
              <a:ext cx="609600" cy="304800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375 w 21600"/>
                <a:gd name="T13" fmla="*/ 5400 h 21600"/>
                <a:gd name="T14" fmla="*/ 18900 w 21600"/>
                <a:gd name="T15" fmla="*/ 162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close/>
                </a:path>
              </a:pathLst>
            </a:custGeom>
            <a:solidFill>
              <a:schemeClr val="bg1"/>
            </a:solidFill>
            <a:ln w="1587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  <p:grpSp>
          <p:nvGrpSpPr>
            <p:cNvPr id="13334" name="Group 1063"/>
            <p:cNvGrpSpPr>
              <a:grpSpLocks/>
            </p:cNvGrpSpPr>
            <p:nvPr/>
          </p:nvGrpSpPr>
          <p:grpSpPr bwMode="auto">
            <a:xfrm>
              <a:off x="5081588" y="1295400"/>
              <a:ext cx="914400" cy="533400"/>
              <a:chOff x="4224" y="2213"/>
              <a:chExt cx="576" cy="336"/>
            </a:xfrm>
          </p:grpSpPr>
          <p:sp>
            <p:nvSpPr>
              <p:cNvPr id="13335" name="AutoShape 1064"/>
              <p:cNvSpPr>
                <a:spLocks noChangeArrowheads="1"/>
              </p:cNvSpPr>
              <p:nvPr/>
            </p:nvSpPr>
            <p:spPr bwMode="auto">
              <a:xfrm flipH="1">
                <a:off x="4224" y="2213"/>
                <a:ext cx="576" cy="336"/>
              </a:xfrm>
              <a:prstGeom prst="leftArrow">
                <a:avLst>
                  <a:gd name="adj1" fmla="val 50000"/>
                  <a:gd name="adj2" fmla="val 42857"/>
                </a:avLst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miter lim="800000"/>
                <a:headEnd/>
                <a:tailEnd type="none" w="lg" len="lg"/>
              </a:ln>
            </p:spPr>
            <p:txBody>
              <a:bodyPr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3336" name="Text Box 1065"/>
              <p:cNvSpPr txBox="1">
                <a:spLocks noChangeArrowheads="1"/>
              </p:cNvSpPr>
              <p:nvPr/>
            </p:nvSpPr>
            <p:spPr bwMode="auto">
              <a:xfrm flipH="1">
                <a:off x="4364" y="2270"/>
                <a:ext cx="333" cy="223"/>
              </a:xfrm>
              <a:prstGeom prst="rect">
                <a:avLst/>
              </a:prstGeom>
              <a:noFill/>
              <a:ln w="15875">
                <a:noFill/>
                <a:miter lim="800000"/>
                <a:headEnd/>
                <a:tailEnd type="none" w="lg" len="lg"/>
              </a:ln>
            </p:spPr>
            <p:txBody>
              <a:bodyPr wrap="none" lIns="45720" rIns="45720" anchorCtr="1">
                <a:spAutoFit/>
              </a:bodyPr>
              <a:lstStyle/>
              <a:p>
                <a:r>
                  <a:rPr lang="en-US" sz="1700" b="1" dirty="0">
                    <a:latin typeface="Arial" charset="0"/>
                  </a:rPr>
                  <a:t>flow</a:t>
                </a:r>
              </a:p>
            </p:txBody>
          </p:sp>
        </p:grpSp>
        <p:sp>
          <p:nvSpPr>
            <p:cNvPr id="27" name="Rectangle 26"/>
            <p:cNvSpPr/>
            <p:nvPr/>
          </p:nvSpPr>
          <p:spPr bwMode="auto">
            <a:xfrm>
              <a:off x="4314031" y="3195321"/>
              <a:ext cx="594360" cy="137160"/>
            </a:xfrm>
            <a:prstGeom prst="rect">
              <a:avLst/>
            </a:prstGeom>
            <a:solidFill>
              <a:srgbClr val="FF99FF"/>
            </a:solidFill>
            <a:ln w="1587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stealth" w="lg" len="lg"/>
            </a:ln>
            <a:effectLst/>
          </p:spPr>
          <p:txBody>
            <a:bodyPr vert="horz" wrap="square" lIns="45720" tIns="45720" rIns="4572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4"/>
          <p:cNvSpPr>
            <a:spLocks noGrp="1" noChangeArrowheads="1"/>
          </p:cNvSpPr>
          <p:nvPr>
            <p:ph type="title"/>
          </p:nvPr>
        </p:nvSpPr>
        <p:spPr>
          <a:xfrm>
            <a:off x="2667000" y="152400"/>
            <a:ext cx="3659188" cy="382588"/>
          </a:xfrm>
        </p:spPr>
        <p:txBody>
          <a:bodyPr/>
          <a:lstStyle/>
          <a:p>
            <a:pPr eaLnBrk="1" hangingPunct="1"/>
            <a:r>
              <a:rPr lang="en-US" smtClean="0"/>
              <a:t>Effect of restoring CO to normal</a:t>
            </a:r>
          </a:p>
        </p:txBody>
      </p:sp>
      <p:sp>
        <p:nvSpPr>
          <p:cNvPr id="14339" name="Text Box 5"/>
          <p:cNvSpPr txBox="1">
            <a:spLocks noChangeArrowheads="1"/>
          </p:cNvSpPr>
          <p:nvPr/>
        </p:nvSpPr>
        <p:spPr bwMode="auto">
          <a:xfrm>
            <a:off x="2630488" y="838200"/>
            <a:ext cx="3732212" cy="366713"/>
          </a:xfrm>
          <a:prstGeom prst="rect">
            <a:avLst/>
          </a:prstGeom>
          <a:solidFill>
            <a:schemeClr val="bg1"/>
          </a:solidFill>
          <a:ln w="15875">
            <a:solidFill>
              <a:srgbClr val="000000"/>
            </a:solidFill>
            <a:miter lim="800000"/>
            <a:headEnd/>
            <a:tailEnd type="none" w="lg" len="lg"/>
          </a:ln>
        </p:spPr>
        <p:txBody>
          <a:bodyPr lIns="45720" rIns="45720" anchor="ctr" anchorCtr="1">
            <a:spAutoFit/>
          </a:bodyPr>
          <a:lstStyle/>
          <a:p>
            <a:pPr defTabSz="511175"/>
            <a:r>
              <a:rPr lang="en-US" sz="1700">
                <a:latin typeface="Arial" charset="0"/>
                <a:cs typeface="Arial" charset="0"/>
              </a:rPr>
              <a:t>Heart begins to beat, CO = 5 L/min</a:t>
            </a:r>
          </a:p>
        </p:txBody>
      </p:sp>
      <p:grpSp>
        <p:nvGrpSpPr>
          <p:cNvPr id="14340" name="Group 26"/>
          <p:cNvGrpSpPr>
            <a:grpSpLocks/>
          </p:cNvGrpSpPr>
          <p:nvPr/>
        </p:nvGrpSpPr>
        <p:grpSpPr bwMode="auto">
          <a:xfrm>
            <a:off x="838200" y="1676400"/>
            <a:ext cx="7620000" cy="2324100"/>
            <a:chOff x="528" y="1056"/>
            <a:chExt cx="4800" cy="1464"/>
          </a:xfrm>
        </p:grpSpPr>
        <p:sp>
          <p:nvSpPr>
            <p:cNvPr id="14342" name="Text Box 7"/>
            <p:cNvSpPr txBox="1">
              <a:spLocks noChangeArrowheads="1"/>
            </p:cNvSpPr>
            <p:nvPr/>
          </p:nvSpPr>
          <p:spPr bwMode="auto">
            <a:xfrm>
              <a:off x="1152" y="1056"/>
              <a:ext cx="3456" cy="231"/>
            </a:xfrm>
            <a:prstGeom prst="rect">
              <a:avLst/>
            </a:prstGeom>
            <a:solidFill>
              <a:schemeClr val="bg1"/>
            </a:solidFill>
            <a:ln w="15875" algn="ctr">
              <a:solidFill>
                <a:srgbClr val="000000"/>
              </a:solidFill>
              <a:miter lim="800000"/>
              <a:headEnd/>
              <a:tailEnd type="none" w="lg" len="lg"/>
            </a:ln>
          </p:spPr>
          <p:txBody>
            <a:bodyPr lIns="45720" rIns="45720" anchor="ctr">
              <a:spAutoFit/>
            </a:bodyPr>
            <a:lstStyle/>
            <a:p>
              <a:pPr defTabSz="511175"/>
              <a:r>
                <a:rPr lang="en-US" sz="1700">
                  <a:latin typeface="Arial" charset="0"/>
                  <a:cs typeface="Arial" charset="0"/>
                  <a:sym typeface="Symbol" pitchFamily="18" charset="2"/>
                </a:rPr>
                <a:t></a:t>
              </a:r>
              <a:r>
                <a:rPr lang="en-US" sz="1700">
                  <a:latin typeface="Arial" charset="0"/>
                  <a:cs typeface="Arial" charset="0"/>
                </a:rPr>
                <a:t> CO transfers blood from venous to arterial circulation</a:t>
              </a:r>
            </a:p>
          </p:txBody>
        </p:sp>
        <p:sp>
          <p:nvSpPr>
            <p:cNvPr id="14343" name="Text Box 10"/>
            <p:cNvSpPr txBox="1">
              <a:spLocks noChangeArrowheads="1"/>
            </p:cNvSpPr>
            <p:nvPr/>
          </p:nvSpPr>
          <p:spPr bwMode="auto">
            <a:xfrm>
              <a:off x="1080" y="1646"/>
              <a:ext cx="1152" cy="231"/>
            </a:xfrm>
            <a:prstGeom prst="rect">
              <a:avLst/>
            </a:prstGeom>
            <a:solidFill>
              <a:schemeClr val="bg1"/>
            </a:solidFill>
            <a:ln w="15875" algn="ctr">
              <a:solidFill>
                <a:srgbClr val="000000"/>
              </a:solidFill>
              <a:miter lim="800000"/>
              <a:headEnd/>
              <a:tailEnd type="none" w="lg" len="lg"/>
            </a:ln>
          </p:spPr>
          <p:txBody>
            <a:bodyPr lIns="45720" rIns="45720" anchor="ctr">
              <a:spAutoFit/>
            </a:bodyPr>
            <a:lstStyle/>
            <a:p>
              <a:pPr defTabSz="511175"/>
              <a:r>
                <a:rPr lang="en-US" sz="1700">
                  <a:latin typeface="Arial" charset="0"/>
                  <a:cs typeface="Arial" charset="0"/>
                  <a:sym typeface="Symbol" pitchFamily="18" charset="2"/>
                </a:rPr>
                <a:t></a:t>
              </a:r>
              <a:r>
                <a:rPr lang="en-US" sz="1700">
                  <a:latin typeface="Arial" charset="0"/>
                  <a:cs typeface="Arial" charset="0"/>
                </a:rPr>
                <a:t> venous volume</a:t>
              </a:r>
            </a:p>
          </p:txBody>
        </p:sp>
        <p:sp>
          <p:nvSpPr>
            <p:cNvPr id="14344" name="Text Box 11"/>
            <p:cNvSpPr txBox="1">
              <a:spLocks noChangeArrowheads="1"/>
            </p:cNvSpPr>
            <p:nvPr/>
          </p:nvSpPr>
          <p:spPr bwMode="auto">
            <a:xfrm>
              <a:off x="2976" y="2289"/>
              <a:ext cx="2352" cy="231"/>
            </a:xfrm>
            <a:prstGeom prst="rect">
              <a:avLst/>
            </a:prstGeom>
            <a:solidFill>
              <a:schemeClr val="bg1"/>
            </a:solidFill>
            <a:ln w="15875" algn="ctr">
              <a:solidFill>
                <a:srgbClr val="000000"/>
              </a:solidFill>
              <a:miter lim="800000"/>
              <a:headEnd/>
              <a:tailEnd type="none" w="lg" len="lg"/>
            </a:ln>
          </p:spPr>
          <p:txBody>
            <a:bodyPr lIns="45720" rIns="45720" anchor="ctr">
              <a:spAutoFit/>
            </a:bodyPr>
            <a:lstStyle/>
            <a:p>
              <a:pPr defTabSz="511175"/>
              <a:r>
                <a:rPr lang="en-US" sz="1700">
                  <a:sym typeface="Symbol" pitchFamily="18" charset="2"/>
                </a:rPr>
                <a:t></a:t>
              </a:r>
              <a:r>
                <a:rPr lang="en-US" sz="1700">
                  <a:latin typeface="Arial" charset="0"/>
                  <a:cs typeface="Arial" charset="0"/>
                </a:rPr>
                <a:t> arterial pressure ( 7 → 102 mm Hg)</a:t>
              </a:r>
            </a:p>
          </p:txBody>
        </p:sp>
        <p:sp>
          <p:nvSpPr>
            <p:cNvPr id="14345" name="Text Box 13"/>
            <p:cNvSpPr txBox="1">
              <a:spLocks noChangeArrowheads="1"/>
            </p:cNvSpPr>
            <p:nvPr/>
          </p:nvSpPr>
          <p:spPr bwMode="auto">
            <a:xfrm>
              <a:off x="528" y="2288"/>
              <a:ext cx="2256" cy="231"/>
            </a:xfrm>
            <a:prstGeom prst="rect">
              <a:avLst/>
            </a:prstGeom>
            <a:solidFill>
              <a:schemeClr val="bg1"/>
            </a:solidFill>
            <a:ln w="15875" algn="ctr">
              <a:solidFill>
                <a:srgbClr val="000000"/>
              </a:solidFill>
              <a:miter lim="800000"/>
              <a:headEnd/>
              <a:tailEnd type="none" w="lg" len="lg"/>
            </a:ln>
          </p:spPr>
          <p:txBody>
            <a:bodyPr lIns="45720" rIns="45720" anchor="ctr">
              <a:spAutoFit/>
            </a:bodyPr>
            <a:lstStyle/>
            <a:p>
              <a:pPr defTabSz="511175"/>
              <a:r>
                <a:rPr lang="en-US" sz="1700">
                  <a:sym typeface="Symbol" pitchFamily="18" charset="2"/>
                </a:rPr>
                <a:t></a:t>
              </a:r>
              <a:r>
                <a:rPr lang="en-US" sz="1700">
                  <a:latin typeface="Arial" charset="0"/>
                  <a:cs typeface="Arial" charset="0"/>
                </a:rPr>
                <a:t> venous pressure (7 → 2 mm Hg)</a:t>
              </a:r>
            </a:p>
          </p:txBody>
        </p:sp>
        <p:sp>
          <p:nvSpPr>
            <p:cNvPr id="14346" name="Text Box 14"/>
            <p:cNvSpPr txBox="1">
              <a:spLocks noChangeArrowheads="1"/>
            </p:cNvSpPr>
            <p:nvPr/>
          </p:nvSpPr>
          <p:spPr bwMode="auto">
            <a:xfrm>
              <a:off x="3576" y="1646"/>
              <a:ext cx="1152" cy="231"/>
            </a:xfrm>
            <a:prstGeom prst="rect">
              <a:avLst/>
            </a:prstGeom>
            <a:solidFill>
              <a:schemeClr val="bg1"/>
            </a:solidFill>
            <a:ln w="15875" algn="ctr">
              <a:solidFill>
                <a:srgbClr val="000000"/>
              </a:solidFill>
              <a:miter lim="800000"/>
              <a:headEnd/>
              <a:tailEnd type="none" w="lg" len="lg"/>
            </a:ln>
          </p:spPr>
          <p:txBody>
            <a:bodyPr lIns="45720" rIns="45720" anchor="ctr">
              <a:spAutoFit/>
            </a:bodyPr>
            <a:lstStyle/>
            <a:p>
              <a:pPr defTabSz="511175"/>
              <a:r>
                <a:rPr lang="en-US" sz="1700">
                  <a:sym typeface="Symbol" pitchFamily="18" charset="2"/>
                </a:rPr>
                <a:t></a:t>
              </a:r>
              <a:r>
                <a:rPr lang="en-US" sz="1700">
                  <a:latin typeface="Arial" charset="0"/>
                  <a:cs typeface="Arial" charset="0"/>
                </a:rPr>
                <a:t> arterial volume</a:t>
              </a:r>
            </a:p>
          </p:txBody>
        </p:sp>
        <p:cxnSp>
          <p:nvCxnSpPr>
            <p:cNvPr id="14347" name="AutoShape 16"/>
            <p:cNvCxnSpPr>
              <a:cxnSpLocks noChangeShapeType="1"/>
              <a:stCxn id="14342" idx="2"/>
              <a:endCxn id="14343" idx="0"/>
            </p:cNvCxnSpPr>
            <p:nvPr/>
          </p:nvCxnSpPr>
          <p:spPr bwMode="auto">
            <a:xfrm rot="5400000">
              <a:off x="2093" y="855"/>
              <a:ext cx="349" cy="1224"/>
            </a:xfrm>
            <a:prstGeom prst="bentConnector3">
              <a:avLst>
                <a:gd name="adj1" fmla="val 49856"/>
              </a:avLst>
            </a:prstGeom>
            <a:noFill/>
            <a:ln w="15875">
              <a:solidFill>
                <a:srgbClr val="000000"/>
              </a:solidFill>
              <a:miter lim="800000"/>
              <a:headEnd/>
              <a:tailEnd type="stealth" w="lg" len="lg"/>
            </a:ln>
          </p:spPr>
        </p:cxnSp>
        <p:cxnSp>
          <p:nvCxnSpPr>
            <p:cNvPr id="14348" name="AutoShape 17"/>
            <p:cNvCxnSpPr>
              <a:cxnSpLocks noChangeShapeType="1"/>
              <a:stCxn id="14342" idx="2"/>
              <a:endCxn id="14346" idx="0"/>
            </p:cNvCxnSpPr>
            <p:nvPr/>
          </p:nvCxnSpPr>
          <p:spPr bwMode="auto">
            <a:xfrm rot="16200000" flipH="1">
              <a:off x="3341" y="831"/>
              <a:ext cx="349" cy="1272"/>
            </a:xfrm>
            <a:prstGeom prst="bentConnector3">
              <a:avLst>
                <a:gd name="adj1" fmla="val 49856"/>
              </a:avLst>
            </a:prstGeom>
            <a:noFill/>
            <a:ln w="15875">
              <a:solidFill>
                <a:srgbClr val="000000"/>
              </a:solidFill>
              <a:miter lim="800000"/>
              <a:headEnd/>
              <a:tailEnd type="stealth" w="lg" len="lg"/>
            </a:ln>
          </p:spPr>
        </p:cxnSp>
        <p:cxnSp>
          <p:nvCxnSpPr>
            <p:cNvPr id="14349" name="AutoShape 18"/>
            <p:cNvCxnSpPr>
              <a:cxnSpLocks noChangeShapeType="1"/>
              <a:stCxn id="14343" idx="2"/>
              <a:endCxn id="14345" idx="0"/>
            </p:cNvCxnSpPr>
            <p:nvPr/>
          </p:nvCxnSpPr>
          <p:spPr bwMode="auto">
            <a:xfrm>
              <a:off x="1656" y="1882"/>
              <a:ext cx="0" cy="401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 type="stealth" w="lg" len="lg"/>
            </a:ln>
          </p:spPr>
        </p:cxnSp>
        <p:cxnSp>
          <p:nvCxnSpPr>
            <p:cNvPr id="14350" name="AutoShape 19"/>
            <p:cNvCxnSpPr>
              <a:cxnSpLocks noChangeShapeType="1"/>
              <a:stCxn id="14346" idx="2"/>
              <a:endCxn id="14344" idx="0"/>
            </p:cNvCxnSpPr>
            <p:nvPr/>
          </p:nvCxnSpPr>
          <p:spPr bwMode="auto">
            <a:xfrm>
              <a:off x="4152" y="1882"/>
              <a:ext cx="0" cy="402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 type="stealth" w="lg" len="lg"/>
            </a:ln>
          </p:spPr>
        </p:cxnSp>
      </p:grpSp>
      <p:sp>
        <p:nvSpPr>
          <p:cNvPr id="14341" name="Text Box 21"/>
          <p:cNvSpPr txBox="1">
            <a:spLocks noChangeArrowheads="1"/>
          </p:cNvSpPr>
          <p:nvPr/>
        </p:nvSpPr>
        <p:spPr bwMode="auto">
          <a:xfrm>
            <a:off x="1752600" y="4368800"/>
            <a:ext cx="5943600" cy="1041400"/>
          </a:xfrm>
          <a:prstGeom prst="rect">
            <a:avLst/>
          </a:prstGeom>
          <a:solidFill>
            <a:schemeClr val="bg1"/>
          </a:solidFill>
          <a:ln w="15875">
            <a:solidFill>
              <a:srgbClr val="000000"/>
            </a:solidFill>
            <a:miter lim="800000"/>
            <a:headEnd/>
            <a:tailEnd type="none" w="lg" len="lg"/>
          </a:ln>
        </p:spPr>
        <p:txBody>
          <a:bodyPr lIns="45720" rIns="45720" anchor="ctr" anchorCtr="1">
            <a:spAutoFit/>
          </a:bodyPr>
          <a:lstStyle/>
          <a:p>
            <a:pPr defTabSz="511175">
              <a:lnSpc>
                <a:spcPct val="120000"/>
              </a:lnSpc>
            </a:pPr>
            <a:r>
              <a:rPr lang="en-US" sz="1700" dirty="0">
                <a:latin typeface="Arial" charset="0"/>
                <a:cs typeface="Arial" charset="0"/>
              </a:rPr>
              <a:t>An isolated increase in CO </a:t>
            </a:r>
            <a:r>
              <a:rPr lang="en-US" sz="1700" b="1" i="1" dirty="0">
                <a:latin typeface="Arial" charset="0"/>
                <a:cs typeface="Arial" charset="0"/>
              </a:rPr>
              <a:t>without any other changes in the circulation</a:t>
            </a:r>
            <a:r>
              <a:rPr lang="en-US" sz="1700" b="1" dirty="0">
                <a:latin typeface="Arial" charset="0"/>
                <a:cs typeface="Arial" charset="0"/>
              </a:rPr>
              <a:t> </a:t>
            </a:r>
            <a:r>
              <a:rPr lang="en-US" sz="1700" dirty="0">
                <a:latin typeface="Arial" charset="0"/>
                <a:cs typeface="Arial" charset="0"/>
              </a:rPr>
              <a:t>decreases central venous pressure  by transferring blood from the venous to the arterial circulation</a:t>
            </a:r>
            <a:r>
              <a:rPr lang="en-US" sz="1700" b="1" dirty="0">
                <a:latin typeface="Arial" charset="0"/>
                <a:cs typeface="Arial" charset="0"/>
              </a:rPr>
              <a:t>.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6"/>
          <p:cNvSpPr>
            <a:spLocks noGrp="1" noChangeArrowheads="1"/>
          </p:cNvSpPr>
          <p:nvPr>
            <p:ph type="title"/>
          </p:nvPr>
        </p:nvSpPr>
        <p:spPr>
          <a:xfrm>
            <a:off x="4343400" y="130720"/>
            <a:ext cx="4648200" cy="783680"/>
          </a:xfrm>
        </p:spPr>
        <p:txBody>
          <a:bodyPr/>
          <a:lstStyle/>
          <a:p>
            <a:pPr algn="l" eaLnBrk="1" hangingPunct="1"/>
            <a:r>
              <a:rPr lang="en-US" dirty="0" smtClean="0"/>
              <a:t>Measuring CVP at different levels of  CO further defines the vascular function curve</a:t>
            </a:r>
          </a:p>
        </p:txBody>
      </p:sp>
      <p:sp>
        <p:nvSpPr>
          <p:cNvPr id="15363" name="Text Box 200"/>
          <p:cNvSpPr txBox="1">
            <a:spLocks noChangeArrowheads="1"/>
          </p:cNvSpPr>
          <p:nvPr/>
        </p:nvSpPr>
        <p:spPr bwMode="auto">
          <a:xfrm>
            <a:off x="228600" y="5791200"/>
            <a:ext cx="8534400" cy="366713"/>
          </a:xfrm>
          <a:prstGeom prst="rect">
            <a:avLst/>
          </a:prstGeom>
          <a:solidFill>
            <a:schemeClr val="bg1"/>
          </a:solidFill>
          <a:ln w="15875">
            <a:solidFill>
              <a:srgbClr val="000000"/>
            </a:solidFill>
            <a:miter lim="800000"/>
            <a:headEnd/>
            <a:tailEnd type="none" w="lg" len="lg"/>
          </a:ln>
        </p:spPr>
        <p:txBody>
          <a:bodyPr lIns="45720" rIns="45720" anchor="ctr" anchorCtr="1">
            <a:spAutoFit/>
          </a:bodyPr>
          <a:lstStyle/>
          <a:p>
            <a:pPr defTabSz="511175"/>
            <a:r>
              <a:rPr lang="en-US" sz="1700" b="1" i="1">
                <a:latin typeface="Arial" charset="0"/>
                <a:cs typeface="Arial" charset="0"/>
              </a:rPr>
              <a:t>As cardiac output increases blood shifts to the arterial system &amp; CVP decreases</a:t>
            </a:r>
            <a:endParaRPr lang="en-US" sz="1700" b="1" i="1">
              <a:solidFill>
                <a:srgbClr val="FF0000"/>
              </a:solidFill>
              <a:latin typeface="Arial" charset="0"/>
              <a:cs typeface="Arial" charset="0"/>
            </a:endParaRPr>
          </a:p>
        </p:txBody>
      </p:sp>
      <p:grpSp>
        <p:nvGrpSpPr>
          <p:cNvPr id="15364" name="Group 226"/>
          <p:cNvGrpSpPr>
            <a:grpSpLocks/>
          </p:cNvGrpSpPr>
          <p:nvPr/>
        </p:nvGrpSpPr>
        <p:grpSpPr bwMode="auto">
          <a:xfrm>
            <a:off x="533400" y="417512"/>
            <a:ext cx="7477125" cy="5145088"/>
            <a:chOff x="336" y="192"/>
            <a:chExt cx="4710" cy="3241"/>
          </a:xfrm>
        </p:grpSpPr>
        <p:sp>
          <p:nvSpPr>
            <p:cNvPr id="15366" name="Text Box 22"/>
            <p:cNvSpPr txBox="1">
              <a:spLocks noChangeArrowheads="1"/>
            </p:cNvSpPr>
            <p:nvPr/>
          </p:nvSpPr>
          <p:spPr bwMode="auto">
            <a:xfrm rot="16200000" flipH="1">
              <a:off x="-86" y="2408"/>
              <a:ext cx="1293" cy="222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 lIns="45720" rIns="45720" anchor="ctr">
              <a:spAutoFit/>
            </a:bodyPr>
            <a:lstStyle/>
            <a:p>
              <a:r>
                <a:rPr lang="en-US" sz="1600">
                  <a:latin typeface="Arial" charset="0"/>
                </a:rPr>
                <a:t>Cardiac output, L/min</a:t>
              </a:r>
            </a:p>
          </p:txBody>
        </p:sp>
        <p:grpSp>
          <p:nvGrpSpPr>
            <p:cNvPr id="15367" name="Group 224"/>
            <p:cNvGrpSpPr>
              <a:grpSpLocks/>
            </p:cNvGrpSpPr>
            <p:nvPr/>
          </p:nvGrpSpPr>
          <p:grpSpPr bwMode="auto">
            <a:xfrm>
              <a:off x="336" y="192"/>
              <a:ext cx="4176" cy="1686"/>
              <a:chOff x="336" y="192"/>
              <a:chExt cx="4176" cy="1686"/>
            </a:xfrm>
          </p:grpSpPr>
          <p:sp>
            <p:nvSpPr>
              <p:cNvPr id="15395" name="Text Box 172"/>
              <p:cNvSpPr txBox="1">
                <a:spLocks noChangeArrowheads="1"/>
              </p:cNvSpPr>
              <p:nvPr/>
            </p:nvSpPr>
            <p:spPr bwMode="auto">
              <a:xfrm rot="16200000" flipH="1">
                <a:off x="-224" y="752"/>
                <a:ext cx="1495" cy="376"/>
              </a:xfrm>
              <a:prstGeom prst="rect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miter lim="800000"/>
                <a:headEnd/>
                <a:tailEnd type="none" w="lg" len="lg"/>
              </a:ln>
            </p:spPr>
            <p:txBody>
              <a:bodyPr lIns="45720" rIns="45720" anchor="ctr">
                <a:spAutoFit/>
              </a:bodyPr>
              <a:lstStyle/>
              <a:p>
                <a:pPr algn="ctr"/>
                <a:r>
                  <a:rPr lang="en-US" sz="1600" dirty="0">
                    <a:latin typeface="Arial" charset="0"/>
                  </a:rPr>
                  <a:t>Central venous pressure mm Hg</a:t>
                </a:r>
              </a:p>
            </p:txBody>
          </p:sp>
          <p:sp>
            <p:nvSpPr>
              <p:cNvPr id="15396" name="Rectangle 145"/>
              <p:cNvSpPr>
                <a:spLocks noChangeArrowheads="1"/>
              </p:cNvSpPr>
              <p:nvPr/>
            </p:nvSpPr>
            <p:spPr bwMode="auto">
              <a:xfrm>
                <a:off x="844" y="1488"/>
                <a:ext cx="164" cy="19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lIns="45720" rIns="45720" anchor="ctr">
                <a:spAutoFit/>
              </a:bodyPr>
              <a:lstStyle/>
              <a:p>
                <a:r>
                  <a:rPr lang="en-US" sz="1400">
                    <a:solidFill>
                      <a:srgbClr val="000000"/>
                    </a:solidFill>
                    <a:latin typeface="Arial" charset="0"/>
                  </a:rPr>
                  <a:t>0</a:t>
                </a:r>
                <a:endParaRPr lang="en-US"/>
              </a:p>
            </p:txBody>
          </p:sp>
          <p:sp>
            <p:nvSpPr>
              <p:cNvPr id="15397" name="Rectangle 147"/>
              <p:cNvSpPr>
                <a:spLocks noChangeArrowheads="1"/>
              </p:cNvSpPr>
              <p:nvPr/>
            </p:nvSpPr>
            <p:spPr bwMode="auto">
              <a:xfrm>
                <a:off x="844" y="1129"/>
                <a:ext cx="164" cy="19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lIns="45720" rIns="45720" anchor="ctr">
                <a:spAutoFit/>
              </a:bodyPr>
              <a:lstStyle/>
              <a:p>
                <a:r>
                  <a:rPr lang="en-US" sz="1400">
                    <a:solidFill>
                      <a:srgbClr val="000000"/>
                    </a:solidFill>
                    <a:latin typeface="Arial" charset="0"/>
                  </a:rPr>
                  <a:t>2</a:t>
                </a:r>
                <a:endParaRPr lang="en-US"/>
              </a:p>
            </p:txBody>
          </p:sp>
          <p:sp>
            <p:nvSpPr>
              <p:cNvPr id="15398" name="Rectangle 149"/>
              <p:cNvSpPr>
                <a:spLocks noChangeArrowheads="1"/>
              </p:cNvSpPr>
              <p:nvPr/>
            </p:nvSpPr>
            <p:spPr bwMode="auto">
              <a:xfrm>
                <a:off x="844" y="728"/>
                <a:ext cx="164" cy="19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lIns="45720" rIns="45720" anchor="ctr">
                <a:spAutoFit/>
              </a:bodyPr>
              <a:lstStyle/>
              <a:p>
                <a:r>
                  <a:rPr lang="en-US" sz="1400">
                    <a:solidFill>
                      <a:srgbClr val="000000"/>
                    </a:solidFill>
                    <a:latin typeface="Arial" charset="0"/>
                  </a:rPr>
                  <a:t>4</a:t>
                </a:r>
                <a:endParaRPr lang="en-US"/>
              </a:p>
            </p:txBody>
          </p:sp>
          <p:sp>
            <p:nvSpPr>
              <p:cNvPr id="15399" name="Rectangle 151"/>
              <p:cNvSpPr>
                <a:spLocks noChangeArrowheads="1"/>
              </p:cNvSpPr>
              <p:nvPr/>
            </p:nvSpPr>
            <p:spPr bwMode="auto">
              <a:xfrm>
                <a:off x="844" y="327"/>
                <a:ext cx="164" cy="19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lIns="45720" rIns="45720" anchor="ctr">
                <a:spAutoFit/>
              </a:bodyPr>
              <a:lstStyle/>
              <a:p>
                <a:r>
                  <a:rPr lang="en-US" sz="1400">
                    <a:solidFill>
                      <a:srgbClr val="000000"/>
                    </a:solidFill>
                    <a:latin typeface="Arial" charset="0"/>
                  </a:rPr>
                  <a:t>6</a:t>
                </a:r>
                <a:endParaRPr lang="en-US"/>
              </a:p>
            </p:txBody>
          </p:sp>
          <p:sp>
            <p:nvSpPr>
              <p:cNvPr id="15400" name="Line 135"/>
              <p:cNvSpPr>
                <a:spLocks noChangeShapeType="1"/>
              </p:cNvSpPr>
              <p:nvPr/>
            </p:nvSpPr>
            <p:spPr bwMode="auto">
              <a:xfrm flipH="1" flipV="1">
                <a:off x="1116" y="288"/>
                <a:ext cx="2" cy="1372"/>
              </a:xfrm>
              <a:prstGeom prst="line">
                <a:avLst/>
              </a:prstGeom>
              <a:noFill/>
              <a:ln w="17463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401" name="Line 138"/>
              <p:cNvSpPr>
                <a:spLocks noChangeShapeType="1"/>
              </p:cNvSpPr>
              <p:nvPr/>
            </p:nvSpPr>
            <p:spPr bwMode="auto">
              <a:xfrm flipV="1">
                <a:off x="1080" y="432"/>
                <a:ext cx="38" cy="0"/>
              </a:xfrm>
              <a:prstGeom prst="line">
                <a:avLst/>
              </a:prstGeom>
              <a:noFill/>
              <a:ln w="17463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402" name="Line 140"/>
              <p:cNvSpPr>
                <a:spLocks noChangeShapeType="1"/>
              </p:cNvSpPr>
              <p:nvPr/>
            </p:nvSpPr>
            <p:spPr bwMode="auto">
              <a:xfrm flipV="1">
                <a:off x="1080" y="840"/>
                <a:ext cx="38" cy="0"/>
              </a:xfrm>
              <a:prstGeom prst="line">
                <a:avLst/>
              </a:prstGeom>
              <a:noFill/>
              <a:ln w="17463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403" name="Line 141"/>
              <p:cNvSpPr>
                <a:spLocks noChangeShapeType="1"/>
              </p:cNvSpPr>
              <p:nvPr/>
            </p:nvSpPr>
            <p:spPr bwMode="auto">
              <a:xfrm flipV="1">
                <a:off x="1080" y="1248"/>
                <a:ext cx="38" cy="1"/>
              </a:xfrm>
              <a:prstGeom prst="line">
                <a:avLst/>
              </a:prstGeom>
              <a:noFill/>
              <a:ln w="17463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404" name="Line 143"/>
              <p:cNvSpPr>
                <a:spLocks noChangeShapeType="1"/>
              </p:cNvSpPr>
              <p:nvPr/>
            </p:nvSpPr>
            <p:spPr bwMode="auto">
              <a:xfrm flipV="1">
                <a:off x="1080" y="1622"/>
                <a:ext cx="38" cy="0"/>
              </a:xfrm>
              <a:prstGeom prst="line">
                <a:avLst/>
              </a:prstGeom>
              <a:noFill/>
              <a:ln w="17463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405" name="Line 144"/>
              <p:cNvSpPr>
                <a:spLocks noChangeShapeType="1"/>
              </p:cNvSpPr>
              <p:nvPr/>
            </p:nvSpPr>
            <p:spPr bwMode="auto">
              <a:xfrm>
                <a:off x="1118" y="1620"/>
                <a:ext cx="1" cy="21"/>
              </a:xfrm>
              <a:prstGeom prst="line">
                <a:avLst/>
              </a:prstGeom>
              <a:noFill/>
              <a:ln w="17463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406" name="Line 154"/>
              <p:cNvSpPr>
                <a:spLocks noChangeShapeType="1"/>
              </p:cNvSpPr>
              <p:nvPr/>
            </p:nvSpPr>
            <p:spPr bwMode="auto">
              <a:xfrm flipV="1">
                <a:off x="1709" y="1620"/>
                <a:ext cx="3" cy="20"/>
              </a:xfrm>
              <a:prstGeom prst="line">
                <a:avLst/>
              </a:prstGeom>
              <a:noFill/>
              <a:ln w="1746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407" name="Line 155"/>
              <p:cNvSpPr>
                <a:spLocks noChangeShapeType="1"/>
              </p:cNvSpPr>
              <p:nvPr/>
            </p:nvSpPr>
            <p:spPr bwMode="auto">
              <a:xfrm flipV="1">
                <a:off x="2302" y="1620"/>
                <a:ext cx="3" cy="20"/>
              </a:xfrm>
              <a:prstGeom prst="line">
                <a:avLst/>
              </a:prstGeom>
              <a:noFill/>
              <a:ln w="1746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408" name="Line 156"/>
              <p:cNvSpPr>
                <a:spLocks noChangeShapeType="1"/>
              </p:cNvSpPr>
              <p:nvPr/>
            </p:nvSpPr>
            <p:spPr bwMode="auto">
              <a:xfrm flipV="1">
                <a:off x="2888" y="1620"/>
                <a:ext cx="3" cy="20"/>
              </a:xfrm>
              <a:prstGeom prst="line">
                <a:avLst/>
              </a:prstGeom>
              <a:noFill/>
              <a:ln w="1746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409" name="Line 157"/>
              <p:cNvSpPr>
                <a:spLocks noChangeShapeType="1"/>
              </p:cNvSpPr>
              <p:nvPr/>
            </p:nvSpPr>
            <p:spPr bwMode="auto">
              <a:xfrm flipV="1">
                <a:off x="3479" y="1620"/>
                <a:ext cx="3" cy="20"/>
              </a:xfrm>
              <a:prstGeom prst="line">
                <a:avLst/>
              </a:prstGeom>
              <a:noFill/>
              <a:ln w="1746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410" name="Line 158"/>
              <p:cNvSpPr>
                <a:spLocks noChangeShapeType="1"/>
              </p:cNvSpPr>
              <p:nvPr/>
            </p:nvSpPr>
            <p:spPr bwMode="auto">
              <a:xfrm flipV="1">
                <a:off x="4071" y="1620"/>
                <a:ext cx="3" cy="20"/>
              </a:xfrm>
              <a:prstGeom prst="line">
                <a:avLst/>
              </a:prstGeom>
              <a:noFill/>
              <a:ln w="1746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411" name="Rectangle 159"/>
              <p:cNvSpPr>
                <a:spLocks noChangeArrowheads="1"/>
              </p:cNvSpPr>
              <p:nvPr/>
            </p:nvSpPr>
            <p:spPr bwMode="auto">
              <a:xfrm>
                <a:off x="1632" y="1680"/>
                <a:ext cx="186" cy="198"/>
              </a:xfrm>
              <a:prstGeom prst="rect">
                <a:avLst/>
              </a:prstGeom>
              <a:solidFill>
                <a:schemeClr val="bg1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lIns="45720" rIns="45720" anchor="ctr">
                <a:spAutoFit/>
              </a:bodyPr>
              <a:lstStyle/>
              <a:p>
                <a:pPr algn="ctr"/>
                <a:r>
                  <a:rPr lang="en-US" sz="1400">
                    <a:solidFill>
                      <a:srgbClr val="000000"/>
                    </a:solidFill>
                    <a:latin typeface="Arial" charset="0"/>
                  </a:rPr>
                  <a:t>1</a:t>
                </a:r>
              </a:p>
            </p:txBody>
          </p:sp>
          <p:sp>
            <p:nvSpPr>
              <p:cNvPr id="15412" name="Rectangle 160"/>
              <p:cNvSpPr>
                <a:spLocks noChangeArrowheads="1"/>
              </p:cNvSpPr>
              <p:nvPr/>
            </p:nvSpPr>
            <p:spPr bwMode="auto">
              <a:xfrm>
                <a:off x="2224" y="1680"/>
                <a:ext cx="186" cy="198"/>
              </a:xfrm>
              <a:prstGeom prst="rect">
                <a:avLst/>
              </a:prstGeom>
              <a:solidFill>
                <a:schemeClr val="bg1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lIns="45720" rIns="45720" anchor="ctr">
                <a:spAutoFit/>
              </a:bodyPr>
              <a:lstStyle/>
              <a:p>
                <a:pPr algn="ctr"/>
                <a:r>
                  <a:rPr lang="en-US" sz="1400">
                    <a:solidFill>
                      <a:srgbClr val="000000"/>
                    </a:solidFill>
                    <a:latin typeface="Arial" charset="0"/>
                  </a:rPr>
                  <a:t>2</a:t>
                </a:r>
              </a:p>
            </p:txBody>
          </p:sp>
          <p:sp>
            <p:nvSpPr>
              <p:cNvPr id="15413" name="Rectangle 161"/>
              <p:cNvSpPr>
                <a:spLocks noChangeArrowheads="1"/>
              </p:cNvSpPr>
              <p:nvPr/>
            </p:nvSpPr>
            <p:spPr bwMode="auto">
              <a:xfrm>
                <a:off x="2810" y="1680"/>
                <a:ext cx="186" cy="198"/>
              </a:xfrm>
              <a:prstGeom prst="rect">
                <a:avLst/>
              </a:prstGeom>
              <a:solidFill>
                <a:schemeClr val="bg1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lIns="45720" rIns="45720" anchor="ctr">
                <a:spAutoFit/>
              </a:bodyPr>
              <a:lstStyle/>
              <a:p>
                <a:pPr algn="ctr"/>
                <a:r>
                  <a:rPr lang="en-US" sz="1400">
                    <a:solidFill>
                      <a:srgbClr val="000000"/>
                    </a:solidFill>
                    <a:latin typeface="Arial" charset="0"/>
                  </a:rPr>
                  <a:t>3</a:t>
                </a:r>
              </a:p>
            </p:txBody>
          </p:sp>
          <p:sp>
            <p:nvSpPr>
              <p:cNvPr id="15414" name="Rectangle 162"/>
              <p:cNvSpPr>
                <a:spLocks noChangeArrowheads="1"/>
              </p:cNvSpPr>
              <p:nvPr/>
            </p:nvSpPr>
            <p:spPr bwMode="auto">
              <a:xfrm>
                <a:off x="3401" y="1680"/>
                <a:ext cx="186" cy="198"/>
              </a:xfrm>
              <a:prstGeom prst="rect">
                <a:avLst/>
              </a:prstGeom>
              <a:solidFill>
                <a:schemeClr val="bg1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lIns="45720" rIns="45720" anchor="ctr">
                <a:spAutoFit/>
              </a:bodyPr>
              <a:lstStyle/>
              <a:p>
                <a:pPr algn="ctr"/>
                <a:r>
                  <a:rPr lang="en-US" sz="1400">
                    <a:solidFill>
                      <a:srgbClr val="000000"/>
                    </a:solidFill>
                    <a:latin typeface="Arial" charset="0"/>
                  </a:rPr>
                  <a:t>4</a:t>
                </a:r>
              </a:p>
            </p:txBody>
          </p:sp>
          <p:sp>
            <p:nvSpPr>
              <p:cNvPr id="15415" name="Rectangle 163"/>
              <p:cNvSpPr>
                <a:spLocks noChangeArrowheads="1"/>
              </p:cNvSpPr>
              <p:nvPr/>
            </p:nvSpPr>
            <p:spPr bwMode="auto">
              <a:xfrm>
                <a:off x="3994" y="1680"/>
                <a:ext cx="186" cy="198"/>
              </a:xfrm>
              <a:prstGeom prst="rect">
                <a:avLst/>
              </a:prstGeom>
              <a:solidFill>
                <a:schemeClr val="bg1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lIns="45720" rIns="45720" anchor="ctr">
                <a:spAutoFit/>
              </a:bodyPr>
              <a:lstStyle/>
              <a:p>
                <a:pPr algn="ctr"/>
                <a:r>
                  <a:rPr lang="en-US" sz="1400">
                    <a:solidFill>
                      <a:srgbClr val="000000"/>
                    </a:solidFill>
                    <a:latin typeface="Arial" charset="0"/>
                  </a:rPr>
                  <a:t>5</a:t>
                </a:r>
              </a:p>
            </p:txBody>
          </p:sp>
          <p:sp>
            <p:nvSpPr>
              <p:cNvPr id="15416" name="Line 165"/>
              <p:cNvSpPr>
                <a:spLocks noChangeShapeType="1"/>
              </p:cNvSpPr>
              <p:nvPr/>
            </p:nvSpPr>
            <p:spPr bwMode="auto">
              <a:xfrm flipV="1">
                <a:off x="1104" y="1619"/>
                <a:ext cx="3404" cy="0"/>
              </a:xfrm>
              <a:prstGeom prst="line">
                <a:avLst/>
              </a:prstGeom>
              <a:noFill/>
              <a:ln w="1746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417" name="Freeform 173"/>
              <p:cNvSpPr>
                <a:spLocks/>
              </p:cNvSpPr>
              <p:nvPr/>
            </p:nvSpPr>
            <p:spPr bwMode="auto">
              <a:xfrm>
                <a:off x="1727" y="288"/>
                <a:ext cx="554" cy="186"/>
              </a:xfrm>
              <a:custGeom>
                <a:avLst/>
                <a:gdLst>
                  <a:gd name="T0" fmla="*/ 0 w 516"/>
                  <a:gd name="T1" fmla="*/ 0 h 200"/>
                  <a:gd name="T2" fmla="*/ 64 w 516"/>
                  <a:gd name="T3" fmla="*/ 109 h 200"/>
                  <a:gd name="T4" fmla="*/ 252 w 516"/>
                  <a:gd name="T5" fmla="*/ 148 h 200"/>
                  <a:gd name="T6" fmla="*/ 440 w 516"/>
                  <a:gd name="T7" fmla="*/ 157 h 200"/>
                  <a:gd name="T8" fmla="*/ 639 w 516"/>
                  <a:gd name="T9" fmla="*/ 161 h 20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16"/>
                  <a:gd name="T16" fmla="*/ 0 h 200"/>
                  <a:gd name="T17" fmla="*/ 516 w 516"/>
                  <a:gd name="T18" fmla="*/ 200 h 20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16" h="200">
                    <a:moveTo>
                      <a:pt x="0" y="0"/>
                    </a:moveTo>
                    <a:cubicBezTo>
                      <a:pt x="9" y="23"/>
                      <a:pt x="18" y="105"/>
                      <a:pt x="52" y="136"/>
                    </a:cubicBezTo>
                    <a:cubicBezTo>
                      <a:pt x="86" y="167"/>
                      <a:pt x="153" y="174"/>
                      <a:pt x="204" y="184"/>
                    </a:cubicBezTo>
                    <a:cubicBezTo>
                      <a:pt x="255" y="194"/>
                      <a:pt x="304" y="193"/>
                      <a:pt x="356" y="196"/>
                    </a:cubicBezTo>
                    <a:cubicBezTo>
                      <a:pt x="408" y="199"/>
                      <a:pt x="483" y="199"/>
                      <a:pt x="516" y="200"/>
                    </a:cubicBezTo>
                  </a:path>
                </a:pathLst>
              </a:custGeom>
              <a:noFill/>
              <a:ln w="2857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lg" len="lg"/>
              </a:ln>
            </p:spPr>
            <p:txBody>
              <a:bodyPr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5418" name="Freeform 178"/>
              <p:cNvSpPr>
                <a:spLocks/>
              </p:cNvSpPr>
              <p:nvPr/>
            </p:nvSpPr>
            <p:spPr bwMode="auto">
              <a:xfrm>
                <a:off x="2281" y="479"/>
                <a:ext cx="553" cy="168"/>
              </a:xfrm>
              <a:custGeom>
                <a:avLst/>
                <a:gdLst>
                  <a:gd name="T0" fmla="*/ 0 w 516"/>
                  <a:gd name="T1" fmla="*/ 0 h 200"/>
                  <a:gd name="T2" fmla="*/ 64 w 516"/>
                  <a:gd name="T3" fmla="*/ 81 h 200"/>
                  <a:gd name="T4" fmla="*/ 252 w 516"/>
                  <a:gd name="T5" fmla="*/ 109 h 200"/>
                  <a:gd name="T6" fmla="*/ 438 w 516"/>
                  <a:gd name="T7" fmla="*/ 117 h 200"/>
                  <a:gd name="T8" fmla="*/ 636 w 516"/>
                  <a:gd name="T9" fmla="*/ 118 h 20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16"/>
                  <a:gd name="T16" fmla="*/ 0 h 200"/>
                  <a:gd name="T17" fmla="*/ 516 w 516"/>
                  <a:gd name="T18" fmla="*/ 200 h 20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16" h="200">
                    <a:moveTo>
                      <a:pt x="0" y="0"/>
                    </a:moveTo>
                    <a:cubicBezTo>
                      <a:pt x="9" y="23"/>
                      <a:pt x="18" y="105"/>
                      <a:pt x="52" y="136"/>
                    </a:cubicBezTo>
                    <a:cubicBezTo>
                      <a:pt x="86" y="167"/>
                      <a:pt x="153" y="174"/>
                      <a:pt x="204" y="184"/>
                    </a:cubicBezTo>
                    <a:cubicBezTo>
                      <a:pt x="255" y="194"/>
                      <a:pt x="304" y="193"/>
                      <a:pt x="356" y="196"/>
                    </a:cubicBezTo>
                    <a:cubicBezTo>
                      <a:pt x="408" y="199"/>
                      <a:pt x="483" y="199"/>
                      <a:pt x="516" y="200"/>
                    </a:cubicBezTo>
                  </a:path>
                </a:pathLst>
              </a:custGeom>
              <a:noFill/>
              <a:ln w="2857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lg" len="lg"/>
              </a:ln>
            </p:spPr>
            <p:txBody>
              <a:bodyPr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5419" name="Freeform 179"/>
              <p:cNvSpPr>
                <a:spLocks/>
              </p:cNvSpPr>
              <p:nvPr/>
            </p:nvSpPr>
            <p:spPr bwMode="auto">
              <a:xfrm>
                <a:off x="2845" y="647"/>
                <a:ext cx="553" cy="182"/>
              </a:xfrm>
              <a:custGeom>
                <a:avLst/>
                <a:gdLst>
                  <a:gd name="T0" fmla="*/ 0 w 516"/>
                  <a:gd name="T1" fmla="*/ 0 h 200"/>
                  <a:gd name="T2" fmla="*/ 64 w 516"/>
                  <a:gd name="T3" fmla="*/ 103 h 200"/>
                  <a:gd name="T4" fmla="*/ 252 w 516"/>
                  <a:gd name="T5" fmla="*/ 138 h 200"/>
                  <a:gd name="T6" fmla="*/ 438 w 516"/>
                  <a:gd name="T7" fmla="*/ 147 h 200"/>
                  <a:gd name="T8" fmla="*/ 636 w 516"/>
                  <a:gd name="T9" fmla="*/ 151 h 20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16"/>
                  <a:gd name="T16" fmla="*/ 0 h 200"/>
                  <a:gd name="T17" fmla="*/ 516 w 516"/>
                  <a:gd name="T18" fmla="*/ 200 h 20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16" h="200">
                    <a:moveTo>
                      <a:pt x="0" y="0"/>
                    </a:moveTo>
                    <a:cubicBezTo>
                      <a:pt x="9" y="23"/>
                      <a:pt x="18" y="105"/>
                      <a:pt x="52" y="136"/>
                    </a:cubicBezTo>
                    <a:cubicBezTo>
                      <a:pt x="86" y="167"/>
                      <a:pt x="153" y="174"/>
                      <a:pt x="204" y="184"/>
                    </a:cubicBezTo>
                    <a:cubicBezTo>
                      <a:pt x="255" y="194"/>
                      <a:pt x="304" y="193"/>
                      <a:pt x="356" y="196"/>
                    </a:cubicBezTo>
                    <a:cubicBezTo>
                      <a:pt x="408" y="199"/>
                      <a:pt x="483" y="199"/>
                      <a:pt x="516" y="200"/>
                    </a:cubicBezTo>
                  </a:path>
                </a:pathLst>
              </a:custGeom>
              <a:noFill/>
              <a:ln w="2857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lg" len="lg"/>
              </a:ln>
            </p:spPr>
            <p:txBody>
              <a:bodyPr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5420" name="Freeform 180"/>
              <p:cNvSpPr>
                <a:spLocks/>
              </p:cNvSpPr>
              <p:nvPr/>
            </p:nvSpPr>
            <p:spPr bwMode="auto">
              <a:xfrm>
                <a:off x="3409" y="829"/>
                <a:ext cx="554" cy="213"/>
              </a:xfrm>
              <a:custGeom>
                <a:avLst/>
                <a:gdLst>
                  <a:gd name="T0" fmla="*/ 0 w 516"/>
                  <a:gd name="T1" fmla="*/ 0 h 200"/>
                  <a:gd name="T2" fmla="*/ 64 w 516"/>
                  <a:gd name="T3" fmla="*/ 164 h 200"/>
                  <a:gd name="T4" fmla="*/ 252 w 516"/>
                  <a:gd name="T5" fmla="*/ 223 h 200"/>
                  <a:gd name="T6" fmla="*/ 440 w 516"/>
                  <a:gd name="T7" fmla="*/ 237 h 200"/>
                  <a:gd name="T8" fmla="*/ 639 w 516"/>
                  <a:gd name="T9" fmla="*/ 242 h 20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16"/>
                  <a:gd name="T16" fmla="*/ 0 h 200"/>
                  <a:gd name="T17" fmla="*/ 516 w 516"/>
                  <a:gd name="T18" fmla="*/ 200 h 20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16" h="200">
                    <a:moveTo>
                      <a:pt x="0" y="0"/>
                    </a:moveTo>
                    <a:cubicBezTo>
                      <a:pt x="9" y="23"/>
                      <a:pt x="18" y="105"/>
                      <a:pt x="52" y="136"/>
                    </a:cubicBezTo>
                    <a:cubicBezTo>
                      <a:pt x="86" y="167"/>
                      <a:pt x="153" y="174"/>
                      <a:pt x="204" y="184"/>
                    </a:cubicBezTo>
                    <a:cubicBezTo>
                      <a:pt x="255" y="194"/>
                      <a:pt x="304" y="193"/>
                      <a:pt x="356" y="196"/>
                    </a:cubicBezTo>
                    <a:cubicBezTo>
                      <a:pt x="408" y="199"/>
                      <a:pt x="483" y="199"/>
                      <a:pt x="516" y="200"/>
                    </a:cubicBezTo>
                  </a:path>
                </a:pathLst>
              </a:custGeom>
              <a:noFill/>
              <a:ln w="2857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lg" len="lg"/>
              </a:ln>
            </p:spPr>
            <p:txBody>
              <a:bodyPr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5421" name="Freeform 181"/>
              <p:cNvSpPr>
                <a:spLocks/>
              </p:cNvSpPr>
              <p:nvPr/>
            </p:nvSpPr>
            <p:spPr bwMode="auto">
              <a:xfrm>
                <a:off x="3959" y="1038"/>
                <a:ext cx="553" cy="182"/>
              </a:xfrm>
              <a:custGeom>
                <a:avLst/>
                <a:gdLst>
                  <a:gd name="T0" fmla="*/ 0 w 516"/>
                  <a:gd name="T1" fmla="*/ 0 h 200"/>
                  <a:gd name="T2" fmla="*/ 64 w 516"/>
                  <a:gd name="T3" fmla="*/ 103 h 200"/>
                  <a:gd name="T4" fmla="*/ 252 w 516"/>
                  <a:gd name="T5" fmla="*/ 138 h 200"/>
                  <a:gd name="T6" fmla="*/ 438 w 516"/>
                  <a:gd name="T7" fmla="*/ 147 h 200"/>
                  <a:gd name="T8" fmla="*/ 636 w 516"/>
                  <a:gd name="T9" fmla="*/ 151 h 20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16"/>
                  <a:gd name="T16" fmla="*/ 0 h 200"/>
                  <a:gd name="T17" fmla="*/ 516 w 516"/>
                  <a:gd name="T18" fmla="*/ 200 h 20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16" h="200">
                    <a:moveTo>
                      <a:pt x="0" y="0"/>
                    </a:moveTo>
                    <a:cubicBezTo>
                      <a:pt x="9" y="23"/>
                      <a:pt x="18" y="105"/>
                      <a:pt x="52" y="136"/>
                    </a:cubicBezTo>
                    <a:cubicBezTo>
                      <a:pt x="86" y="167"/>
                      <a:pt x="153" y="174"/>
                      <a:pt x="204" y="184"/>
                    </a:cubicBezTo>
                    <a:cubicBezTo>
                      <a:pt x="255" y="194"/>
                      <a:pt x="304" y="193"/>
                      <a:pt x="356" y="196"/>
                    </a:cubicBezTo>
                    <a:cubicBezTo>
                      <a:pt x="408" y="199"/>
                      <a:pt x="483" y="199"/>
                      <a:pt x="516" y="200"/>
                    </a:cubicBezTo>
                  </a:path>
                </a:pathLst>
              </a:custGeom>
              <a:noFill/>
              <a:ln w="2857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lg" len="lg"/>
              </a:ln>
            </p:spPr>
            <p:txBody>
              <a:bodyPr lIns="45720" rIns="45720" anchor="ctr">
                <a:spAutoFit/>
              </a:bodyPr>
              <a:lstStyle/>
              <a:p>
                <a:endParaRPr lang="en-US"/>
              </a:p>
            </p:txBody>
          </p:sp>
        </p:grpSp>
        <p:sp>
          <p:nvSpPr>
            <p:cNvPr id="15368" name="Line 56"/>
            <p:cNvSpPr>
              <a:spLocks noChangeShapeType="1"/>
            </p:cNvSpPr>
            <p:nvPr/>
          </p:nvSpPr>
          <p:spPr bwMode="auto">
            <a:xfrm>
              <a:off x="1098" y="3150"/>
              <a:ext cx="3408" cy="0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369" name="Rectangle 73"/>
            <p:cNvSpPr>
              <a:spLocks noChangeArrowheads="1"/>
            </p:cNvSpPr>
            <p:nvPr/>
          </p:nvSpPr>
          <p:spPr bwMode="auto">
            <a:xfrm>
              <a:off x="1706" y="2980"/>
              <a:ext cx="596" cy="170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rgbClr val="000000"/>
              </a:solidFill>
              <a:miter lim="800000"/>
              <a:headEnd/>
              <a:tailEnd type="none" w="lg" len="lg"/>
            </a:ln>
          </p:spPr>
          <p:txBody>
            <a:bodyPr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15370" name="Rectangle 85"/>
            <p:cNvSpPr>
              <a:spLocks noChangeArrowheads="1"/>
            </p:cNvSpPr>
            <p:nvPr/>
          </p:nvSpPr>
          <p:spPr bwMode="auto">
            <a:xfrm>
              <a:off x="2302" y="2809"/>
              <a:ext cx="604" cy="34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rgbClr val="000000"/>
              </a:solidFill>
              <a:miter lim="800000"/>
              <a:headEnd/>
              <a:tailEnd type="none" w="lg" len="lg"/>
            </a:ln>
          </p:spPr>
          <p:txBody>
            <a:bodyPr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15371" name="Rectangle 86"/>
            <p:cNvSpPr>
              <a:spLocks noChangeArrowheads="1"/>
            </p:cNvSpPr>
            <p:nvPr/>
          </p:nvSpPr>
          <p:spPr bwMode="auto">
            <a:xfrm>
              <a:off x="3504" y="2452"/>
              <a:ext cx="604" cy="698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rgbClr val="000000"/>
              </a:solidFill>
              <a:miter lim="800000"/>
              <a:headEnd/>
              <a:tailEnd type="none" w="lg" len="lg"/>
            </a:ln>
          </p:spPr>
          <p:txBody>
            <a:bodyPr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15372" name="Rectangle 87"/>
            <p:cNvSpPr>
              <a:spLocks noChangeArrowheads="1"/>
            </p:cNvSpPr>
            <p:nvPr/>
          </p:nvSpPr>
          <p:spPr bwMode="auto">
            <a:xfrm>
              <a:off x="2906" y="2638"/>
              <a:ext cx="604" cy="512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rgbClr val="000000"/>
              </a:solidFill>
              <a:miter lim="800000"/>
              <a:headEnd/>
              <a:tailEnd type="none" w="lg" len="lg"/>
            </a:ln>
          </p:spPr>
          <p:txBody>
            <a:bodyPr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15373" name="Rectangle 88"/>
            <p:cNvSpPr>
              <a:spLocks noChangeArrowheads="1"/>
            </p:cNvSpPr>
            <p:nvPr/>
          </p:nvSpPr>
          <p:spPr bwMode="auto">
            <a:xfrm>
              <a:off x="4106" y="2269"/>
              <a:ext cx="604" cy="88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rgbClr val="000000"/>
              </a:solidFill>
              <a:miter lim="800000"/>
              <a:headEnd/>
              <a:tailEnd type="none" w="lg" len="lg"/>
            </a:ln>
          </p:spPr>
          <p:txBody>
            <a:bodyPr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15374" name="Text Box 186"/>
            <p:cNvSpPr txBox="1">
              <a:spLocks noChangeArrowheads="1"/>
            </p:cNvSpPr>
            <p:nvPr/>
          </p:nvSpPr>
          <p:spPr bwMode="auto">
            <a:xfrm flipH="1">
              <a:off x="4464" y="3211"/>
              <a:ext cx="582" cy="222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 lIns="45720" rIns="45720" anchor="ctr">
              <a:spAutoFit/>
            </a:bodyPr>
            <a:lstStyle/>
            <a:p>
              <a:r>
                <a:rPr lang="en-US" sz="1600">
                  <a:latin typeface="Arial" charset="0"/>
                </a:rPr>
                <a:t>Minutes</a:t>
              </a:r>
            </a:p>
          </p:txBody>
        </p:sp>
        <p:sp>
          <p:nvSpPr>
            <p:cNvPr id="15375" name="Line 203"/>
            <p:cNvSpPr>
              <a:spLocks noChangeShapeType="1"/>
            </p:cNvSpPr>
            <p:nvPr/>
          </p:nvSpPr>
          <p:spPr bwMode="auto">
            <a:xfrm flipV="1">
              <a:off x="1709" y="3120"/>
              <a:ext cx="3" cy="20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376" name="Line 204"/>
            <p:cNvSpPr>
              <a:spLocks noChangeShapeType="1"/>
            </p:cNvSpPr>
            <p:nvPr/>
          </p:nvSpPr>
          <p:spPr bwMode="auto">
            <a:xfrm flipV="1">
              <a:off x="2302" y="3120"/>
              <a:ext cx="3" cy="20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377" name="Line 205"/>
            <p:cNvSpPr>
              <a:spLocks noChangeShapeType="1"/>
            </p:cNvSpPr>
            <p:nvPr/>
          </p:nvSpPr>
          <p:spPr bwMode="auto">
            <a:xfrm flipV="1">
              <a:off x="2888" y="3120"/>
              <a:ext cx="3" cy="20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378" name="Line 206"/>
            <p:cNvSpPr>
              <a:spLocks noChangeShapeType="1"/>
            </p:cNvSpPr>
            <p:nvPr/>
          </p:nvSpPr>
          <p:spPr bwMode="auto">
            <a:xfrm flipV="1">
              <a:off x="3479" y="3120"/>
              <a:ext cx="3" cy="20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379" name="Line 207"/>
            <p:cNvSpPr>
              <a:spLocks noChangeShapeType="1"/>
            </p:cNvSpPr>
            <p:nvPr/>
          </p:nvSpPr>
          <p:spPr bwMode="auto">
            <a:xfrm flipV="1">
              <a:off x="4071" y="3120"/>
              <a:ext cx="3" cy="20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380" name="Rectangle 208"/>
            <p:cNvSpPr>
              <a:spLocks noChangeArrowheads="1"/>
            </p:cNvSpPr>
            <p:nvPr/>
          </p:nvSpPr>
          <p:spPr bwMode="auto">
            <a:xfrm>
              <a:off x="1632" y="3222"/>
              <a:ext cx="186" cy="198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45720" rIns="45720" anchor="ctr">
              <a:spAutoFit/>
            </a:bodyPr>
            <a:lstStyle/>
            <a:p>
              <a:pPr algn="ctr"/>
              <a:r>
                <a:rPr lang="en-US" sz="1400">
                  <a:solidFill>
                    <a:srgbClr val="000000"/>
                  </a:solidFill>
                  <a:latin typeface="Arial" charset="0"/>
                </a:rPr>
                <a:t>1</a:t>
              </a:r>
            </a:p>
          </p:txBody>
        </p:sp>
        <p:sp>
          <p:nvSpPr>
            <p:cNvPr id="15381" name="Rectangle 209"/>
            <p:cNvSpPr>
              <a:spLocks noChangeArrowheads="1"/>
            </p:cNvSpPr>
            <p:nvPr/>
          </p:nvSpPr>
          <p:spPr bwMode="auto">
            <a:xfrm>
              <a:off x="2224" y="3222"/>
              <a:ext cx="186" cy="198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45720" rIns="45720" anchor="ctr">
              <a:spAutoFit/>
            </a:bodyPr>
            <a:lstStyle/>
            <a:p>
              <a:pPr algn="ctr"/>
              <a:r>
                <a:rPr lang="en-US" sz="1400">
                  <a:solidFill>
                    <a:srgbClr val="000000"/>
                  </a:solidFill>
                  <a:latin typeface="Arial" charset="0"/>
                </a:rPr>
                <a:t>2</a:t>
              </a:r>
            </a:p>
          </p:txBody>
        </p:sp>
        <p:sp>
          <p:nvSpPr>
            <p:cNvPr id="15382" name="Rectangle 210"/>
            <p:cNvSpPr>
              <a:spLocks noChangeArrowheads="1"/>
            </p:cNvSpPr>
            <p:nvPr/>
          </p:nvSpPr>
          <p:spPr bwMode="auto">
            <a:xfrm>
              <a:off x="2810" y="3222"/>
              <a:ext cx="186" cy="198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45720" rIns="45720" anchor="ctr">
              <a:spAutoFit/>
            </a:bodyPr>
            <a:lstStyle/>
            <a:p>
              <a:pPr algn="ctr"/>
              <a:r>
                <a:rPr lang="en-US" sz="1400">
                  <a:solidFill>
                    <a:srgbClr val="000000"/>
                  </a:solidFill>
                  <a:latin typeface="Arial" charset="0"/>
                </a:rPr>
                <a:t>3</a:t>
              </a:r>
            </a:p>
          </p:txBody>
        </p:sp>
        <p:sp>
          <p:nvSpPr>
            <p:cNvPr id="15383" name="Rectangle 211"/>
            <p:cNvSpPr>
              <a:spLocks noChangeArrowheads="1"/>
            </p:cNvSpPr>
            <p:nvPr/>
          </p:nvSpPr>
          <p:spPr bwMode="auto">
            <a:xfrm>
              <a:off x="3401" y="3222"/>
              <a:ext cx="186" cy="198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45720" rIns="45720" anchor="ctr">
              <a:spAutoFit/>
            </a:bodyPr>
            <a:lstStyle/>
            <a:p>
              <a:pPr algn="ctr"/>
              <a:r>
                <a:rPr lang="en-US" sz="1400">
                  <a:solidFill>
                    <a:srgbClr val="000000"/>
                  </a:solidFill>
                  <a:latin typeface="Arial" charset="0"/>
                </a:rPr>
                <a:t>4</a:t>
              </a:r>
            </a:p>
          </p:txBody>
        </p:sp>
        <p:sp>
          <p:nvSpPr>
            <p:cNvPr id="15384" name="Rectangle 212"/>
            <p:cNvSpPr>
              <a:spLocks noChangeArrowheads="1"/>
            </p:cNvSpPr>
            <p:nvPr/>
          </p:nvSpPr>
          <p:spPr bwMode="auto">
            <a:xfrm>
              <a:off x="3994" y="3222"/>
              <a:ext cx="186" cy="198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45720" rIns="45720" anchor="ctr">
              <a:spAutoFit/>
            </a:bodyPr>
            <a:lstStyle/>
            <a:p>
              <a:pPr algn="ctr"/>
              <a:r>
                <a:rPr lang="en-US" sz="1400">
                  <a:solidFill>
                    <a:srgbClr val="000000"/>
                  </a:solidFill>
                  <a:latin typeface="Arial" charset="0"/>
                </a:rPr>
                <a:t>5</a:t>
              </a:r>
            </a:p>
          </p:txBody>
        </p:sp>
        <p:sp>
          <p:nvSpPr>
            <p:cNvPr id="15385" name="Rectangle 214"/>
            <p:cNvSpPr>
              <a:spLocks noChangeArrowheads="1"/>
            </p:cNvSpPr>
            <p:nvPr/>
          </p:nvSpPr>
          <p:spPr bwMode="auto">
            <a:xfrm>
              <a:off x="864" y="3018"/>
              <a:ext cx="164" cy="19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45720" rIns="45720" anchor="ctr"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  <a:latin typeface="Arial" charset="0"/>
                </a:rPr>
                <a:t>0</a:t>
              </a:r>
              <a:endParaRPr lang="en-US"/>
            </a:p>
          </p:txBody>
        </p:sp>
        <p:sp>
          <p:nvSpPr>
            <p:cNvPr id="15386" name="Rectangle 215"/>
            <p:cNvSpPr>
              <a:spLocks noChangeArrowheads="1"/>
            </p:cNvSpPr>
            <p:nvPr/>
          </p:nvSpPr>
          <p:spPr bwMode="auto">
            <a:xfrm>
              <a:off x="864" y="2659"/>
              <a:ext cx="164" cy="19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45720" rIns="45720" anchor="ctr"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  <a:latin typeface="Arial" charset="0"/>
                </a:rPr>
                <a:t>2</a:t>
              </a:r>
              <a:endParaRPr lang="en-US"/>
            </a:p>
          </p:txBody>
        </p:sp>
        <p:sp>
          <p:nvSpPr>
            <p:cNvPr id="15387" name="Rectangle 216"/>
            <p:cNvSpPr>
              <a:spLocks noChangeArrowheads="1"/>
            </p:cNvSpPr>
            <p:nvPr/>
          </p:nvSpPr>
          <p:spPr bwMode="auto">
            <a:xfrm>
              <a:off x="864" y="2258"/>
              <a:ext cx="164" cy="19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45720" rIns="45720" anchor="ctr"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  <a:latin typeface="Arial" charset="0"/>
                </a:rPr>
                <a:t>4</a:t>
              </a:r>
              <a:endParaRPr lang="en-US"/>
            </a:p>
          </p:txBody>
        </p:sp>
        <p:sp>
          <p:nvSpPr>
            <p:cNvPr id="15388" name="Rectangle 217"/>
            <p:cNvSpPr>
              <a:spLocks noChangeArrowheads="1"/>
            </p:cNvSpPr>
            <p:nvPr/>
          </p:nvSpPr>
          <p:spPr bwMode="auto">
            <a:xfrm>
              <a:off x="864" y="1857"/>
              <a:ext cx="164" cy="19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45720" rIns="45720" anchor="ctr"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  <a:latin typeface="Arial" charset="0"/>
                </a:rPr>
                <a:t>6</a:t>
              </a:r>
              <a:endParaRPr lang="en-US"/>
            </a:p>
          </p:txBody>
        </p:sp>
        <p:sp>
          <p:nvSpPr>
            <p:cNvPr id="15389" name="Line 218"/>
            <p:cNvSpPr>
              <a:spLocks noChangeShapeType="1"/>
            </p:cNvSpPr>
            <p:nvPr/>
          </p:nvSpPr>
          <p:spPr bwMode="auto">
            <a:xfrm flipH="1" flipV="1">
              <a:off x="1136" y="1818"/>
              <a:ext cx="2" cy="1372"/>
            </a:xfrm>
            <a:prstGeom prst="line">
              <a:avLst/>
            </a:prstGeom>
            <a:noFill/>
            <a:ln w="17463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390" name="Line 219"/>
            <p:cNvSpPr>
              <a:spLocks noChangeShapeType="1"/>
            </p:cNvSpPr>
            <p:nvPr/>
          </p:nvSpPr>
          <p:spPr bwMode="auto">
            <a:xfrm flipV="1">
              <a:off x="1100" y="1962"/>
              <a:ext cx="38" cy="0"/>
            </a:xfrm>
            <a:prstGeom prst="line">
              <a:avLst/>
            </a:prstGeom>
            <a:noFill/>
            <a:ln w="17463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391" name="Line 220"/>
            <p:cNvSpPr>
              <a:spLocks noChangeShapeType="1"/>
            </p:cNvSpPr>
            <p:nvPr/>
          </p:nvSpPr>
          <p:spPr bwMode="auto">
            <a:xfrm flipV="1">
              <a:off x="1100" y="2370"/>
              <a:ext cx="38" cy="0"/>
            </a:xfrm>
            <a:prstGeom prst="line">
              <a:avLst/>
            </a:prstGeom>
            <a:noFill/>
            <a:ln w="17463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392" name="Line 221"/>
            <p:cNvSpPr>
              <a:spLocks noChangeShapeType="1"/>
            </p:cNvSpPr>
            <p:nvPr/>
          </p:nvSpPr>
          <p:spPr bwMode="auto">
            <a:xfrm flipV="1">
              <a:off x="1100" y="2778"/>
              <a:ext cx="38" cy="1"/>
            </a:xfrm>
            <a:prstGeom prst="line">
              <a:avLst/>
            </a:prstGeom>
            <a:noFill/>
            <a:ln w="17463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393" name="Line 222"/>
            <p:cNvSpPr>
              <a:spLocks noChangeShapeType="1"/>
            </p:cNvSpPr>
            <p:nvPr/>
          </p:nvSpPr>
          <p:spPr bwMode="auto">
            <a:xfrm flipV="1">
              <a:off x="1100" y="3152"/>
              <a:ext cx="38" cy="0"/>
            </a:xfrm>
            <a:prstGeom prst="line">
              <a:avLst/>
            </a:prstGeom>
            <a:noFill/>
            <a:ln w="17463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394" name="Line 223"/>
            <p:cNvSpPr>
              <a:spLocks noChangeShapeType="1"/>
            </p:cNvSpPr>
            <p:nvPr/>
          </p:nvSpPr>
          <p:spPr bwMode="auto">
            <a:xfrm>
              <a:off x="1138" y="3150"/>
              <a:ext cx="1" cy="21"/>
            </a:xfrm>
            <a:prstGeom prst="line">
              <a:avLst/>
            </a:prstGeom>
            <a:noFill/>
            <a:ln w="17463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XPANDSHOWBAR" val="True"/>
  <p:tag name="ANSWERNOWTEXT" val="Answer Now"/>
  <p:tag name="RESPTABLESTYLE" val="-1"/>
  <p:tag name="ALLOWDUPLICATES" val="False"/>
  <p:tag name="AUTOADVANCE" val="False"/>
  <p:tag name="STDCHART" val="1"/>
  <p:tag name="BUBBLENAMEVISIBLE" val="True"/>
  <p:tag name="DEFAULTNUMTEAMS" val="5"/>
  <p:tag name="CUSTOMCELLBACKCOLOR2" val="-13395457"/>
  <p:tag name="DISPLAYNAME" val="True"/>
  <p:tag name="GRIDROTATIONINTERVAL" val="2"/>
  <p:tag name="POLLINGCYCLE" val="2"/>
  <p:tag name="INCLUDENONRESPONDERS" val="False"/>
  <p:tag name="ALLOWUSERFEEDBACK" val="True"/>
  <p:tag name="REALTIMEBACKUPPATH" val="(None)"/>
  <p:tag name="ADVANCEDSETTINGSVIEW" val="False"/>
  <p:tag name="USESECONDARYMONITOR" val="True"/>
  <p:tag name="RESPCOUNTERSTYLE" val="-1"/>
  <p:tag name="NUMRESPONSES" val="1"/>
  <p:tag name="REVIEWONLY" val="False"/>
  <p:tag name="TEAMSINLEADERBOARD" val="5"/>
  <p:tag name="BUBBLEGROUPING" val="3"/>
  <p:tag name="CUSTOMCELLBACKCOLOR3" val="-268652"/>
  <p:tag name="DISPLAYDEVICEID" val="True"/>
  <p:tag name="GRIDPOSITION" val="1"/>
  <p:tag name="MULTIRESPDIVISOR" val="1"/>
  <p:tag name="INCORRECTPOINTVALUE" val="0"/>
  <p:tag name="CHARTSCALE" val="True"/>
  <p:tag name="BULLETTYPE" val="3"/>
  <p:tag name="COUNTDOWNSECONDS" val="10"/>
  <p:tag name="CHARTVALUEFORMAT" val="0%"/>
  <p:tag name="MAXRESPONDERS" val="5"/>
  <p:tag name="CUSTOMCELLFORECOLOR" val="-16777216"/>
  <p:tag name="DISPLAYDEVICENUMBER" val="True"/>
  <p:tag name="CHARTCOLORS" val="0"/>
  <p:tag name="INCLUDEPPT" val="True"/>
  <p:tag name="AUTOADJUSTPARTRANGE" val="True"/>
  <p:tag name="ANSWERNOWSTYLE" val="-1"/>
  <p:tag name="BACKUPSESSIONS" val="True"/>
  <p:tag name="PARTICIPANTSINLEADERBOARD" val="5"/>
  <p:tag name="CUSTOMCELLBACKCOLOR1" val="-657956"/>
  <p:tag name="AUTOSIZEGRID" val="True"/>
  <p:tag name="PARTLISTDEFAULT" val="0"/>
  <p:tag name="TPVERSION" val="2006"/>
  <p:tag name="RESPCOUNTERFORMAT" val="0"/>
  <p:tag name="AUTOUPDATEALIASES" val="True"/>
  <p:tag name="CUSTOMCELLBACKCOLOR4" val="-8355712"/>
  <p:tag name="CHARTLABELS" val="0"/>
  <p:tag name="ZEROBASED" val="False"/>
  <p:tag name="INPUTSOURCE" val="1"/>
  <p:tag name="BUBBLEVALUEFORMAT" val="0.0"/>
  <p:tag name="GRIDSIZE" val="{Width=800, Height=600}"/>
  <p:tag name="POWERPOINTVERSION" val="10.0"/>
  <p:tag name="ROTATIONINTERVAL" val="2"/>
  <p:tag name="GRIDOPACITY" val="90"/>
  <p:tag name="SHOWBARVISIBLE" val="True"/>
  <p:tag name="CUSTOMGRIDBACKCOLOR" val="-2830136"/>
  <p:tag name="REALTIMEBACKUP" val="False"/>
  <p:tag name="USESCHEMECOLORS" val="True"/>
  <p:tag name="BACKUPMAINTENANCE" val="7"/>
  <p:tag name="COUNTDOWNSTYLE" val="-1"/>
  <p:tag name="BUBBLESIZEVISIBLE" val="True"/>
  <p:tag name="CORRECTPOINTVALUE" val="100"/>
  <p:tag name="RESETCHARTS" val="True"/>
  <p:tag name="DELIMITERS" val="3.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Arial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15875" cap="flat" cmpd="sng" algn="ctr">
          <a:solidFill>
            <a:srgbClr val="000000"/>
          </a:solidFill>
          <a:prstDash val="solid"/>
          <a:round/>
          <a:headEnd type="none" w="med" len="med"/>
          <a:tailEnd type="stealth" w="lg" len="lg"/>
        </a:ln>
        <a:effectLst/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15875" cap="flat" cmpd="sng" algn="ctr">
          <a:solidFill>
            <a:srgbClr val="000000"/>
          </a:solidFill>
          <a:prstDash val="solid"/>
          <a:round/>
          <a:headEnd type="none" w="med" len="med"/>
          <a:tailEnd type="stealth" w="lg" len="lg"/>
        </a:ln>
        <a:effectLst/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10016</TotalTime>
  <Words>3271</Words>
  <Application>Microsoft Office PowerPoint</Application>
  <PresentationFormat>On-screen Show (4:3)</PresentationFormat>
  <Paragraphs>655</Paragraphs>
  <Slides>36</Slides>
  <Notes>35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38" baseType="lpstr">
      <vt:lpstr>Default Design</vt:lpstr>
      <vt:lpstr>Equation</vt:lpstr>
      <vt:lpstr>Integrated control of the cardiovascular system</vt:lpstr>
      <vt:lpstr>Outline</vt:lpstr>
      <vt:lpstr>1. Control of the circulation is dependent on the fact that the circulation is a closed loop: cardiac output = venous return.</vt:lpstr>
      <vt:lpstr>Normal volumes &amp; pressures</vt:lpstr>
      <vt:lpstr>2. Changes in cardiac output affect the distribution of blood between the arterial and venous systems.</vt:lpstr>
      <vt:lpstr>Graphical representation of determination of the MCFP</vt:lpstr>
      <vt:lpstr>Resuscitation reverses the effect of cardiac arrest on vascular pressures &amp; volumes</vt:lpstr>
      <vt:lpstr>Effect of restoring CO to normal</vt:lpstr>
      <vt:lpstr>Measuring CVP at different levels of  CO further defines the vascular function curve</vt:lpstr>
      <vt:lpstr>Venous pressure &amp; capacitance</vt:lpstr>
      <vt:lpstr>3. The relation between CVP and CO is shown by the vascular function curve.</vt:lpstr>
      <vt:lpstr>Theoretically cardiac output is limited by CVP = zero</vt:lpstr>
      <vt:lpstr>Patency of veins depends on transmural pressure</vt:lpstr>
      <vt:lpstr>3b. The vascular function curve is affect by changes in blood volume.</vt:lpstr>
      <vt:lpstr>3b. Effect of a change in venous capacitance on vascular function</vt:lpstr>
      <vt:lpstr>An increase in TPR without a change in CO decreases CVP</vt:lpstr>
      <vt:lpstr>3c. Changes in TPR &amp; the vascular function curve</vt:lpstr>
      <vt:lpstr>Summary of factors affecting the vascular function curve</vt:lpstr>
      <vt:lpstr>4. The relation between CVP and CO is shown by the cardiac function curve (Frank-Starling mechanism)</vt:lpstr>
      <vt:lpstr>Relationship between CVP and CO</vt:lpstr>
      <vt:lpstr>To allow comparison of the vascular and cardiac function curves, the vascular function curve is rotated to put cardiac output on the y axis.</vt:lpstr>
      <vt:lpstr>5. The intersection of vascular and cardiac function curves is the  equilibrium point for the circulation under a given set of conditions</vt:lpstr>
      <vt:lpstr>The next five slides show examples of how changes in cardiac or vascular function affect the equilibrium point.</vt:lpstr>
      <vt:lpstr>An increase in cardiac contractility shifts the cardiac function curve upwards and moves the equilibrium point.</vt:lpstr>
      <vt:lpstr>Effect on CO of transfusing blood into a normal subject</vt:lpstr>
      <vt:lpstr>An increase in blood volume shifts the equilibrium point upwards</vt:lpstr>
      <vt:lpstr>A decrease in venous capacitance increases CO</vt:lpstr>
      <vt:lpstr>Summary: effect of isolated interactions between vascular function &amp; cardiac output</vt:lpstr>
      <vt:lpstr>Integrated response of CO &amp; CVP to increased metabolic demand</vt:lpstr>
      <vt:lpstr>Interaction of right and left ventricles</vt:lpstr>
      <vt:lpstr>Effect of moderate heart failure on equilibrium point</vt:lpstr>
      <vt:lpstr>Effect of severe heart failure</vt:lpstr>
      <vt:lpstr>Effect of severe heart failure</vt:lpstr>
      <vt:lpstr>Venous pressure in heart failure</vt:lpstr>
      <vt:lpstr>Cardiac output &amp; vascular function</vt:lpstr>
      <vt:lpstr>ANP &amp; BNP inhibit the renin angiotensin system &amp; decrease afterload (total peripheral resistance)</vt:lpstr>
    </vt:vector>
  </TitlesOfParts>
  <Company>Medical College of Ohio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Cardiac &amp; vascular coupling: outline</dc:title>
  <dc:creator>Information Systems</dc:creator>
  <cp:lastModifiedBy>pbrand</cp:lastModifiedBy>
  <cp:revision>688</cp:revision>
  <dcterms:created xsi:type="dcterms:W3CDTF">2004-09-30T13:31:17Z</dcterms:created>
  <dcterms:modified xsi:type="dcterms:W3CDTF">2011-10-26T13:33:27Z</dcterms:modified>
</cp:coreProperties>
</file>